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5" roundtripDataSignature="AMtx7miiJeK94gyX5GM//z48Cjewzcta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harunshah786/vrinda-stor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Graph and data illustration" id="84" name="Google Shape;84;p2"/>
          <p:cNvPicPr preferRelativeResize="0"/>
          <p:nvPr/>
        </p:nvPicPr>
        <p:blipFill rotWithShape="1">
          <a:blip r:embed="rId3">
            <a:alphaModFix/>
          </a:blip>
          <a:srcRect b="0" l="0" r="0" t="0"/>
          <a:stretch/>
        </p:blipFill>
        <p:spPr>
          <a:xfrm>
            <a:off x="-8193" y="-2534"/>
            <a:ext cx="12216580" cy="6928614"/>
          </a:xfrm>
          <a:prstGeom prst="rect">
            <a:avLst/>
          </a:prstGeom>
          <a:noFill/>
          <a:ln>
            <a:noFill/>
          </a:ln>
        </p:spPr>
      </p:pic>
      <p:sp>
        <p:nvSpPr>
          <p:cNvPr id="85" name="Google Shape;85;p2"/>
          <p:cNvSpPr txBox="1"/>
          <p:nvPr/>
        </p:nvSpPr>
        <p:spPr>
          <a:xfrm>
            <a:off x="1987756" y="5543754"/>
            <a:ext cx="95601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50637E"/>
                </a:solidFill>
                <a:latin typeface="Avenir"/>
                <a:ea typeface="Avenir"/>
                <a:cs typeface="Avenir"/>
                <a:sym typeface="Avenir"/>
              </a:rPr>
              <a:t>Sales Analytics at Vrinda Store - A Case Study</a:t>
            </a:r>
            <a:endParaRPr sz="1800">
              <a:solidFill>
                <a:srgbClr val="50637E"/>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41" name="Shape 141"/>
        <p:cNvGrpSpPr/>
        <p:nvPr/>
      </p:nvGrpSpPr>
      <p:grpSpPr>
        <a:xfrm>
          <a:off x="0" y="0"/>
          <a:ext cx="0" cy="0"/>
          <a:chOff x="0" y="0"/>
          <a:chExt cx="0" cy="0"/>
        </a:xfrm>
      </p:grpSpPr>
      <p:pic>
        <p:nvPicPr>
          <p:cNvPr descr="A screenshot of a computer&#10;&#10;Description automatically generated" id="142" name="Google Shape;142;p11"/>
          <p:cNvPicPr preferRelativeResize="0"/>
          <p:nvPr/>
        </p:nvPicPr>
        <p:blipFill rotWithShape="1">
          <a:blip r:embed="rId3">
            <a:alphaModFix/>
          </a:blip>
          <a:srcRect b="0" l="0" r="0" t="0"/>
          <a:stretch/>
        </p:blipFill>
        <p:spPr>
          <a:xfrm>
            <a:off x="632793" y="1048162"/>
            <a:ext cx="10785230" cy="4665244"/>
          </a:xfrm>
          <a:prstGeom prst="rect">
            <a:avLst/>
          </a:prstGeom>
          <a:noFill/>
          <a:ln>
            <a:noFill/>
          </a:ln>
        </p:spPr>
      </p:pic>
      <p:sp>
        <p:nvSpPr>
          <p:cNvPr id="143" name="Google Shape;143;p11"/>
          <p:cNvSpPr/>
          <p:nvPr/>
        </p:nvSpPr>
        <p:spPr>
          <a:xfrm>
            <a:off x="3117329" y="2757128"/>
            <a:ext cx="781539" cy="222738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144" name="Google Shape;144;p11"/>
          <p:cNvSpPr/>
          <p:nvPr/>
        </p:nvSpPr>
        <p:spPr>
          <a:xfrm rot="5400000">
            <a:off x="10316154" y="1622161"/>
            <a:ext cx="592512" cy="237993"/>
          </a:xfrm>
          <a:prstGeom prst="lef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A screenshot of a computer&#10;&#10;Description automatically generated" id="149" name="Google Shape;149;p12"/>
          <p:cNvPicPr preferRelativeResize="0"/>
          <p:nvPr/>
        </p:nvPicPr>
        <p:blipFill rotWithShape="1">
          <a:blip r:embed="rId3">
            <a:alphaModFix/>
          </a:blip>
          <a:srcRect b="0" l="0" r="0" t="0"/>
          <a:stretch/>
        </p:blipFill>
        <p:spPr>
          <a:xfrm>
            <a:off x="1175133" y="860165"/>
            <a:ext cx="9373517" cy="5018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53" name="Shape 153"/>
        <p:cNvGrpSpPr/>
        <p:nvPr/>
      </p:nvGrpSpPr>
      <p:grpSpPr>
        <a:xfrm>
          <a:off x="0" y="0"/>
          <a:ext cx="0" cy="0"/>
          <a:chOff x="0" y="0"/>
          <a:chExt cx="0" cy="0"/>
        </a:xfrm>
      </p:grpSpPr>
      <p:pic>
        <p:nvPicPr>
          <p:cNvPr descr="A screenshot of a computer" id="154" name="Google Shape;154;p13"/>
          <p:cNvPicPr preferRelativeResize="0"/>
          <p:nvPr/>
        </p:nvPicPr>
        <p:blipFill rotWithShape="1">
          <a:blip r:embed="rId3">
            <a:alphaModFix/>
          </a:blip>
          <a:srcRect b="0" l="0" r="0" t="0"/>
          <a:stretch/>
        </p:blipFill>
        <p:spPr>
          <a:xfrm>
            <a:off x="1027299" y="1191038"/>
            <a:ext cx="9612923" cy="44811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58" name="Shape 158"/>
        <p:cNvGrpSpPr/>
        <p:nvPr/>
      </p:nvGrpSpPr>
      <p:grpSpPr>
        <a:xfrm>
          <a:off x="0" y="0"/>
          <a:ext cx="0" cy="0"/>
          <a:chOff x="0" y="0"/>
          <a:chExt cx="0" cy="0"/>
        </a:xfrm>
      </p:grpSpPr>
      <p:pic>
        <p:nvPicPr>
          <p:cNvPr descr="A screenshot of a data processing" id="159" name="Google Shape;159;p14"/>
          <p:cNvPicPr preferRelativeResize="0"/>
          <p:nvPr/>
        </p:nvPicPr>
        <p:blipFill rotWithShape="1">
          <a:blip r:embed="rId3">
            <a:alphaModFix/>
          </a:blip>
          <a:srcRect b="0" l="0" r="0" t="0"/>
          <a:stretch/>
        </p:blipFill>
        <p:spPr>
          <a:xfrm>
            <a:off x="928077" y="1271865"/>
            <a:ext cx="10335846" cy="4998116"/>
          </a:xfrm>
          <a:prstGeom prst="rect">
            <a:avLst/>
          </a:prstGeom>
          <a:noFill/>
          <a:ln>
            <a:noFill/>
          </a:ln>
        </p:spPr>
      </p:pic>
      <p:sp>
        <p:nvSpPr>
          <p:cNvPr id="160" name="Google Shape;160;p14"/>
          <p:cNvSpPr/>
          <p:nvPr/>
        </p:nvSpPr>
        <p:spPr>
          <a:xfrm>
            <a:off x="4797637" y="2014667"/>
            <a:ext cx="4962768" cy="1211384"/>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64" name="Shape 164"/>
        <p:cNvGrpSpPr/>
        <p:nvPr/>
      </p:nvGrpSpPr>
      <p:grpSpPr>
        <a:xfrm>
          <a:off x="0" y="0"/>
          <a:ext cx="0" cy="0"/>
          <a:chOff x="0" y="0"/>
          <a:chExt cx="0" cy="0"/>
        </a:xfrm>
      </p:grpSpPr>
      <p:pic>
        <p:nvPicPr>
          <p:cNvPr descr="A screenshot of a computer screen&#10;&#10;Description automatically generated" id="165" name="Google Shape;165;p15"/>
          <p:cNvPicPr preferRelativeResize="0"/>
          <p:nvPr/>
        </p:nvPicPr>
        <p:blipFill rotWithShape="1">
          <a:blip r:embed="rId3">
            <a:alphaModFix/>
          </a:blip>
          <a:srcRect b="0" l="0" r="0" t="0"/>
          <a:stretch/>
        </p:blipFill>
        <p:spPr>
          <a:xfrm>
            <a:off x="937846" y="1016872"/>
            <a:ext cx="10033000" cy="49805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69" name="Shape 169"/>
        <p:cNvGrpSpPr/>
        <p:nvPr/>
      </p:nvGrpSpPr>
      <p:grpSpPr>
        <a:xfrm>
          <a:off x="0" y="0"/>
          <a:ext cx="0" cy="0"/>
          <a:chOff x="0" y="0"/>
          <a:chExt cx="0" cy="0"/>
        </a:xfrm>
      </p:grpSpPr>
      <p:pic>
        <p:nvPicPr>
          <p:cNvPr descr="A screenshot of a computer" id="170" name="Google Shape;170;p16"/>
          <p:cNvPicPr preferRelativeResize="0"/>
          <p:nvPr/>
        </p:nvPicPr>
        <p:blipFill rotWithShape="1">
          <a:blip r:embed="rId3">
            <a:alphaModFix/>
          </a:blip>
          <a:srcRect b="0" l="0" r="0" t="0"/>
          <a:stretch/>
        </p:blipFill>
        <p:spPr>
          <a:xfrm>
            <a:off x="820615" y="1522785"/>
            <a:ext cx="10755923" cy="3519354"/>
          </a:xfrm>
          <a:prstGeom prst="rect">
            <a:avLst/>
          </a:prstGeom>
          <a:noFill/>
          <a:ln>
            <a:noFill/>
          </a:ln>
        </p:spPr>
      </p:pic>
      <p:sp>
        <p:nvSpPr>
          <p:cNvPr id="171" name="Google Shape;171;p16"/>
          <p:cNvSpPr/>
          <p:nvPr/>
        </p:nvSpPr>
        <p:spPr>
          <a:xfrm>
            <a:off x="4563175" y="2131897"/>
            <a:ext cx="1836615" cy="175846"/>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75" name="Shape 175"/>
        <p:cNvGrpSpPr/>
        <p:nvPr/>
      </p:nvGrpSpPr>
      <p:grpSpPr>
        <a:xfrm>
          <a:off x="0" y="0"/>
          <a:ext cx="0" cy="0"/>
          <a:chOff x="0" y="0"/>
          <a:chExt cx="0" cy="0"/>
        </a:xfrm>
      </p:grpSpPr>
      <p:pic>
        <p:nvPicPr>
          <p:cNvPr descr="A screenshot of a data processing" id="176" name="Google Shape;176;p17"/>
          <p:cNvPicPr preferRelativeResize="0"/>
          <p:nvPr/>
        </p:nvPicPr>
        <p:blipFill rotWithShape="1">
          <a:blip r:embed="rId3">
            <a:alphaModFix/>
          </a:blip>
          <a:srcRect b="0" l="0" r="0" t="0"/>
          <a:stretch/>
        </p:blipFill>
        <p:spPr>
          <a:xfrm>
            <a:off x="1016000" y="778144"/>
            <a:ext cx="10472615" cy="5311481"/>
          </a:xfrm>
          <a:prstGeom prst="rect">
            <a:avLst/>
          </a:prstGeom>
          <a:noFill/>
          <a:ln>
            <a:noFill/>
          </a:ln>
        </p:spPr>
      </p:pic>
      <p:sp>
        <p:nvSpPr>
          <p:cNvPr id="177" name="Google Shape;177;p17"/>
          <p:cNvSpPr/>
          <p:nvPr/>
        </p:nvSpPr>
        <p:spPr>
          <a:xfrm>
            <a:off x="4914867" y="1711821"/>
            <a:ext cx="1484923" cy="229576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81" name="Shape 181"/>
        <p:cNvGrpSpPr/>
        <p:nvPr/>
      </p:nvGrpSpPr>
      <p:grpSpPr>
        <a:xfrm>
          <a:off x="0" y="0"/>
          <a:ext cx="0" cy="0"/>
          <a:chOff x="0" y="0"/>
          <a:chExt cx="0" cy="0"/>
        </a:xfrm>
      </p:grpSpPr>
      <p:sp>
        <p:nvSpPr>
          <p:cNvPr id="182" name="Google Shape;182;p18"/>
          <p:cNvSpPr txBox="1"/>
          <p:nvPr>
            <p:ph type="title"/>
          </p:nvPr>
        </p:nvSpPr>
        <p:spPr>
          <a:xfrm>
            <a:off x="762001" y="1138265"/>
            <a:ext cx="3056625" cy="29092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Calibri"/>
              <a:buNone/>
            </a:pPr>
            <a:r>
              <a:rPr lang="en-US" sz="2700"/>
              <a:t>Conclusion: </a:t>
            </a:r>
            <a:r>
              <a:rPr b="0" lang="en-US" sz="2700">
                <a:latin typeface="Arial"/>
                <a:ea typeface="Arial"/>
                <a:cs typeface="Arial"/>
                <a:sym typeface="Arial"/>
              </a:rPr>
              <a:t>Based on all the insights, here are some recommendations for Vrinda:</a:t>
            </a:r>
            <a:endParaRPr sz="2700"/>
          </a:p>
        </p:txBody>
      </p:sp>
      <p:cxnSp>
        <p:nvCxnSpPr>
          <p:cNvPr id="183" name="Google Shape;183;p18"/>
          <p:cNvCxnSpPr/>
          <p:nvPr/>
        </p:nvCxnSpPr>
        <p:spPr>
          <a:xfrm>
            <a:off x="865140" y="871146"/>
            <a:ext cx="736939" cy="0"/>
          </a:xfrm>
          <a:prstGeom prst="straightConnector1">
            <a:avLst/>
          </a:prstGeom>
          <a:noFill/>
          <a:ln cap="flat" cmpd="sng" w="57150">
            <a:solidFill>
              <a:schemeClr val="accent4"/>
            </a:solidFill>
            <a:prstDash val="solid"/>
            <a:miter lim="800000"/>
            <a:headEnd len="sm" w="sm" type="none"/>
            <a:tailEnd len="sm" w="sm" type="none"/>
          </a:ln>
        </p:spPr>
      </p:cxnSp>
      <p:sp>
        <p:nvSpPr>
          <p:cNvPr id="184" name="Google Shape;184;p18"/>
          <p:cNvSpPr txBox="1"/>
          <p:nvPr>
            <p:ph idx="1" type="body"/>
          </p:nvPr>
        </p:nvSpPr>
        <p:spPr>
          <a:xfrm>
            <a:off x="4600755" y="753376"/>
            <a:ext cx="6661029" cy="5434637"/>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Font typeface="Noto Sans Symbols"/>
              <a:buNone/>
            </a:pPr>
            <a:r>
              <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Arial"/>
                <a:ea typeface="Arial"/>
                <a:cs typeface="Arial"/>
                <a:sym typeface="Arial"/>
              </a:rPr>
              <a:t>Focus on marketing and promotions during March, the month with the highest sales and orders.</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Arial"/>
                <a:ea typeface="Arial"/>
                <a:cs typeface="Arial"/>
                <a:sym typeface="Arial"/>
              </a:rPr>
              <a:t>Develop products and marketing campaigns that appeal to women, the biggest spenders.</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Arial"/>
                <a:ea typeface="Arial"/>
                <a:cs typeface="Arial"/>
                <a:sym typeface="Arial"/>
              </a:rPr>
              <a:t>Expand reach in the top 5 states, which contribute to 70% of sales.</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Arial"/>
                <a:ea typeface="Arial"/>
                <a:cs typeface="Arial"/>
                <a:sym typeface="Arial"/>
              </a:rPr>
              <a:t>Develop products and marketing campaigns that appeal to adult men and women, the largest customer demographics.</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Arial"/>
                <a:ea typeface="Arial"/>
                <a:cs typeface="Arial"/>
                <a:sym typeface="Arial"/>
              </a:rPr>
              <a:t>Continue to focus on Amazon and Myntra, the top sales channels.</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Arial"/>
                <a:ea typeface="Arial"/>
                <a:cs typeface="Arial"/>
                <a:sym typeface="Arial"/>
              </a:rPr>
              <a:t>Expand the range of sets and kurtas, the top selling categories.</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88" name="Shape 188"/>
        <p:cNvGrpSpPr/>
        <p:nvPr/>
      </p:nvGrpSpPr>
      <p:grpSpPr>
        <a:xfrm>
          <a:off x="0" y="0"/>
          <a:ext cx="0" cy="0"/>
          <a:chOff x="0" y="0"/>
          <a:chExt cx="0" cy="0"/>
        </a:xfrm>
      </p:grpSpPr>
      <p:sp>
        <p:nvSpPr>
          <p:cNvPr id="189" name="Google Shape;189;p19"/>
          <p:cNvSpPr/>
          <p:nvPr/>
        </p:nvSpPr>
        <p:spPr>
          <a:xfrm>
            <a:off x="0" y="1"/>
            <a:ext cx="12191695" cy="6858000"/>
          </a:xfrm>
          <a:prstGeom prst="rect">
            <a:avLst/>
          </a:prstGeom>
          <a:solidFill>
            <a:srgbClr val="EABD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9"/>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grpSp>
        <p:nvGrpSpPr>
          <p:cNvPr id="191" name="Google Shape;191;p19"/>
          <p:cNvGrpSpPr/>
          <p:nvPr/>
        </p:nvGrpSpPr>
        <p:grpSpPr>
          <a:xfrm>
            <a:off x="-21863" y="508838"/>
            <a:ext cx="5217958" cy="6239661"/>
            <a:chOff x="-19221" y="251144"/>
            <a:chExt cx="5217958" cy="6239661"/>
          </a:xfrm>
        </p:grpSpPr>
        <p:sp>
          <p:nvSpPr>
            <p:cNvPr id="192" name="Google Shape;192;p19"/>
            <p:cNvSpPr/>
            <p:nvPr/>
          </p:nvSpPr>
          <p:spPr>
            <a:xfrm>
              <a:off x="-19221" y="251144"/>
              <a:ext cx="5187198" cy="6239661"/>
            </a:xfrm>
            <a:custGeom>
              <a:rect b="b" l="l" r="r" t="t"/>
              <a:pathLst>
                <a:path extrusionOk="0" h="6239661" w="5187198">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9"/>
            <p:cNvSpPr/>
            <p:nvPr/>
          </p:nvSpPr>
          <p:spPr>
            <a:xfrm>
              <a:off x="-19220" y="297400"/>
              <a:ext cx="5215811" cy="6107388"/>
            </a:xfrm>
            <a:custGeom>
              <a:rect b="b" l="l" r="r" t="t"/>
              <a:pathLst>
                <a:path extrusionOk="0" h="6107388" w="5215811">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9"/>
            <p:cNvSpPr/>
            <p:nvPr/>
          </p:nvSpPr>
          <p:spPr>
            <a:xfrm>
              <a:off x="-19221" y="319367"/>
              <a:ext cx="5217956" cy="6100079"/>
            </a:xfrm>
            <a:custGeom>
              <a:rect b="b" l="l" r="r" t="t"/>
              <a:pathLst>
                <a:path extrusionOk="0" h="6100079" w="5217956">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9"/>
            <p:cNvSpPr/>
            <p:nvPr/>
          </p:nvSpPr>
          <p:spPr>
            <a:xfrm>
              <a:off x="-19220" y="319367"/>
              <a:ext cx="5217957" cy="6100079"/>
            </a:xfrm>
            <a:custGeom>
              <a:rect b="b" l="l" r="r" t="t"/>
              <a:pathLst>
                <a:path extrusionOk="0" h="6100079" w="5217957">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6" name="Google Shape;196;p19"/>
          <p:cNvSpPr txBox="1"/>
          <p:nvPr>
            <p:ph type="title"/>
          </p:nvPr>
        </p:nvSpPr>
        <p:spPr>
          <a:xfrm>
            <a:off x="640080" y="1243013"/>
            <a:ext cx="3855720" cy="4371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Calibri"/>
              <a:buNone/>
            </a:pPr>
            <a:r>
              <a:rPr lang="en-US" sz="3600">
                <a:solidFill>
                  <a:schemeClr val="dk2"/>
                </a:solidFill>
              </a:rPr>
              <a:t>Certain add-ons Vrinda store should provide:</a:t>
            </a:r>
            <a:endParaRPr/>
          </a:p>
        </p:txBody>
      </p:sp>
      <p:sp>
        <p:nvSpPr>
          <p:cNvPr id="197" name="Google Shape;197;p19"/>
          <p:cNvSpPr txBox="1"/>
          <p:nvPr>
            <p:ph idx="1" type="body"/>
          </p:nvPr>
        </p:nvSpPr>
        <p:spPr>
          <a:xfrm>
            <a:off x="6172200" y="804672"/>
            <a:ext cx="5221224" cy="5230368"/>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dk2"/>
              </a:buClr>
              <a:buSzPts val="1700"/>
              <a:buAutoNum type="arabicPeriod"/>
            </a:pPr>
            <a:r>
              <a:rPr lang="en-US" sz="1700">
                <a:solidFill>
                  <a:schemeClr val="dk2"/>
                </a:solidFill>
              </a:rPr>
              <a:t>Lack of proper customer base information: If 78% of the buyers are Women implies 22% of the coverage is carried by Men. But there is no men's clothing in Vrinda store. This is the point where conclusion could be misleading. Hence company needed to research more and provide correct customer base.</a:t>
            </a:r>
            <a:endParaRPr/>
          </a:p>
          <a:p>
            <a:pPr indent="-342900" lvl="0" marL="342900" rtl="0" algn="l">
              <a:lnSpc>
                <a:spcPct val="90000"/>
              </a:lnSpc>
              <a:spcBef>
                <a:spcPts val="1000"/>
              </a:spcBef>
              <a:spcAft>
                <a:spcPts val="0"/>
              </a:spcAft>
              <a:buClr>
                <a:schemeClr val="dk2"/>
              </a:buClr>
              <a:buSzPts val="1700"/>
              <a:buAutoNum type="arabicPeriod"/>
            </a:pPr>
            <a:r>
              <a:rPr lang="en-US" sz="1700">
                <a:solidFill>
                  <a:schemeClr val="dk2"/>
                </a:solidFill>
              </a:rPr>
              <a:t>Lack of information about budgeting, funding &amp; clothing range: It is recommended to enhance market strategies, branding promotion in specified domain, expand clothing range for man counterpart also but what if company have not enough funding!  What if company have not enough setup or postal services! What if company is troubling  by recession! What if company have not enough manufacturing hub in those areas where it lag! </a:t>
            </a:r>
            <a:endParaRPr/>
          </a:p>
          <a:p>
            <a:pPr indent="0" lvl="0" marL="0" rtl="0" algn="l">
              <a:lnSpc>
                <a:spcPct val="90000"/>
              </a:lnSpc>
              <a:spcBef>
                <a:spcPts val="1000"/>
              </a:spcBef>
              <a:spcAft>
                <a:spcPts val="0"/>
              </a:spcAft>
              <a:buClr>
                <a:schemeClr val="dk2"/>
              </a:buClr>
              <a:buSzPts val="1700"/>
              <a:buNone/>
            </a:pPr>
            <a:r>
              <a:rPr lang="en-US" sz="1700">
                <a:solidFill>
                  <a:schemeClr val="dk2"/>
                </a:solidFill>
              </a:rPr>
              <a:t>Overall only on basis of the certain assumptions, following recommendation shall be entertained otherwise it is troubled situation for data analyst.</a:t>
            </a:r>
            <a:endParaRPr sz="1700">
              <a:solidFill>
                <a:schemeClr val="dk2"/>
              </a:solidFill>
            </a:endParaRPr>
          </a:p>
        </p:txBody>
      </p:sp>
      <p:sp>
        <p:nvSpPr>
          <p:cNvPr id="198" name="Google Shape;198;p19"/>
          <p:cNvSpPr txBox="1"/>
          <p:nvPr>
            <p:ph idx="10" type="dt"/>
          </p:nvPr>
        </p:nvSpPr>
        <p:spPr>
          <a:xfrm>
            <a:off x="804672" y="6356350"/>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11/2/2023</a:t>
            </a:r>
            <a:endParaRPr/>
          </a:p>
        </p:txBody>
      </p:sp>
      <p:sp>
        <p:nvSpPr>
          <p:cNvPr id="199" name="Google Shape;19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Sample Footer Text</a:t>
            </a:r>
            <a:endParaRPr/>
          </a:p>
        </p:txBody>
      </p:sp>
      <p:sp>
        <p:nvSpPr>
          <p:cNvPr id="200" name="Google Shape;20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838200" y="365125"/>
            <a:ext cx="10515600" cy="1325563"/>
          </a:xfrm>
          <a:prstGeom prst="rect">
            <a:avLst/>
          </a:prstGeom>
          <a:solidFill>
            <a:srgbClr val="EABDBA"/>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1F1F"/>
              </a:buClr>
              <a:buSzPts val="2400"/>
              <a:buFont typeface="Arial"/>
              <a:buNone/>
            </a:pPr>
            <a:r>
              <a:rPr lang="en-US" sz="2400">
                <a:solidFill>
                  <a:srgbClr val="1F1F1F"/>
                </a:solidFill>
                <a:latin typeface="Arial"/>
                <a:ea typeface="Arial"/>
                <a:cs typeface="Arial"/>
                <a:sym typeface="Arial"/>
              </a:rPr>
              <a:t>By following these recommendations, Vrinda can understand its customers better and grow more  in</a:t>
            </a:r>
            <a:r>
              <a:rPr lang="en-US" sz="2000">
                <a:solidFill>
                  <a:srgbClr val="1F1F1F"/>
                </a:solidFill>
                <a:latin typeface="Arial"/>
                <a:ea typeface="Arial"/>
                <a:cs typeface="Arial"/>
                <a:sym typeface="Arial"/>
              </a:rPr>
              <a:t> </a:t>
            </a:r>
            <a:r>
              <a:rPr lang="en-US" sz="2400">
                <a:latin typeface="Arial"/>
                <a:ea typeface="Arial"/>
                <a:cs typeface="Arial"/>
                <a:sym typeface="Arial"/>
              </a:rPr>
              <a:t>2023</a:t>
            </a:r>
            <a:endParaRPr/>
          </a:p>
        </p:txBody>
      </p:sp>
      <p:sp>
        <p:nvSpPr>
          <p:cNvPr id="206" name="Google Shape;206;p20"/>
          <p:cNvSpPr txBox="1"/>
          <p:nvPr>
            <p:ph idx="1" type="body"/>
          </p:nvPr>
        </p:nvSpPr>
        <p:spPr>
          <a:xfrm>
            <a:off x="2587205" y="2416834"/>
            <a:ext cx="7204497" cy="4137259"/>
          </a:xfrm>
          <a:prstGeom prst="rect">
            <a:avLst/>
          </a:prstGeom>
          <a:solidFill>
            <a:srgbClr val="EABDBA"/>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sz="2400"/>
          </a:p>
          <a:p>
            <a:pPr indent="0" lvl="0" marL="0" rtl="0" algn="ctr">
              <a:lnSpc>
                <a:spcPct val="90000"/>
              </a:lnSpc>
              <a:spcBef>
                <a:spcPts val="1000"/>
              </a:spcBef>
              <a:spcAft>
                <a:spcPts val="0"/>
              </a:spcAft>
              <a:buClr>
                <a:schemeClr val="dk1"/>
              </a:buClr>
              <a:buSzPts val="2400"/>
              <a:buNone/>
            </a:pPr>
            <a:r>
              <a:t/>
            </a:r>
            <a:endParaRPr sz="2400"/>
          </a:p>
          <a:p>
            <a:pPr indent="0" lvl="0" marL="0" rtl="0" algn="ctr">
              <a:lnSpc>
                <a:spcPct val="90000"/>
              </a:lnSpc>
              <a:spcBef>
                <a:spcPts val="1000"/>
              </a:spcBef>
              <a:spcAft>
                <a:spcPts val="0"/>
              </a:spcAft>
              <a:buClr>
                <a:schemeClr val="dk1"/>
              </a:buClr>
              <a:buSzPts val="2400"/>
              <a:buNone/>
            </a:pPr>
            <a:r>
              <a:rPr lang="en-US" sz="2400"/>
              <a:t>Good luck to Vrinda!</a:t>
            </a:r>
            <a:endParaRPr/>
          </a:p>
          <a:p>
            <a:pPr indent="0" lvl="0" marL="0" rtl="0" algn="ctr">
              <a:lnSpc>
                <a:spcPct val="90000"/>
              </a:lnSpc>
              <a:spcBef>
                <a:spcPts val="1000"/>
              </a:spcBef>
              <a:spcAft>
                <a:spcPts val="0"/>
              </a:spcAft>
              <a:buClr>
                <a:schemeClr val="dk1"/>
              </a:buClr>
              <a:buSzPts val="2400"/>
              <a:buNone/>
            </a:pPr>
            <a:r>
              <a:t/>
            </a:r>
            <a:endParaRPr sz="2400">
              <a:solidFill>
                <a:srgbClr val="000000"/>
              </a:solidFill>
              <a:latin typeface="Avenir"/>
              <a:ea typeface="Avenir"/>
              <a:cs typeface="Avenir"/>
              <a:sym typeface="Avenir"/>
            </a:endParaRPr>
          </a:p>
          <a:p>
            <a:pPr indent="0" lvl="0" marL="0" rtl="0" algn="ctr">
              <a:lnSpc>
                <a:spcPct val="90000"/>
              </a:lnSpc>
              <a:spcBef>
                <a:spcPts val="1000"/>
              </a:spcBef>
              <a:spcAft>
                <a:spcPts val="0"/>
              </a:spcAft>
              <a:buClr>
                <a:srgbClr val="002060"/>
              </a:buClr>
              <a:buSzPts val="4000"/>
              <a:buNone/>
            </a:pPr>
            <a:r>
              <a:rPr lang="en-US" sz="4000">
                <a:solidFill>
                  <a:srgbClr val="002060"/>
                </a:solidFill>
                <a:latin typeface="Arial"/>
                <a:ea typeface="Arial"/>
                <a:cs typeface="Arial"/>
                <a:sym typeface="Arial"/>
              </a:rPr>
              <a:t>Thank you for your patience</a:t>
            </a:r>
            <a:endParaRPr/>
          </a:p>
          <a:p>
            <a:pPr indent="0" lvl="0" marL="0" rtl="0" algn="ctr">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89" name="Shape 89"/>
        <p:cNvGrpSpPr/>
        <p:nvPr/>
      </p:nvGrpSpPr>
      <p:grpSpPr>
        <a:xfrm>
          <a:off x="0" y="0"/>
          <a:ext cx="0" cy="0"/>
          <a:chOff x="0" y="0"/>
          <a:chExt cx="0" cy="0"/>
        </a:xfrm>
      </p:grpSpPr>
      <p:sp>
        <p:nvSpPr>
          <p:cNvPr id="90" name="Google Shape;9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3"/>
          <p:cNvSpPr txBox="1"/>
          <p:nvPr>
            <p:ph idx="1" type="body"/>
          </p:nvPr>
        </p:nvSpPr>
        <p:spPr>
          <a:xfrm>
            <a:off x="1638300" y="2057400"/>
            <a:ext cx="8915402" cy="320082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Vrinda Store is a fictional online fashion store that delivers clothes through popular e-commerce channels like Flipkart, Amazon, and Myntra. We have a datase</a:t>
            </a:r>
            <a:r>
              <a:rPr lang="en-US">
                <a:solidFill>
                  <a:srgbClr val="000000"/>
                </a:solidFill>
              </a:rPr>
              <a:t>t of around 31,000 cus</a:t>
            </a:r>
            <a:r>
              <a:rPr lang="en-US"/>
              <a:t>tomers, with information such as customer ID, gender, age, and other relevant data.</a:t>
            </a:r>
            <a:endParaRPr/>
          </a:p>
          <a:p>
            <a:pPr indent="-228600" lvl="0" marL="228600" rtl="0" algn="l">
              <a:lnSpc>
                <a:spcPct val="90000"/>
              </a:lnSpc>
              <a:spcBef>
                <a:spcPts val="1000"/>
              </a:spcBef>
              <a:spcAft>
                <a:spcPts val="0"/>
              </a:spcAft>
              <a:buClr>
                <a:schemeClr val="dk1"/>
              </a:buClr>
              <a:buSzPct val="100000"/>
              <a:buChar char="•"/>
            </a:pPr>
            <a:r>
              <a:rPr lang="en-US"/>
              <a:t>This presentation will discuss multiple insights derived from our customer dataset. We will explore the demographic breakdown of our customer base, identify key trends and patterns, and discuss how this information can be used to improve our marketing and sales strategies.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95" name="Shape 95"/>
        <p:cNvGrpSpPr/>
        <p:nvPr/>
      </p:nvGrpSpPr>
      <p:grpSpPr>
        <a:xfrm>
          <a:off x="0" y="0"/>
          <a:ext cx="0" cy="0"/>
          <a:chOff x="0" y="0"/>
          <a:chExt cx="0" cy="0"/>
        </a:xfrm>
      </p:grpSpPr>
      <p:sp>
        <p:nvSpPr>
          <p:cNvPr id="96" name="Google Shape;9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Raw Data Overview</a:t>
            </a:r>
            <a:endParaRPr/>
          </a:p>
        </p:txBody>
      </p:sp>
      <p:pic>
        <p:nvPicPr>
          <p:cNvPr descr="A screenshot of a computer" id="97" name="Google Shape;97;p4"/>
          <p:cNvPicPr preferRelativeResize="0"/>
          <p:nvPr/>
        </p:nvPicPr>
        <p:blipFill rotWithShape="1">
          <a:blip r:embed="rId3">
            <a:alphaModFix/>
          </a:blip>
          <a:srcRect b="0" l="0" r="0" t="0"/>
          <a:stretch/>
        </p:blipFill>
        <p:spPr>
          <a:xfrm>
            <a:off x="1635698" y="2064269"/>
            <a:ext cx="8833739" cy="39882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01" name="Shape 101"/>
        <p:cNvGrpSpPr/>
        <p:nvPr/>
      </p:nvGrpSpPr>
      <p:grpSpPr>
        <a:xfrm>
          <a:off x="0" y="0"/>
          <a:ext cx="0" cy="0"/>
          <a:chOff x="0" y="0"/>
          <a:chExt cx="0" cy="0"/>
        </a:xfrm>
      </p:grpSpPr>
      <p:sp>
        <p:nvSpPr>
          <p:cNvPr id="102" name="Google Shape;10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a:t>
            </a:r>
            <a:endParaRPr/>
          </a:p>
        </p:txBody>
      </p:sp>
      <p:pic>
        <p:nvPicPr>
          <p:cNvPr descr="A white text on a black background" id="103" name="Google Shape;103;p5"/>
          <p:cNvPicPr preferRelativeResize="0"/>
          <p:nvPr/>
        </p:nvPicPr>
        <p:blipFill rotWithShape="1">
          <a:blip r:embed="rId3">
            <a:alphaModFix/>
          </a:blip>
          <a:srcRect b="0" l="0" r="0" t="0"/>
          <a:stretch/>
        </p:blipFill>
        <p:spPr>
          <a:xfrm>
            <a:off x="1244933" y="1709643"/>
            <a:ext cx="9841115" cy="41092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07" name="Shape 107"/>
        <p:cNvGrpSpPr/>
        <p:nvPr/>
      </p:nvGrpSpPr>
      <p:grpSpPr>
        <a:xfrm>
          <a:off x="0" y="0"/>
          <a:ext cx="0" cy="0"/>
          <a:chOff x="0" y="0"/>
          <a:chExt cx="0" cy="0"/>
        </a:xfrm>
      </p:grpSpPr>
      <p:sp>
        <p:nvSpPr>
          <p:cNvPr id="108" name="Google Shape;10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Collection</a:t>
            </a:r>
            <a:endParaRPr/>
          </a:p>
        </p:txBody>
      </p:sp>
      <p:sp>
        <p:nvSpPr>
          <p:cNvPr id="109" name="Google Shape;10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dataset is been taken from the Kaggle, one of the most widely used website for datasets used for Analytics.</a:t>
            </a:r>
            <a:endParaRPr/>
          </a:p>
          <a:p>
            <a:pPr indent="-228600" lvl="0" marL="228600" rtl="0" algn="l">
              <a:lnSpc>
                <a:spcPct val="90000"/>
              </a:lnSpc>
              <a:spcBef>
                <a:spcPts val="1000"/>
              </a:spcBef>
              <a:spcAft>
                <a:spcPts val="0"/>
              </a:spcAft>
              <a:buClr>
                <a:schemeClr val="dk1"/>
              </a:buClr>
              <a:buSzPts val="2800"/>
              <a:buChar char="•"/>
            </a:pPr>
            <a:r>
              <a:rPr lang="en-US"/>
              <a:t>Link - </a:t>
            </a:r>
            <a:r>
              <a:rPr lang="en-US" u="sng">
                <a:solidFill>
                  <a:schemeClr val="hlink"/>
                </a:solidFill>
                <a:hlinkClick r:id="rId3"/>
              </a:rPr>
              <a:t>https://www.kaggle.com/datasets/harunshah786/vrinda-store-dataset</a:t>
            </a:r>
            <a:r>
              <a:rPr lang="en-US"/>
              <a:t> </a:t>
            </a:r>
            <a:endParaRPr/>
          </a:p>
          <a:p>
            <a:pPr indent="-228600" lvl="0" marL="228600" rtl="0" algn="l">
              <a:lnSpc>
                <a:spcPct val="90000"/>
              </a:lnSpc>
              <a:spcBef>
                <a:spcPts val="1000"/>
              </a:spcBef>
              <a:spcAft>
                <a:spcPts val="0"/>
              </a:spcAft>
              <a:buClr>
                <a:schemeClr val="dk1"/>
              </a:buClr>
              <a:buSzPts val="2800"/>
              <a:buChar char="•"/>
            </a:pPr>
            <a:r>
              <a:rPr lang="en-US"/>
              <a:t>Shape of dataset is (31047,21).</a:t>
            </a:r>
            <a:endParaRPr/>
          </a:p>
          <a:p>
            <a:pPr indent="-228600" lvl="0" marL="228600" rtl="0" algn="l">
              <a:lnSpc>
                <a:spcPct val="90000"/>
              </a:lnSpc>
              <a:spcBef>
                <a:spcPts val="1000"/>
              </a:spcBef>
              <a:spcAft>
                <a:spcPts val="0"/>
              </a:spcAft>
              <a:buClr>
                <a:schemeClr val="dk1"/>
              </a:buClr>
              <a:buSzPts val="2800"/>
              <a:buChar char="•"/>
            </a:pPr>
            <a:r>
              <a:rPr lang="en-US"/>
              <a:t>Index, Order ID, Cust ID, Gender, Age, Date, Status, Channel (e.g., online, in-store), SKU, Category, Size, Qty, Currency Amount, Ship City.</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13" name="Shape 113"/>
        <p:cNvGrpSpPr/>
        <p:nvPr/>
      </p:nvGrpSpPr>
      <p:grpSpPr>
        <a:xfrm>
          <a:off x="0" y="0"/>
          <a:ext cx="0" cy="0"/>
          <a:chOff x="0" y="0"/>
          <a:chExt cx="0" cy="0"/>
        </a:xfrm>
      </p:grpSpPr>
      <p:sp>
        <p:nvSpPr>
          <p:cNvPr id="114" name="Google Shape;11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Cleaning</a:t>
            </a:r>
            <a:endParaRPr/>
          </a:p>
        </p:txBody>
      </p:sp>
      <p:sp>
        <p:nvSpPr>
          <p:cNvPr id="115" name="Google Shape;11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dk1"/>
              </a:buClr>
              <a:buSzPts val="2800"/>
              <a:buChar char="•"/>
            </a:pPr>
            <a:r>
              <a:rPr b="1" lang="en-US">
                <a:latin typeface="Arial"/>
                <a:ea typeface="Arial"/>
                <a:cs typeface="Arial"/>
                <a:sym typeface="Arial"/>
              </a:rPr>
              <a:t>Resolving Inconsistencies</a:t>
            </a:r>
            <a:endParaRPr>
              <a:latin typeface="Arial"/>
              <a:ea typeface="Arial"/>
              <a:cs typeface="Arial"/>
              <a:sym typeface="Arial"/>
            </a:endParaRPr>
          </a:p>
          <a:p>
            <a:pPr indent="-228600" lvl="1" marL="685800" rtl="0" algn="l">
              <a:lnSpc>
                <a:spcPct val="90000"/>
              </a:lnSpc>
              <a:spcBef>
                <a:spcPts val="500"/>
              </a:spcBef>
              <a:spcAft>
                <a:spcPts val="0"/>
              </a:spcAft>
              <a:buClr>
                <a:schemeClr val="dk1"/>
              </a:buClr>
              <a:buSzPts val="2400"/>
              <a:buChar char="•"/>
            </a:pPr>
            <a:r>
              <a:rPr b="1" lang="en-US">
                <a:latin typeface="Arial"/>
                <a:ea typeface="Arial"/>
                <a:cs typeface="Arial"/>
                <a:sym typeface="Arial"/>
              </a:rPr>
              <a:t>Gender column</a:t>
            </a:r>
            <a:r>
              <a:rPr lang="en-US">
                <a:latin typeface="Arial"/>
                <a:ea typeface="Arial"/>
                <a:cs typeface="Arial"/>
                <a:sym typeface="Arial"/>
              </a:rPr>
              <a:t>: inconsistent entries (M, Men, Women, W)</a:t>
            </a:r>
            <a:endParaRPr/>
          </a:p>
          <a:p>
            <a:pPr indent="-228600" lvl="2" marL="1143000" rtl="0" algn="l">
              <a:lnSpc>
                <a:spcPct val="90000"/>
              </a:lnSpc>
              <a:spcBef>
                <a:spcPts val="500"/>
              </a:spcBef>
              <a:spcAft>
                <a:spcPts val="0"/>
              </a:spcAft>
              <a:buClr>
                <a:schemeClr val="dk1"/>
              </a:buClr>
              <a:buSzPts val="2000"/>
              <a:buChar char="•"/>
            </a:pPr>
            <a:r>
              <a:rPr lang="en-US">
                <a:latin typeface="Arial"/>
                <a:ea typeface="Arial"/>
                <a:cs typeface="Arial"/>
                <a:sym typeface="Arial"/>
              </a:rPr>
              <a:t>Converted all entries to M and W. </a:t>
            </a:r>
            <a:endParaRPr/>
          </a:p>
          <a:p>
            <a:pPr indent="-228600" lvl="1" marL="685800" rtl="0" algn="l">
              <a:lnSpc>
                <a:spcPct val="90000"/>
              </a:lnSpc>
              <a:spcBef>
                <a:spcPts val="500"/>
              </a:spcBef>
              <a:spcAft>
                <a:spcPts val="0"/>
              </a:spcAft>
              <a:buClr>
                <a:schemeClr val="dk1"/>
              </a:buClr>
              <a:buSzPts val="2400"/>
              <a:buChar char="•"/>
            </a:pPr>
            <a:r>
              <a:rPr b="1" lang="en-US">
                <a:latin typeface="Arial"/>
                <a:ea typeface="Arial"/>
                <a:cs typeface="Arial"/>
                <a:sym typeface="Arial"/>
              </a:rPr>
              <a:t>Qty Column</a:t>
            </a:r>
            <a:r>
              <a:rPr lang="en-US">
                <a:latin typeface="Arial"/>
                <a:ea typeface="Arial"/>
                <a:cs typeface="Arial"/>
                <a:sym typeface="Arial"/>
              </a:rPr>
              <a:t>: inconsistent entries (One, Two, 1, 2, 3, 4, 5)</a:t>
            </a:r>
            <a:endParaRPr/>
          </a:p>
          <a:p>
            <a:pPr indent="-228600" lvl="2" marL="1143000" rtl="0" algn="l">
              <a:lnSpc>
                <a:spcPct val="90000"/>
              </a:lnSpc>
              <a:spcBef>
                <a:spcPts val="500"/>
              </a:spcBef>
              <a:spcAft>
                <a:spcPts val="0"/>
              </a:spcAft>
              <a:buClr>
                <a:schemeClr val="dk1"/>
              </a:buClr>
              <a:buSzPts val="2000"/>
              <a:buChar char="•"/>
            </a:pPr>
            <a:r>
              <a:rPr lang="en-US">
                <a:latin typeface="Arial"/>
                <a:ea typeface="Arial"/>
                <a:cs typeface="Arial"/>
                <a:sym typeface="Arial"/>
              </a:rPr>
              <a:t>Converted all entries to Number.</a:t>
            </a:r>
            <a:endParaRPr/>
          </a:p>
          <a:p>
            <a:pPr indent="0" lvl="0" marL="0" rtl="0" algn="l">
              <a:lnSpc>
                <a:spcPct val="90000"/>
              </a:lnSpc>
              <a:spcBef>
                <a:spcPts val="1000"/>
              </a:spcBef>
              <a:spcAft>
                <a:spcPts val="0"/>
              </a:spcAft>
              <a:buClr>
                <a:schemeClr val="dk1"/>
              </a:buClr>
              <a:buSzPts val="2800"/>
              <a:buNone/>
            </a:pPr>
            <a:r>
              <a:rPr lang="en-US">
                <a:latin typeface="Arial"/>
                <a:ea typeface="Arial"/>
                <a:cs typeface="Arial"/>
                <a:sym typeface="Arial"/>
              </a:rPr>
              <a:t>There were no duplicates, outliers and missing values in dataset.</a:t>
            </a:r>
            <a:endParaRPr/>
          </a:p>
          <a:p>
            <a:pPr indent="0" lvl="1" marL="274320" rtl="0" algn="l">
              <a:lnSpc>
                <a:spcPct val="90000"/>
              </a:lnSpc>
              <a:spcBef>
                <a:spcPts val="500"/>
              </a:spcBef>
              <a:spcAft>
                <a:spcPts val="0"/>
              </a:spcAft>
              <a:buClr>
                <a:schemeClr val="dk1"/>
              </a:buClr>
              <a:buSzPts val="2400"/>
              <a:buNone/>
            </a:pPr>
            <a:r>
              <a:t/>
            </a:r>
            <a:endParaRPr>
              <a:latin typeface="Arial"/>
              <a:ea typeface="Arial"/>
              <a:cs typeface="Arial"/>
              <a:sym typeface="Arial"/>
            </a:endParaRPr>
          </a:p>
          <a:p>
            <a:pPr indent="0" lvl="2" marL="502919" rtl="0" algn="l">
              <a:lnSpc>
                <a:spcPct val="90000"/>
              </a:lnSpc>
              <a:spcBef>
                <a:spcPts val="500"/>
              </a:spcBef>
              <a:spcAft>
                <a:spcPts val="0"/>
              </a:spcAft>
              <a:buClr>
                <a:schemeClr val="dk1"/>
              </a:buClr>
              <a:buSzPts val="2000"/>
              <a:buNone/>
            </a:pPr>
            <a:r>
              <a:t/>
            </a:r>
            <a:endParaRPr>
              <a:latin typeface="Arial"/>
              <a:ea typeface="Arial"/>
              <a:cs typeface="Arial"/>
              <a:sym typeface="Arial"/>
            </a:endParaRPr>
          </a:p>
          <a:p>
            <a:pPr indent="0" lvl="2" marL="502919" rtl="0" algn="l">
              <a:lnSpc>
                <a:spcPct val="90000"/>
              </a:lnSpc>
              <a:spcBef>
                <a:spcPts val="500"/>
              </a:spcBef>
              <a:spcAft>
                <a:spcPts val="0"/>
              </a:spcAft>
              <a:buClr>
                <a:schemeClr val="dk1"/>
              </a:buClr>
              <a:buSzPts val="2000"/>
              <a:buNone/>
            </a:pPr>
            <a:r>
              <a:t/>
            </a:r>
            <a:endParaRPr>
              <a:latin typeface="Arial"/>
              <a:ea typeface="Arial"/>
              <a:cs typeface="Arial"/>
              <a:sym typeface="Arial"/>
            </a:endParaRPr>
          </a:p>
          <a:p>
            <a:pPr indent="0" lvl="2" marL="502919" rtl="0" algn="l">
              <a:lnSpc>
                <a:spcPct val="90000"/>
              </a:lnSpc>
              <a:spcBef>
                <a:spcPts val="500"/>
              </a:spcBef>
              <a:spcAft>
                <a:spcPts val="0"/>
              </a:spcAft>
              <a:buClr>
                <a:schemeClr val="dk1"/>
              </a:buClr>
              <a:buSzPts val="2000"/>
              <a:buNone/>
            </a:pPr>
            <a:r>
              <a:t/>
            </a:r>
            <a:endParaRPr>
              <a:latin typeface="Arial"/>
              <a:ea typeface="Arial"/>
              <a:cs typeface="Arial"/>
              <a:sym typeface="Arial"/>
            </a:endParaRPr>
          </a:p>
          <a:p>
            <a:pPr indent="0" lvl="2" marL="502919" rtl="0" algn="l">
              <a:lnSpc>
                <a:spcPct val="90000"/>
              </a:lnSpc>
              <a:spcBef>
                <a:spcPts val="500"/>
              </a:spcBef>
              <a:spcAft>
                <a:spcPts val="0"/>
              </a:spcAft>
              <a:buClr>
                <a:schemeClr val="dk1"/>
              </a:buClr>
              <a:buSzPts val="2000"/>
              <a:buNone/>
            </a:pPr>
            <a:r>
              <a:t/>
            </a:r>
            <a:endParaRPr>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19" name="Shape 119"/>
        <p:cNvGrpSpPr/>
        <p:nvPr/>
      </p:nvGrpSpPr>
      <p:grpSpPr>
        <a:xfrm>
          <a:off x="0" y="0"/>
          <a:ext cx="0" cy="0"/>
          <a:chOff x="0" y="0"/>
          <a:chExt cx="0" cy="0"/>
        </a:xfrm>
      </p:grpSpPr>
      <p:sp>
        <p:nvSpPr>
          <p:cNvPr id="120" name="Google Shape;12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Cleaned dataset overview</a:t>
            </a:r>
            <a:endParaRPr/>
          </a:p>
        </p:txBody>
      </p:sp>
      <p:pic>
        <p:nvPicPr>
          <p:cNvPr descr="A screenshot of a computer&#10;&#10;Description automatically generated" id="121" name="Google Shape;121;p8"/>
          <p:cNvPicPr preferRelativeResize="0"/>
          <p:nvPr/>
        </p:nvPicPr>
        <p:blipFill rotWithShape="1">
          <a:blip r:embed="rId3">
            <a:alphaModFix/>
          </a:blip>
          <a:srcRect b="0" l="0" r="0" t="0"/>
          <a:stretch/>
        </p:blipFill>
        <p:spPr>
          <a:xfrm>
            <a:off x="1641230" y="1989176"/>
            <a:ext cx="9231923" cy="29968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1550240" y="618408"/>
            <a:ext cx="9457059" cy="1506381"/>
          </a:xfrm>
          <a:prstGeom prst="rect">
            <a:avLst/>
          </a:prstGeom>
          <a:solidFill>
            <a:srgbClr val="EABDBA"/>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Data Processing</a:t>
            </a:r>
            <a:endParaRPr/>
          </a:p>
        </p:txBody>
      </p:sp>
      <p:sp>
        <p:nvSpPr>
          <p:cNvPr id="127" name="Google Shape;127;p9"/>
          <p:cNvSpPr txBox="1"/>
          <p:nvPr>
            <p:ph idx="1" type="body"/>
          </p:nvPr>
        </p:nvSpPr>
        <p:spPr>
          <a:xfrm>
            <a:off x="1547005" y="2365076"/>
            <a:ext cx="5768195" cy="3940380"/>
          </a:xfrm>
          <a:prstGeom prst="rect">
            <a:avLst/>
          </a:prstGeom>
          <a:solidFill>
            <a:srgbClr val="EABDBA"/>
          </a:solid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Font typeface="Noto Sans Symbols"/>
              <a:buChar char="❑"/>
            </a:pPr>
            <a:r>
              <a:rPr b="1" lang="en-US" sz="2000">
                <a:latin typeface="Arial"/>
                <a:ea typeface="Arial"/>
                <a:cs typeface="Arial"/>
                <a:sym typeface="Arial"/>
              </a:rPr>
              <a:t>Data Formatting – </a:t>
            </a:r>
            <a:r>
              <a:rPr lang="en-US" sz="2000">
                <a:latin typeface="Arial"/>
                <a:ea typeface="Arial"/>
                <a:cs typeface="Arial"/>
                <a:sym typeface="Arial"/>
              </a:rPr>
              <a:t>Introduce two more columns Age group and Month derived from age and date column respectively.</a:t>
            </a:r>
            <a:endParaRPr/>
          </a:p>
          <a:p>
            <a:pPr indent="-228600" lvl="1" marL="685800" rtl="0" algn="just">
              <a:lnSpc>
                <a:spcPct val="90000"/>
              </a:lnSpc>
              <a:spcBef>
                <a:spcPts val="500"/>
              </a:spcBef>
              <a:spcAft>
                <a:spcPts val="0"/>
              </a:spcAft>
              <a:buClr>
                <a:schemeClr val="dk1"/>
              </a:buClr>
              <a:buSzPts val="1800"/>
              <a:buFont typeface="Noto Sans Symbols"/>
              <a:buChar char="❑"/>
            </a:pPr>
            <a:r>
              <a:rPr lang="en-US" sz="1800">
                <a:latin typeface="Arial"/>
                <a:ea typeface="Arial"/>
                <a:cs typeface="Arial"/>
                <a:sym typeface="Arial"/>
              </a:rPr>
              <a:t>Age group is derived using nested if().</a:t>
            </a:r>
            <a:endParaRPr/>
          </a:p>
          <a:p>
            <a:pPr indent="-228600" lvl="2" marL="1143000" rtl="0" algn="just">
              <a:lnSpc>
                <a:spcPct val="90000"/>
              </a:lnSpc>
              <a:spcBef>
                <a:spcPts val="500"/>
              </a:spcBef>
              <a:spcAft>
                <a:spcPts val="0"/>
              </a:spcAft>
              <a:buClr>
                <a:schemeClr val="dk1"/>
              </a:buClr>
              <a:buSzPts val="1600"/>
              <a:buFont typeface="Noto Sans Symbols"/>
              <a:buChar char="❑"/>
            </a:pPr>
            <a:r>
              <a:rPr lang="en-US" sz="1600">
                <a:latin typeface="Arial"/>
                <a:ea typeface="Arial"/>
                <a:cs typeface="Arial"/>
                <a:sym typeface="Arial"/>
              </a:rPr>
              <a:t>Formula:</a:t>
            </a:r>
            <a:r>
              <a:rPr b="1" lang="en-US" sz="1600">
                <a:latin typeface="Arial"/>
                <a:ea typeface="Arial"/>
                <a:cs typeface="Arial"/>
                <a:sym typeface="Arial"/>
              </a:rPr>
              <a:t>=IF(F3&gt;60,"senior",IF(F3&gt;19, "adult","teenage"))</a:t>
            </a:r>
            <a:endParaRPr/>
          </a:p>
          <a:p>
            <a:pPr indent="-228600" lvl="1" marL="685800" rtl="0" algn="just">
              <a:lnSpc>
                <a:spcPct val="90000"/>
              </a:lnSpc>
              <a:spcBef>
                <a:spcPts val="500"/>
              </a:spcBef>
              <a:spcAft>
                <a:spcPts val="0"/>
              </a:spcAft>
              <a:buClr>
                <a:schemeClr val="dk1"/>
              </a:buClr>
              <a:buSzPts val="1800"/>
              <a:buFont typeface="Noto Sans Symbols"/>
              <a:buChar char="❑"/>
            </a:pPr>
            <a:r>
              <a:rPr lang="en-US" sz="1800">
                <a:latin typeface="Arial"/>
                <a:ea typeface="Arial"/>
                <a:cs typeface="Arial"/>
                <a:sym typeface="Arial"/>
              </a:rPr>
              <a:t>Month is derived using TEXT().</a:t>
            </a:r>
            <a:endParaRPr/>
          </a:p>
          <a:p>
            <a:pPr indent="-228600" lvl="2" marL="1143000" rtl="0" algn="just">
              <a:lnSpc>
                <a:spcPct val="90000"/>
              </a:lnSpc>
              <a:spcBef>
                <a:spcPts val="500"/>
              </a:spcBef>
              <a:spcAft>
                <a:spcPts val="0"/>
              </a:spcAft>
              <a:buClr>
                <a:schemeClr val="dk1"/>
              </a:buClr>
              <a:buSzPts val="1600"/>
              <a:buFont typeface="Noto Sans Symbols"/>
              <a:buChar char="❑"/>
            </a:pPr>
            <a:r>
              <a:rPr lang="en-US" sz="1600">
                <a:latin typeface="Arial"/>
                <a:ea typeface="Arial"/>
                <a:cs typeface="Arial"/>
                <a:sym typeface="Arial"/>
              </a:rPr>
              <a:t>Formula: </a:t>
            </a:r>
            <a:r>
              <a:rPr b="1" lang="en-US" sz="1600">
                <a:latin typeface="Arial"/>
                <a:ea typeface="Arial"/>
                <a:cs typeface="Arial"/>
                <a:sym typeface="Arial"/>
              </a:rPr>
              <a:t>=TEXT(H3,"mmm")</a:t>
            </a:r>
            <a:endParaRPr/>
          </a:p>
          <a:p>
            <a:pPr indent="-76200" lvl="1" marL="685800" rtl="0" algn="l">
              <a:lnSpc>
                <a:spcPct val="90000"/>
              </a:lnSpc>
              <a:spcBef>
                <a:spcPts val="500"/>
              </a:spcBef>
              <a:spcAft>
                <a:spcPts val="0"/>
              </a:spcAft>
              <a:buClr>
                <a:schemeClr val="dk1"/>
              </a:buClr>
              <a:buSzPts val="2400"/>
              <a:buFont typeface="Noto Sans Symbols"/>
              <a:buNone/>
            </a:pPr>
            <a:r>
              <a:t/>
            </a:r>
            <a:endParaRPr/>
          </a:p>
        </p:txBody>
      </p:sp>
      <p:sp>
        <p:nvSpPr>
          <p:cNvPr id="128" name="Google Shape;12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11/2/2023</a:t>
            </a:r>
            <a:endParaRPr/>
          </a:p>
        </p:txBody>
      </p:sp>
      <p:sp>
        <p:nvSpPr>
          <p:cNvPr id="129" name="Google Shape;12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FFFFFF"/>
                </a:solidFill>
              </a:rPr>
              <a:t>Sample Footer Text</a:t>
            </a:r>
            <a:endParaRPr/>
          </a:p>
        </p:txBody>
      </p:sp>
      <p:sp>
        <p:nvSpPr>
          <p:cNvPr id="130" name="Google Shape;13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pic>
        <p:nvPicPr>
          <p:cNvPr descr="Calendar on table" id="131" name="Google Shape;131;p9"/>
          <p:cNvPicPr preferRelativeResize="0"/>
          <p:nvPr/>
        </p:nvPicPr>
        <p:blipFill rotWithShape="1">
          <a:blip r:embed="rId3">
            <a:alphaModFix/>
          </a:blip>
          <a:srcRect b="15" l="0" r="33977" t="0"/>
          <a:stretch/>
        </p:blipFill>
        <p:spPr>
          <a:xfrm>
            <a:off x="8115300" y="2743200"/>
            <a:ext cx="4076701"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DBA"/>
        </a:solidFill>
      </p:bgPr>
    </p:bg>
    <p:spTree>
      <p:nvGrpSpPr>
        <p:cNvPr id="135" name="Shape 135"/>
        <p:cNvGrpSpPr/>
        <p:nvPr/>
      </p:nvGrpSpPr>
      <p:grpSpPr>
        <a:xfrm>
          <a:off x="0" y="0"/>
          <a:ext cx="0" cy="0"/>
          <a:chOff x="0" y="0"/>
          <a:chExt cx="0" cy="0"/>
        </a:xfrm>
      </p:grpSpPr>
      <p:sp>
        <p:nvSpPr>
          <p:cNvPr id="136" name="Google Shape;13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Processed dataset overview</a:t>
            </a:r>
            <a:endParaRPr/>
          </a:p>
        </p:txBody>
      </p:sp>
      <p:pic>
        <p:nvPicPr>
          <p:cNvPr descr="A screenshot of a computer&#10;&#10;Description automatically generated" id="137" name="Google Shape;137;p10"/>
          <p:cNvPicPr preferRelativeResize="0"/>
          <p:nvPr/>
        </p:nvPicPr>
        <p:blipFill rotWithShape="1">
          <a:blip r:embed="rId3">
            <a:alphaModFix/>
          </a:blip>
          <a:srcRect b="0" l="0" r="0" t="0"/>
          <a:stretch/>
        </p:blipFill>
        <p:spPr>
          <a:xfrm>
            <a:off x="1641230" y="2164520"/>
            <a:ext cx="9555420" cy="2645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2023-10-29T18:55:48Z</dcterms:created>
</cp:coreProperties>
</file>