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06" r:id="rId5"/>
    <p:sldId id="258" r:id="rId6"/>
    <p:sldId id="261" r:id="rId7"/>
    <p:sldId id="263" r:id="rId8"/>
    <p:sldId id="307" r:id="rId9"/>
    <p:sldId id="308" r:id="rId10"/>
    <p:sldId id="309" r:id="rId11"/>
    <p:sldId id="310" r:id="rId12"/>
    <p:sldId id="314" r:id="rId13"/>
    <p:sldId id="274" r:id="rId14"/>
    <p:sldId id="284" r:id="rId15"/>
  </p:sldIdLst>
  <p:sldSz cx="9144000" cy="5143500" type="screen16x9"/>
  <p:notesSz cx="6858000" cy="9144000"/>
  <p:embeddedFontLst>
    <p:embeddedFont>
      <p:font typeface="Sorts Mill Goudy" panose="02000503000000000000"/>
      <p:regular r:id="rId19"/>
    </p:embeddedFont>
    <p:embeddedFont>
      <p:font typeface="Assistant"/>
      <p:regular r:id="rId20"/>
    </p:embeddedFont>
    <p:embeddedFont>
      <p:font typeface="Calibri" panose="020F0502020204030204" pitchFamily="34" charset="0"/>
      <p:regular r:id="rId21"/>
      <p:bold r:id="rId22"/>
      <p:italic r:id="rId23"/>
      <p:boldItalic r:id="rId24"/>
    </p:embeddedFont>
    <p:embeddedFont>
      <p:font typeface="Amatic SC" panose="00000500000000000000"/>
      <p:regular r:id="rId25"/>
      <p:bold r:id="rId26"/>
    </p:embeddedFont>
    <p:embeddedFont>
      <p:font typeface="Merriweather" panose="0000050000000000000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2" autoAdjust="0"/>
  </p:normalViewPr>
  <p:slideViewPr>
    <p:cSldViewPr snapToGrid="0">
      <p:cViewPr varScale="1">
        <p:scale>
          <a:sx n="163" d="100"/>
          <a:sy n="163" d="100"/>
        </p:scale>
        <p:origin x="-144" y="-102"/>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6"/>
        <p:cNvGrpSpPr/>
        <p:nvPr/>
      </p:nvGrpSpPr>
      <p:grpSpPr>
        <a:xfrm>
          <a:off x="0" y="0"/>
          <a:ext cx="0" cy="0"/>
          <a:chOff x="0" y="0"/>
          <a:chExt cx="0" cy="0"/>
        </a:xfrm>
      </p:grpSpPr>
      <p:sp>
        <p:nvSpPr>
          <p:cNvPr id="827" name="Google Shape;827;g11f9ec8de2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1f9ec8de2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37" name="Google Shape;37;p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 name="Google Shape;38;p6"/>
          <p:cNvGrpSpPr/>
          <p:nvPr/>
        </p:nvGrpSpPr>
        <p:grpSpPr>
          <a:xfrm>
            <a:off x="1334700" y="4348856"/>
            <a:ext cx="2433920" cy="5860382"/>
            <a:chOff x="1357613" y="4348856"/>
            <a:chExt cx="2433920" cy="5860382"/>
          </a:xfrm>
        </p:grpSpPr>
        <p:pic>
          <p:nvPicPr>
            <p:cNvPr id="39" name="Google Shape;39;p6"/>
            <p:cNvPicPr preferRelativeResize="0"/>
            <p:nvPr/>
          </p:nvPicPr>
          <p:blipFill>
            <a:blip r:embed="rId3"/>
            <a:stretch>
              <a:fillRect/>
            </a:stretch>
          </p:blipFill>
          <p:spPr>
            <a:xfrm>
              <a:off x="2092855"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0" name="Google Shape;40;p6"/>
            <p:cNvPicPr preferRelativeResize="0"/>
            <p:nvPr/>
          </p:nvPicPr>
          <p:blipFill>
            <a:blip r:embed="rId4"/>
            <a:stretch>
              <a:fillRect/>
            </a:stretch>
          </p:blipFill>
          <p:spPr>
            <a:xfrm rot="10799999">
              <a:off x="1357613" y="4375023"/>
              <a:ext cx="986150" cy="630902"/>
            </a:xfrm>
            <a:prstGeom prst="rect">
              <a:avLst/>
            </a:prstGeom>
            <a:noFill/>
            <a:ln>
              <a:noFill/>
            </a:ln>
          </p:spPr>
        </p:pic>
        <p:pic>
          <p:nvPicPr>
            <p:cNvPr id="41" name="Google Shape;41;p6"/>
            <p:cNvPicPr preferRelativeResize="0"/>
            <p:nvPr/>
          </p:nvPicPr>
          <p:blipFill>
            <a:blip r:embed="rId5"/>
            <a:stretch>
              <a:fillRect/>
            </a:stretch>
          </p:blipFill>
          <p:spPr>
            <a:xfrm rot="1" flipH="1">
              <a:off x="2805391" y="4348857"/>
              <a:ext cx="986142" cy="683251"/>
            </a:xfrm>
            <a:prstGeom prst="rect">
              <a:avLst/>
            </a:prstGeom>
            <a:noFill/>
            <a:ln>
              <a:noFill/>
            </a:ln>
          </p:spPr>
        </p:pic>
      </p:grpSp>
      <p:grpSp>
        <p:nvGrpSpPr>
          <p:cNvPr id="42" name="Google Shape;42;p6"/>
          <p:cNvGrpSpPr/>
          <p:nvPr/>
        </p:nvGrpSpPr>
        <p:grpSpPr>
          <a:xfrm>
            <a:off x="5256678" y="4393594"/>
            <a:ext cx="2552622" cy="5815644"/>
            <a:chOff x="5279591" y="4393594"/>
            <a:chExt cx="2552622" cy="5815644"/>
          </a:xfrm>
        </p:grpSpPr>
        <p:pic>
          <p:nvPicPr>
            <p:cNvPr id="43" name="Google Shape;43;p6"/>
            <p:cNvPicPr preferRelativeResize="0"/>
            <p:nvPr/>
          </p:nvPicPr>
          <p:blipFill>
            <a:blip r:embed="rId3"/>
            <a:stretch>
              <a:fillRect/>
            </a:stretch>
          </p:blipFill>
          <p:spPr>
            <a:xfrm>
              <a:off x="6037230" y="4447563"/>
              <a:ext cx="1013915" cy="5761676"/>
            </a:xfrm>
            <a:prstGeom prst="rect">
              <a:avLst/>
            </a:prstGeom>
            <a:noFill/>
            <a:ln>
              <a:noFill/>
            </a:ln>
            <a:effectLst>
              <a:outerShdw blurRad="42863" dist="19050" dir="5400000" algn="bl" rotWithShape="0">
                <a:schemeClr val="dk1">
                  <a:alpha val="14000"/>
                </a:schemeClr>
              </a:outerShdw>
            </a:effectLst>
          </p:spPr>
        </p:pic>
        <p:pic>
          <p:nvPicPr>
            <p:cNvPr id="44" name="Google Shape;44;p6"/>
            <p:cNvPicPr preferRelativeResize="0"/>
            <p:nvPr/>
          </p:nvPicPr>
          <p:blipFill>
            <a:blip r:embed="rId5"/>
            <a:stretch>
              <a:fillRect/>
            </a:stretch>
          </p:blipFill>
          <p:spPr>
            <a:xfrm>
              <a:off x="5279591" y="4393594"/>
              <a:ext cx="986142" cy="683251"/>
            </a:xfrm>
            <a:prstGeom prst="rect">
              <a:avLst/>
            </a:prstGeom>
            <a:noFill/>
            <a:ln>
              <a:noFill/>
            </a:ln>
          </p:spPr>
        </p:pic>
        <p:pic>
          <p:nvPicPr>
            <p:cNvPr id="45" name="Google Shape;45;p6"/>
            <p:cNvPicPr preferRelativeResize="0"/>
            <p:nvPr/>
          </p:nvPicPr>
          <p:blipFill>
            <a:blip r:embed="rId4"/>
            <a:stretch>
              <a:fillRect/>
            </a:stretch>
          </p:blipFill>
          <p:spPr>
            <a:xfrm rot="-10799999" flipH="1">
              <a:off x="6846063" y="4429286"/>
              <a:ext cx="986150" cy="630902"/>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176"/>
        <p:cNvGrpSpPr/>
        <p:nvPr/>
      </p:nvGrpSpPr>
      <p:grpSpPr>
        <a:xfrm>
          <a:off x="0" y="0"/>
          <a:ext cx="0" cy="0"/>
          <a:chOff x="0" y="0"/>
          <a:chExt cx="0" cy="0"/>
        </a:xfrm>
      </p:grpSpPr>
      <p:pic>
        <p:nvPicPr>
          <p:cNvPr id="177" name="Google Shape;177;p25"/>
          <p:cNvPicPr preferRelativeResize="0"/>
          <p:nvPr/>
        </p:nvPicPr>
        <p:blipFill rotWithShape="1">
          <a:blip r:embed="rId2">
            <a:alphaModFix amt="30000"/>
          </a:blip>
          <a:srcRect t="6822" b="986"/>
          <a:stretch>
            <a:fillRect/>
          </a:stretch>
        </p:blipFill>
        <p:spPr>
          <a:xfrm>
            <a:off x="-19050" y="0"/>
            <a:ext cx="9144000" cy="5143499"/>
          </a:xfrm>
          <a:prstGeom prst="rect">
            <a:avLst/>
          </a:prstGeom>
          <a:noFill/>
          <a:ln>
            <a:noFill/>
          </a:ln>
        </p:spPr>
      </p:pic>
      <p:sp>
        <p:nvSpPr>
          <p:cNvPr id="178" name="Google Shape;178;p25"/>
          <p:cNvSpPr txBox="1">
            <a:spLocks noGrp="1"/>
          </p:cNvSpPr>
          <p:nvPr>
            <p:ph type="ctrTitle"/>
          </p:nvPr>
        </p:nvSpPr>
        <p:spPr>
          <a:xfrm>
            <a:off x="908700" y="561975"/>
            <a:ext cx="3425100" cy="800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latin typeface="Sorts Mill Goudy" panose="02000503000000000000"/>
                <a:ea typeface="Sorts Mill Goudy" panose="02000503000000000000"/>
                <a:cs typeface="Sorts Mill Goudy" panose="02000503000000000000"/>
                <a:sym typeface="Sorts Mill Goudy" panose="02000503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9" name="Google Shape;179;p25"/>
          <p:cNvSpPr txBox="1">
            <a:spLocks noGrp="1"/>
          </p:cNvSpPr>
          <p:nvPr>
            <p:ph type="subTitle" idx="1"/>
          </p:nvPr>
        </p:nvSpPr>
        <p:spPr>
          <a:xfrm>
            <a:off x="908700" y="1488400"/>
            <a:ext cx="3425100" cy="14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atin typeface="Assistant"/>
                <a:ea typeface="Assistant"/>
                <a:cs typeface="Assistant"/>
                <a:sym typeface="Assistan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80" name="Google Shape;180;p25"/>
          <p:cNvSpPr txBox="1"/>
          <p:nvPr/>
        </p:nvSpPr>
        <p:spPr>
          <a:xfrm>
            <a:off x="908700" y="3127550"/>
            <a:ext cx="34251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GB" sz="1200">
                <a:solidFill>
                  <a:schemeClr val="dk1"/>
                </a:solidFill>
                <a:latin typeface="Assistant"/>
                <a:ea typeface="Assistant"/>
                <a:cs typeface="Assistant"/>
                <a:sym typeface="Assistant"/>
              </a:rPr>
              <a:t>CREDITS: This presentation template was created by </a:t>
            </a:r>
            <a:r>
              <a:rPr lang="en-GB" sz="1200" b="1">
                <a:solidFill>
                  <a:schemeClr val="dk1"/>
                </a:solidFill>
                <a:uFill>
                  <a:noFill/>
                </a:uFill>
                <a:latin typeface="Assistant"/>
                <a:ea typeface="Assistant"/>
                <a:cs typeface="Assistant"/>
                <a:sym typeface="Assistant"/>
                <a:hlinkClick r:id="rId3"/>
              </a:rPr>
              <a:t>Slidesgo</a:t>
            </a:r>
            <a:r>
              <a:rPr lang="en-GB" sz="1200">
                <a:solidFill>
                  <a:schemeClr val="dk1"/>
                </a:solidFill>
                <a:latin typeface="Assistant"/>
                <a:ea typeface="Assistant"/>
                <a:cs typeface="Assistant"/>
                <a:sym typeface="Assistant"/>
              </a:rPr>
              <a:t>, and includes icons by </a:t>
            </a:r>
            <a:r>
              <a:rPr lang="en-GB" sz="1200" b="1">
                <a:solidFill>
                  <a:schemeClr val="dk1"/>
                </a:solidFill>
                <a:uFill>
                  <a:noFill/>
                </a:uFill>
                <a:latin typeface="Assistant"/>
                <a:ea typeface="Assistant"/>
                <a:cs typeface="Assistant"/>
                <a:sym typeface="Assistant"/>
                <a:hlinkClick r:id="rId4"/>
              </a:rPr>
              <a:t>Flaticon</a:t>
            </a:r>
            <a:r>
              <a:rPr lang="en-GB" sz="1200" b="1">
                <a:solidFill>
                  <a:schemeClr val="dk1"/>
                </a:solidFill>
                <a:latin typeface="Assistant"/>
                <a:ea typeface="Assistant"/>
                <a:cs typeface="Assistant"/>
                <a:sym typeface="Assistant"/>
              </a:rPr>
              <a:t> </a:t>
            </a:r>
            <a:r>
              <a:rPr lang="en-GB" sz="1200">
                <a:solidFill>
                  <a:schemeClr val="dk1"/>
                </a:solidFill>
                <a:latin typeface="Assistant"/>
                <a:ea typeface="Assistant"/>
                <a:cs typeface="Assistant"/>
                <a:sym typeface="Assistant"/>
              </a:rPr>
              <a:t>and infographics &amp; images by </a:t>
            </a:r>
            <a:r>
              <a:rPr lang="en-GB" sz="1200" b="1">
                <a:solidFill>
                  <a:schemeClr val="dk1"/>
                </a:solidFill>
                <a:uFill>
                  <a:noFill/>
                </a:uFill>
                <a:latin typeface="Assistant"/>
                <a:ea typeface="Assistant"/>
                <a:cs typeface="Assistant"/>
                <a:sym typeface="Assistant"/>
                <a:hlinkClick r:id="rId5"/>
              </a:rPr>
              <a:t>Freepik</a:t>
            </a:r>
            <a:endParaRPr sz="1200" b="1">
              <a:solidFill>
                <a:schemeClr val="dk1"/>
              </a:solidFill>
              <a:latin typeface="Assistant"/>
              <a:ea typeface="Assistant"/>
              <a:cs typeface="Assistant"/>
              <a:sym typeface="Assistan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image" Target="../media/image13.pn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GÀ RÁN CHICKEN – GANG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4" name="Google Shape;204;p32"/>
          <p:cNvPicPr preferRelativeResize="0"/>
          <p:nvPr/>
        </p:nvPicPr>
        <p:blipFill>
          <a:blip r:embed="rId1"/>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2"/>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1"/>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2"/>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611630" y="964565"/>
            <a:ext cx="5723890"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500" b="0" dirty="0"/>
              <a:t>ĐỒ ÁN CƠ SỞ</a:t>
            </a:r>
            <a:endParaRPr lang="en-GB" sz="35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The end...</a:t>
            </a:r>
            <a:endParaRPr dirty="0"/>
          </a:p>
        </p:txBody>
      </p:sp>
      <p:pic>
        <p:nvPicPr>
          <p:cNvPr id="590" name="Google Shape;590;p50"/>
          <p:cNvPicPr preferRelativeResize="0"/>
          <p:nvPr/>
        </p:nvPicPr>
        <p:blipFill>
          <a:blip r:embed="rId1"/>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2"/>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829"/>
        <p:cNvGrpSpPr/>
        <p:nvPr/>
      </p:nvGrpSpPr>
      <p:grpSpPr>
        <a:xfrm>
          <a:off x="0" y="0"/>
          <a:ext cx="0" cy="0"/>
          <a:chOff x="0" y="0"/>
          <a:chExt cx="0" cy="0"/>
        </a:xfrm>
      </p:grpSpPr>
      <p:sp>
        <p:nvSpPr>
          <p:cNvPr id="830" name="Google Shape;830;p60"/>
          <p:cNvSpPr txBox="1">
            <a:spLocks noGrp="1"/>
          </p:cNvSpPr>
          <p:nvPr>
            <p:ph type="ctrTitle"/>
          </p:nvPr>
        </p:nvSpPr>
        <p:spPr>
          <a:xfrm>
            <a:off x="1074797" y="1351684"/>
            <a:ext cx="3425100" cy="8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THANKS!</a:t>
            </a:r>
            <a:endParaRPr dirty="0"/>
          </a:p>
        </p:txBody>
      </p:sp>
      <p:sp>
        <p:nvSpPr>
          <p:cNvPr id="831" name="Google Shape;831;p60"/>
          <p:cNvSpPr txBox="1">
            <a:spLocks noGrp="1"/>
          </p:cNvSpPr>
          <p:nvPr>
            <p:ph type="subTitle" idx="1"/>
          </p:nvPr>
        </p:nvSpPr>
        <p:spPr>
          <a:xfrm>
            <a:off x="1081881" y="2017429"/>
            <a:ext cx="4432227" cy="80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solidFill>
                  <a:schemeClr val="dk1"/>
                </a:solidFill>
              </a:rPr>
              <a:t>Do you have any questions?</a:t>
            </a:r>
            <a:endParaRPr sz="2500" dirty="0">
              <a:solidFill>
                <a:schemeClr val="dk1"/>
              </a:solidFill>
            </a:endParaRPr>
          </a:p>
          <a:p>
            <a:pPr marL="0" lvl="0" indent="0" algn="l" rtl="0">
              <a:spcBef>
                <a:spcPts val="0"/>
              </a:spcBef>
              <a:spcAft>
                <a:spcPts val="0"/>
              </a:spcAft>
              <a:buNone/>
            </a:pPr>
            <a:endParaRPr dirty="0">
              <a:solidFill>
                <a:schemeClr val="dk1"/>
              </a:solidFill>
            </a:endParaRPr>
          </a:p>
        </p:txBody>
      </p:sp>
      <p:grpSp>
        <p:nvGrpSpPr>
          <p:cNvPr id="832" name="Google Shape;832;p60"/>
          <p:cNvGrpSpPr/>
          <p:nvPr/>
        </p:nvGrpSpPr>
        <p:grpSpPr>
          <a:xfrm>
            <a:off x="6113625" y="-1002850"/>
            <a:ext cx="1112750" cy="5761676"/>
            <a:chOff x="6799425" y="-726625"/>
            <a:chExt cx="1112750" cy="5761676"/>
          </a:xfrm>
        </p:grpSpPr>
        <p:pic>
          <p:nvPicPr>
            <p:cNvPr id="833" name="Google Shape;833;p60"/>
            <p:cNvPicPr preferRelativeResize="0"/>
            <p:nvPr/>
          </p:nvPicPr>
          <p:blipFill>
            <a:blip r:embed="rId1"/>
            <a:stretch>
              <a:fillRect/>
            </a:stretch>
          </p:blipFill>
          <p:spPr>
            <a:xfrm flipH="1">
              <a:off x="6898257" y="-726625"/>
              <a:ext cx="1013915" cy="5761676"/>
            </a:xfrm>
            <a:prstGeom prst="rect">
              <a:avLst/>
            </a:prstGeom>
            <a:noFill/>
            <a:ln>
              <a:noFill/>
            </a:ln>
            <a:effectLst>
              <a:outerShdw blurRad="42863" dist="19050" dir="5400000" algn="bl" rotWithShape="0">
                <a:schemeClr val="dk1">
                  <a:alpha val="17000"/>
                </a:schemeClr>
              </a:outerShdw>
            </a:effectLst>
          </p:spPr>
        </p:pic>
        <p:pic>
          <p:nvPicPr>
            <p:cNvPr id="834" name="Google Shape;834;p60"/>
            <p:cNvPicPr preferRelativeResize="0"/>
            <p:nvPr/>
          </p:nvPicPr>
          <p:blipFill rotWithShape="1">
            <a:blip r:embed="rId2"/>
            <a:srcRect/>
            <a:stretch>
              <a:fillRect/>
            </a:stretch>
          </p:blipFill>
          <p:spPr>
            <a:xfrm>
              <a:off x="6898250" y="1058851"/>
              <a:ext cx="1013925" cy="2036167"/>
            </a:xfrm>
            <a:prstGeom prst="rect">
              <a:avLst/>
            </a:prstGeom>
            <a:noFill/>
            <a:ln>
              <a:noFill/>
            </a:ln>
          </p:spPr>
        </p:pic>
        <p:pic>
          <p:nvPicPr>
            <p:cNvPr id="835" name="Google Shape;835;p60"/>
            <p:cNvPicPr preferRelativeResize="0"/>
            <p:nvPr/>
          </p:nvPicPr>
          <p:blipFill>
            <a:blip r:embed="rId3"/>
            <a:stretch>
              <a:fillRect/>
            </a:stretch>
          </p:blipFill>
          <p:spPr>
            <a:xfrm>
              <a:off x="6799425" y="752467"/>
              <a:ext cx="724300" cy="501834"/>
            </a:xfrm>
            <a:prstGeom prst="rect">
              <a:avLst/>
            </a:prstGeom>
            <a:noFill/>
            <a:ln>
              <a:noFill/>
            </a:ln>
          </p:spPr>
        </p:pic>
        <p:pic>
          <p:nvPicPr>
            <p:cNvPr id="836" name="Google Shape;836;p60"/>
            <p:cNvPicPr preferRelativeResize="0"/>
            <p:nvPr/>
          </p:nvPicPr>
          <p:blipFill>
            <a:blip r:embed="rId4"/>
            <a:stretch>
              <a:fillRect/>
            </a:stretch>
          </p:blipFill>
          <p:spPr>
            <a:xfrm>
              <a:off x="6898253" y="3383573"/>
              <a:ext cx="866277" cy="800400"/>
            </a:xfrm>
            <a:prstGeom prst="rect">
              <a:avLst/>
            </a:prstGeom>
            <a:noFill/>
            <a:ln>
              <a:noFill/>
            </a:ln>
          </p:spPr>
        </p:pic>
      </p:grpSp>
      <p:pic>
        <p:nvPicPr>
          <p:cNvPr id="837" name="Google Shape;837;p60"/>
          <p:cNvPicPr preferRelativeResize="0"/>
          <p:nvPr/>
        </p:nvPicPr>
        <p:blipFill>
          <a:blip r:embed="rId1"/>
          <a:stretch>
            <a:fillRect/>
          </a:stretch>
        </p:blipFill>
        <p:spPr>
          <a:xfrm flipH="1">
            <a:off x="7250682" y="-627700"/>
            <a:ext cx="1013915"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46"/>
          <p:cNvSpPr txBox="1">
            <a:spLocks noGrp="1"/>
          </p:cNvSpPr>
          <p:nvPr>
            <p:ph type="title"/>
          </p:nvPr>
        </p:nvSpPr>
        <p:spPr>
          <a:xfrm>
            <a:off x="1093015" y="59064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Team Presentation</a:t>
            </a:r>
            <a:endParaRPr dirty="0"/>
          </a:p>
        </p:txBody>
      </p:sp>
      <p:sp>
        <p:nvSpPr>
          <p:cNvPr id="2322" name="Google Shape;2322;p46"/>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1pPr>
            <a:lvl2pPr marR="0" lvl="1"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2pPr>
            <a:lvl3pPr marR="0" lvl="2"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3pPr>
            <a:lvl4pPr marR="0" lvl="3"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4pPr>
            <a:lvl5pPr marR="0" lvl="4"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5pPr>
            <a:lvl6pPr marR="0" lvl="5"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6pPr>
            <a:lvl7pPr marR="0" lvl="6"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7pPr>
            <a:lvl8pPr marR="0" lvl="7"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8pPr>
            <a:lvl9pPr marR="0" lvl="8" algn="r" rtl="0">
              <a:lnSpc>
                <a:spcPct val="100000"/>
              </a:lnSpc>
              <a:spcBef>
                <a:spcPts val="0"/>
              </a:spcBef>
              <a:spcAft>
                <a:spcPts val="0"/>
              </a:spcAft>
              <a:buClr>
                <a:srgbClr val="000000"/>
              </a:buClr>
              <a:buFont typeface="Arial" panose="020B0604020202020204"/>
              <a:buNone/>
              <a:defRPr sz="1200" b="0" i="0" u="none" strike="noStrike" cap="none">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smtClean="0"/>
            </a:fld>
            <a:endParaRPr lang="en-GB" smtClean="0"/>
          </a:p>
        </p:txBody>
      </p:sp>
      <p:pic>
        <p:nvPicPr>
          <p:cNvPr id="2323" name="Google Shape;2323;p46"/>
          <p:cNvPicPr preferRelativeResize="0"/>
          <p:nvPr/>
        </p:nvPicPr>
        <p:blipFill>
          <a:blip r:embed="rId1">
            <a:extLst>
              <a:ext uri="{28A0092B-C50C-407E-A947-70E740481C1C}">
                <a14:useLocalDpi xmlns:a14="http://schemas.microsoft.com/office/drawing/2010/main" val="0"/>
              </a:ext>
            </a:extLst>
          </a:blip>
          <a:stretch>
            <a:fillRect/>
          </a:stretch>
        </p:blipFill>
        <p:spPr>
          <a:xfrm>
            <a:off x="2117280" y="1503680"/>
            <a:ext cx="1489200" cy="1489200"/>
          </a:xfrm>
          <a:prstGeom prst="ellipse">
            <a:avLst/>
          </a:prstGeom>
          <a:noFill/>
          <a:ln>
            <a:noFill/>
          </a:ln>
        </p:spPr>
      </p:pic>
      <p:sp>
        <p:nvSpPr>
          <p:cNvPr id="2324" name="Google Shape;2324;p46"/>
          <p:cNvSpPr txBox="1"/>
          <p:nvPr/>
        </p:nvSpPr>
        <p:spPr>
          <a:xfrm>
            <a:off x="2134180" y="312270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Nguyễn D</a:t>
            </a:r>
            <a:r>
              <a:rPr lang="en-US" sz="1200" b="1" dirty="0">
                <a:solidFill>
                  <a:schemeClr val="dk1"/>
                </a:solidFill>
                <a:latin typeface="Merriweather" panose="00000500000000000000"/>
                <a:ea typeface="Merriweather" panose="00000500000000000000"/>
                <a:cs typeface="Merriweather" panose="00000500000000000000"/>
                <a:sym typeface="Merriweather" panose="00000500000000000000"/>
              </a:rPr>
              <a:t>u</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y N</a:t>
            </a: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i</a:t>
            </a:r>
            <a:r>
              <a:rPr lang="en-GB" sz="1200" b="1" dirty="0">
                <a:solidFill>
                  <a:schemeClr val="dk1"/>
                </a:solidFill>
                <a:latin typeface="Merriweather" panose="00000500000000000000"/>
                <a:ea typeface="Merriweather" panose="00000500000000000000"/>
                <a:cs typeface="Merriweather" panose="00000500000000000000"/>
                <a:sym typeface="Merriweather" panose="00000500000000000000"/>
              </a:rPr>
              <a:t>ên</a:t>
            </a:r>
            <a:br>
              <a:rPr lang="en-GB" dirty="0">
                <a:latin typeface="Merriweather" panose="00000500000000000000"/>
                <a:ea typeface="Merriweather" panose="00000500000000000000"/>
                <a:cs typeface="Merriweather" panose="00000500000000000000"/>
                <a:sym typeface="Merriweather" panose="00000500000000000000"/>
              </a:rPr>
            </a:br>
            <a:endParaRPr lang="en-GB"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0"/>
              </a:spcBef>
              <a:spcAft>
                <a:spcPts val="0"/>
              </a:spcAft>
              <a:buNone/>
            </a:pPr>
            <a:r>
              <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rPr>
              <a:t>Cap</a:t>
            </a:r>
            <a:endParaRPr lang="en-GB" sz="1600" dirty="0">
              <a:solidFill>
                <a:schemeClr val="dk2"/>
              </a:solidFill>
              <a:latin typeface="Merriweather" panose="00000500000000000000"/>
              <a:ea typeface="Merriweather" panose="00000500000000000000"/>
              <a:cs typeface="Merriweather" panose="00000500000000000000"/>
              <a:sym typeface="Merriweather" panose="00000500000000000000"/>
            </a:endParaRPr>
          </a:p>
        </p:txBody>
      </p:sp>
      <p:pic>
        <p:nvPicPr>
          <p:cNvPr id="2325" name="Google Shape;2325;p46" descr="C:\Users\ACER\Downloads\Capture.PNGCapture"/>
          <p:cNvPicPr preferRelativeResize="0"/>
          <p:nvPr/>
        </p:nvPicPr>
        <p:blipFill>
          <a:blip r:embed="rId2"/>
          <a:srcRect/>
          <a:stretch>
            <a:fillRect/>
          </a:stretch>
        </p:blipFill>
        <p:spPr>
          <a:xfrm>
            <a:off x="5065217" y="1533270"/>
            <a:ext cx="1589071" cy="1430020"/>
          </a:xfrm>
          <a:prstGeom prst="ellipse">
            <a:avLst/>
          </a:prstGeom>
          <a:noFill/>
          <a:ln>
            <a:noFill/>
          </a:ln>
        </p:spPr>
      </p:pic>
      <p:sp>
        <p:nvSpPr>
          <p:cNvPr id="2326" name="Google Shape;2326;p46"/>
          <p:cNvSpPr txBox="1"/>
          <p:nvPr/>
        </p:nvSpPr>
        <p:spPr>
          <a:xfrm>
            <a:off x="5115152" y="3093047"/>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Nguyễn</a:t>
            </a:r>
            <a:r>
              <a:rPr lang="en-GB" altLang="en-US" sz="1200" b="1" dirty="0" err="1">
                <a:solidFill>
                  <a:schemeClr val="dk1"/>
                </a:solidFill>
                <a:latin typeface="Merriweather" panose="00000500000000000000"/>
                <a:ea typeface="Merriweather" panose="00000500000000000000"/>
                <a:cs typeface="Merriweather" panose="00000500000000000000"/>
                <a:sym typeface="Merriweather" panose="00000500000000000000"/>
              </a:rPr>
              <a:t> Văn Sĩ</a:t>
            </a:r>
            <a:endParaRPr sz="8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endParaRPr lang="en-US" sz="900" dirty="0">
              <a:solidFill>
                <a:schemeClr val="dk2"/>
              </a:solidFill>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0"/>
              </a:spcAft>
              <a:buNone/>
            </a:pPr>
            <a:r>
              <a:rPr lang="en-US" sz="1600" dirty="0">
                <a:solidFill>
                  <a:schemeClr val="dk2"/>
                </a:solidFill>
                <a:latin typeface="Merriweather" panose="00000500000000000000"/>
                <a:ea typeface="Merriweather" panose="00000500000000000000"/>
                <a:cs typeface="Merriweather" panose="00000500000000000000"/>
                <a:sym typeface="Merriweather" panose="00000500000000000000"/>
              </a:rPr>
              <a:t>Mem</a:t>
            </a:r>
            <a:endParaRPr sz="1600" dirty="0">
              <a:latin typeface="Merriweather" panose="00000500000000000000"/>
              <a:ea typeface="Merriweather" panose="00000500000000000000"/>
              <a:cs typeface="Merriweather" panose="00000500000000000000"/>
              <a:sym typeface="Merriweather" panose="00000500000000000000"/>
            </a:endParaRPr>
          </a:p>
          <a:p>
            <a:pPr marL="0" lvl="0" indent="0" algn="ctr" rtl="0">
              <a:spcBef>
                <a:spcPts val="400"/>
              </a:spcBef>
              <a:spcAft>
                <a:spcPts val="400"/>
              </a:spcAft>
              <a:buNone/>
            </a:pPr>
            <a:endParaRPr dirty="0">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1"/>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2"/>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3"/>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endPar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endPar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1"/>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2"/>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3"/>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endParaRPr lang="en-GB" altLang="en-US" sz="1600">
              <a:latin typeface="Times New Roman" panose="02020603050405020304" pitchFamily="18" charset="0"/>
              <a:cs typeface="Times New Roman" panose="02020603050405020304" pitchFamily="18" charset="0"/>
            </a:endParaRPr>
          </a:p>
        </p:txBody>
      </p:sp>
      <p:sp>
        <p:nvSpPr>
          <p:cNvPr id="3" name="Text Box 2"/>
          <p:cNvSpPr txBox="1"/>
          <p:nvPr/>
        </p:nvSpPr>
        <p:spPr>
          <a:xfrm>
            <a:off x="1770380" y="2342515"/>
            <a:ext cx="4575810" cy="1630045"/>
          </a:xfrm>
          <a:prstGeom prst="rect">
            <a:avLst/>
          </a:prstGeom>
          <a:noFill/>
        </p:spPr>
        <p:txBody>
          <a:bodyPr wrap="square" rtlCol="0">
            <a:spAutoFit/>
          </a:bodyPr>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endParaRPr lang="en-GB" altLang="en-US" sz="2000">
              <a:latin typeface="Times New Roman" panose="02020603050405020304" pitchFamily="18" charset="0"/>
              <a:cs typeface="Times New Roman" panose="02020603050405020304" pitchFamily="18" charset="0"/>
            </a:endParaRP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endParaRPr lang="en-GB" altLang="vi-VN" dirty="0">
              <a:latin typeface="Times New Roman" panose="02020603050405020304" pitchFamily="18" charset="0"/>
              <a:cs typeface="Times New Roman" panose="02020603050405020304" pitchFamily="18" charset="0"/>
            </a:endParaRPr>
          </a:p>
        </p:txBody>
      </p:sp>
      <p:pic>
        <p:nvPicPr>
          <p:cNvPr id="54" name="Google Shape;689;p54"/>
          <p:cNvPicPr preferRelativeResize="0"/>
          <p:nvPr/>
        </p:nvPicPr>
        <p:blipFill>
          <a:blip r:embed="rId1"/>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endParaRPr lang="en-GB" altLang="en-US" sz="1800">
              <a:latin typeface="Times New Roman" panose="02020603050405020304" pitchFamily="18" charset="0"/>
              <a:cs typeface="Times New Roman" panose="02020603050405020304" pitchFamily="18" charset="0"/>
            </a:endParaRP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endParaRPr lang="en-GB"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endParaRPr lang="en-GB" altLang="vi-VN" dirty="0">
              <a:latin typeface="+mj-lt"/>
            </a:endParaRP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endPar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endParaRP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1"/>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2"/>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endParaRPr lang="en-GB" altLang="vi-VN" dirty="0">
              <a:latin typeface="Times New Roman" panose="02020603050405020304" pitchFamily="18" charset="0"/>
              <a:cs typeface="Times New Roman" panose="02020603050405020304" pitchFamily="18" charset="0"/>
            </a:endParaRPr>
          </a:p>
        </p:txBody>
      </p:sp>
      <p:pic>
        <p:nvPicPr>
          <p:cNvPr id="93" name="Google Shape;647;p52"/>
          <p:cNvPicPr preferRelativeResize="0"/>
          <p:nvPr/>
        </p:nvPicPr>
        <p:blipFill>
          <a:blip r:embed="rId1"/>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WEBSITE CHICKENGANG</a:t>
            </a:r>
            <a:endParaRPr lang="en-GB" altLang="en-US"/>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sản phẩm</a:t>
            </a:r>
            <a:endParaRPr lang="en-GB" altLang="en-US"/>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thành viên</a:t>
            </a:r>
            <a:endParaRPr lang="en-GB" altLang="en-US"/>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Quản lý đơn hàng</a:t>
            </a:r>
            <a:endParaRPr lang="en-GB" altLang="en-US"/>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Thống kê</a:t>
            </a:r>
            <a:endParaRPr lang="en-GB" altLang="en-US"/>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GB" altLang="en-US"/>
              <a:t>Bán hàng</a:t>
            </a:r>
            <a:endParaRPr lang="en-GB"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71093" y="171913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1"/>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2"/>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3"/>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4"/>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5"/>
            <a:stretch>
              <a:fillRect/>
            </a:stretch>
          </p:blipFill>
          <p:spPr>
            <a:xfrm>
              <a:off x="7990498" y="3280320"/>
              <a:ext cx="844825" cy="585348"/>
            </a:xfrm>
            <a:prstGeom prst="rect">
              <a:avLst/>
            </a:prstGeom>
            <a:noFill/>
            <a:ln>
              <a:noFill/>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WPS Presentation</Application>
  <PresentationFormat>On-screen Show (16:9)</PresentationFormat>
  <Paragraphs>96</Paragraphs>
  <Slides>12</Slides>
  <Notes>16</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Sorts Mill Goudy</vt:lpstr>
      <vt:lpstr>Assistant</vt:lpstr>
      <vt:lpstr>Times New Roman</vt:lpstr>
      <vt:lpstr>Calibri</vt:lpstr>
      <vt:lpstr>Amatic SC</vt:lpstr>
      <vt:lpstr>Merriweather</vt:lpstr>
      <vt:lpstr>Wingdings</vt:lpstr>
      <vt:lpstr>Microsoft YaHei</vt:lpstr>
      <vt:lpstr>Arial Unicode MS</vt:lpstr>
      <vt:lpstr>Women in Ancient Rome: Facts, Daily Life &amp; History - Bachelor Thesis by Slidesgo</vt:lpstr>
      <vt:lpstr>ĐỒ ÁN CƠ SỞ</vt:lpstr>
      <vt:lpstr>Team Presentation</vt:lpstr>
      <vt:lpstr>TABLE OF CONTENTS</vt:lpstr>
      <vt:lpstr>CHƯƠNG 1 – TỔNG QUAN VỀ ĐỒ ÁN</vt:lpstr>
      <vt:lpstr>01. GIỚI THIỆU VỀ ĐỒ ÁN</vt:lpstr>
      <vt:lpstr>02. MỤC TIÊU NGHIÊN CỨU</vt:lpstr>
      <vt:lpstr>03. CÔNG NGHỆ</vt:lpstr>
      <vt:lpstr>04. MÔ TẢ NGHIỆP VỤ</vt:lpstr>
      <vt:lpstr>CHƯƠNG 2 –THỰC THI CHƯƠNG TRÌNH</vt:lpstr>
      <vt:lpstr>CHƯƠNG 3 – TỔNG KẾT</vt:lpstr>
      <vt:lpstr>The end...</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ACER</cp:lastModifiedBy>
  <cp:revision>52</cp:revision>
  <dcterms:created xsi:type="dcterms:W3CDTF">2022-06-25T13:14:00Z</dcterms:created>
  <dcterms:modified xsi:type="dcterms:W3CDTF">2022-06-26T10:15:21Z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