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8" r:id="rId3"/>
    <p:sldId id="261" r:id="rId4"/>
    <p:sldId id="263" r:id="rId5"/>
    <p:sldId id="307" r:id="rId6"/>
    <p:sldId id="308" r:id="rId7"/>
    <p:sldId id="309" r:id="rId8"/>
    <p:sldId id="310" r:id="rId9"/>
    <p:sldId id="314" r:id="rId10"/>
    <p:sldId id="274" r:id="rId11"/>
  </p:sldIdLst>
  <p:sldSz cx="9144000" cy="5143500" type="screen16x9"/>
  <p:notesSz cx="6858000" cy="9144000"/>
  <p:embeddedFontLst>
    <p:embeddedFont>
      <p:font typeface="Assistant" pitchFamily="2" charset="-79"/>
      <p:regular r:id="rId13"/>
      <p:bold r:id="rId14"/>
    </p:embeddedFont>
    <p:embeddedFont>
      <p:font typeface="Sorts Mill Goudy"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83">
          <p15:clr>
            <a:srgbClr val="A4A3A4"/>
          </p15:clr>
        </p15:guide>
        <p15:guide id="2" pos="2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72" autoAdjust="0"/>
  </p:normalViewPr>
  <p:slideViewPr>
    <p:cSldViewPr snapToGrid="0">
      <p:cViewPr varScale="1">
        <p:scale>
          <a:sx n="92" d="100"/>
          <a:sy n="92" d="100"/>
        </p:scale>
        <p:origin x="540" y="40"/>
      </p:cViewPr>
      <p:guideLst>
        <p:guide orient="horz" pos="1683"/>
        <p:guide pos="283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06a9637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06a9637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208e1304a9_0_28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208e1304a9_0_28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f9ec8de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f9ec8de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sp>
        <p:nvSpPr>
          <p:cNvPr id="11" name="Google Shape;11;p2"/>
          <p:cNvSpPr txBox="1">
            <a:spLocks noGrp="1"/>
          </p:cNvSpPr>
          <p:nvPr>
            <p:ph type="ctrTitle"/>
          </p:nvPr>
        </p:nvSpPr>
        <p:spPr>
          <a:xfrm>
            <a:off x="1710000" y="1252806"/>
            <a:ext cx="5724000" cy="2124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atin typeface="Sorts Mill Goudy" panose="02000503000000000000"/>
                <a:ea typeface="Sorts Mill Goudy" panose="02000503000000000000"/>
                <a:cs typeface="Sorts Mill Goudy" panose="02000503000000000000"/>
                <a:sym typeface="Sorts Mill Goudy" panose="02000503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710000" y="3387744"/>
            <a:ext cx="5724000" cy="36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Assistant"/>
                <a:ea typeface="Assistant"/>
                <a:cs typeface="Assistant"/>
                <a:sym typeface="Assistan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28" name="Google Shape;28;p5"/>
          <p:cNvSpPr txBox="1">
            <a:spLocks noGrp="1"/>
          </p:cNvSpPr>
          <p:nvPr>
            <p:ph type="title"/>
          </p:nvPr>
        </p:nvSpPr>
        <p:spPr>
          <a:xfrm>
            <a:off x="1596700"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29" name="Google Shape;29;p5"/>
          <p:cNvSpPr txBox="1">
            <a:spLocks noGrp="1"/>
          </p:cNvSpPr>
          <p:nvPr>
            <p:ph type="title" idx="2"/>
          </p:nvPr>
        </p:nvSpPr>
        <p:spPr>
          <a:xfrm>
            <a:off x="4804748"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30" name="Google Shape;30;p5"/>
          <p:cNvSpPr txBox="1">
            <a:spLocks noGrp="1"/>
          </p:cNvSpPr>
          <p:nvPr>
            <p:ph type="subTitle" idx="1"/>
          </p:nvPr>
        </p:nvSpPr>
        <p:spPr>
          <a:xfrm>
            <a:off x="4804748"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
        <p:nvSpPr>
          <p:cNvPr id="31" name="Google Shape;31;p5"/>
          <p:cNvSpPr txBox="1">
            <a:spLocks noGrp="1"/>
          </p:cNvSpPr>
          <p:nvPr>
            <p:ph type="subTitle" idx="3"/>
          </p:nvPr>
        </p:nvSpPr>
        <p:spPr>
          <a:xfrm>
            <a:off x="1596700"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
        <p:nvSpPr>
          <p:cNvPr id="32" name="Google Shape;32;p5"/>
          <p:cNvSpPr txBox="1">
            <a:spLocks noGrp="1"/>
          </p:cNvSpPr>
          <p:nvPr>
            <p:ph type="title" idx="4"/>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33" name="Google Shape;33;p5"/>
          <p:cNvPicPr preferRelativeResize="0"/>
          <p:nvPr/>
        </p:nvPicPr>
        <p:blipFill>
          <a:blip r:embed="rId3"/>
          <a:stretch>
            <a:fillRect/>
          </a:stretch>
        </p:blipFill>
        <p:spPr>
          <a:xfrm>
            <a:off x="-523875" y="-989650"/>
            <a:ext cx="1302125" cy="7061274"/>
          </a:xfrm>
          <a:prstGeom prst="rect">
            <a:avLst/>
          </a:prstGeom>
          <a:noFill/>
          <a:ln>
            <a:noFill/>
          </a:ln>
          <a:effectLst>
            <a:outerShdw blurRad="42863" dist="19050" dir="5400000" algn="bl" rotWithShape="0">
              <a:schemeClr val="dk1">
                <a:alpha val="14000"/>
              </a:schemeClr>
            </a:outerShdw>
          </a:effectLst>
        </p:spPr>
      </p:pic>
      <p:pic>
        <p:nvPicPr>
          <p:cNvPr id="34" name="Google Shape;34;p5"/>
          <p:cNvPicPr preferRelativeResize="0"/>
          <p:nvPr/>
        </p:nvPicPr>
        <p:blipFill>
          <a:blip r:embed="rId3"/>
          <a:stretch>
            <a:fillRect/>
          </a:stretch>
        </p:blipFill>
        <p:spPr>
          <a:xfrm flipH="1">
            <a:off x="8372475" y="-989650"/>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pic>
        <p:nvPicPr>
          <p:cNvPr id="53" name="Google Shape;53;p8"/>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54" name="Google Shape;54;p8"/>
          <p:cNvSpPr txBox="1">
            <a:spLocks noGrp="1"/>
          </p:cNvSpPr>
          <p:nvPr>
            <p:ph type="title"/>
          </p:nvPr>
        </p:nvSpPr>
        <p:spPr>
          <a:xfrm>
            <a:off x="2045100" y="1285875"/>
            <a:ext cx="6367800" cy="2588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69"/>
        <p:cNvGrpSpPr/>
        <p:nvPr/>
      </p:nvGrpSpPr>
      <p:grpSpPr>
        <a:xfrm>
          <a:off x="0" y="0"/>
          <a:ext cx="0" cy="0"/>
          <a:chOff x="0" y="0"/>
          <a:chExt cx="0" cy="0"/>
        </a:xfrm>
      </p:grpSpPr>
      <p:pic>
        <p:nvPicPr>
          <p:cNvPr id="70" name="Google Shape;70;p13"/>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71" name="Google Shape;71;p13"/>
          <p:cNvSpPr txBox="1">
            <a:spLocks noGrp="1"/>
          </p:cNvSpPr>
          <p:nvPr>
            <p:ph type="title"/>
          </p:nvPr>
        </p:nvSpPr>
        <p:spPr>
          <a:xfrm>
            <a:off x="1464591" y="14650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72" name="Google Shape;72;p13"/>
          <p:cNvSpPr txBox="1">
            <a:spLocks noGrp="1"/>
          </p:cNvSpPr>
          <p:nvPr>
            <p:ph type="subTitle" idx="1"/>
          </p:nvPr>
        </p:nvSpPr>
        <p:spPr>
          <a:xfrm>
            <a:off x="1464597" y="18865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73" name="Google Shape;73;p13"/>
          <p:cNvSpPr txBox="1">
            <a:spLocks noGrp="1"/>
          </p:cNvSpPr>
          <p:nvPr>
            <p:ph type="title" idx="2"/>
          </p:nvPr>
        </p:nvSpPr>
        <p:spPr>
          <a:xfrm>
            <a:off x="4643709" y="14650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74" name="Google Shape;74;p13"/>
          <p:cNvSpPr txBox="1">
            <a:spLocks noGrp="1"/>
          </p:cNvSpPr>
          <p:nvPr>
            <p:ph type="subTitle" idx="3"/>
          </p:nvPr>
        </p:nvSpPr>
        <p:spPr>
          <a:xfrm>
            <a:off x="4643697" y="18865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a:endParaRPr/>
          </a:p>
        </p:txBody>
      </p:sp>
      <p:sp>
        <p:nvSpPr>
          <p:cNvPr id="75" name="Google Shape;75;p13"/>
          <p:cNvSpPr txBox="1">
            <a:spLocks noGrp="1"/>
          </p:cNvSpPr>
          <p:nvPr>
            <p:ph type="title" idx="4"/>
          </p:nvPr>
        </p:nvSpPr>
        <p:spPr>
          <a:xfrm>
            <a:off x="1464591" y="2498850"/>
            <a:ext cx="3035700" cy="421500"/>
          </a:xfrm>
          <a:prstGeom prst="rect">
            <a:avLst/>
          </a:prstGeom>
          <a:noFill/>
          <a:ln>
            <a:noFill/>
          </a:ln>
        </p:spPr>
        <p:txBody>
          <a:bodyPr spcFirstLastPara="1" wrap="square" lIns="0" tIns="0" rIns="0" bIns="0" anchor="ctr" anchorCtr="0">
            <a:noAutofit/>
          </a:bodyPr>
          <a:lstStyle>
            <a:lvl1pPr marR="71755"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76" name="Google Shape;76;p13"/>
          <p:cNvSpPr txBox="1">
            <a:spLocks noGrp="1"/>
          </p:cNvSpPr>
          <p:nvPr>
            <p:ph type="subTitle" idx="5"/>
          </p:nvPr>
        </p:nvSpPr>
        <p:spPr>
          <a:xfrm>
            <a:off x="1464597" y="292037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77" name="Google Shape;77;p13"/>
          <p:cNvSpPr txBox="1">
            <a:spLocks noGrp="1"/>
          </p:cNvSpPr>
          <p:nvPr>
            <p:ph type="title" idx="6"/>
          </p:nvPr>
        </p:nvSpPr>
        <p:spPr>
          <a:xfrm>
            <a:off x="4643709" y="249885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78" name="Google Shape;78;p13"/>
          <p:cNvSpPr txBox="1">
            <a:spLocks noGrp="1"/>
          </p:cNvSpPr>
          <p:nvPr>
            <p:ph type="subTitle" idx="7"/>
          </p:nvPr>
        </p:nvSpPr>
        <p:spPr>
          <a:xfrm>
            <a:off x="4643697" y="292037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a:endParaRPr/>
          </a:p>
        </p:txBody>
      </p:sp>
      <p:sp>
        <p:nvSpPr>
          <p:cNvPr id="79" name="Google Shape;79;p13"/>
          <p:cNvSpPr txBox="1">
            <a:spLocks noGrp="1"/>
          </p:cNvSpPr>
          <p:nvPr>
            <p:ph type="title" idx="8"/>
          </p:nvPr>
        </p:nvSpPr>
        <p:spPr>
          <a:xfrm>
            <a:off x="1464591" y="35327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0" name="Google Shape;80;p13"/>
          <p:cNvSpPr txBox="1">
            <a:spLocks noGrp="1"/>
          </p:cNvSpPr>
          <p:nvPr>
            <p:ph type="subTitle" idx="9"/>
          </p:nvPr>
        </p:nvSpPr>
        <p:spPr>
          <a:xfrm>
            <a:off x="1464597" y="39542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81" name="Google Shape;81;p13"/>
          <p:cNvSpPr txBox="1">
            <a:spLocks noGrp="1"/>
          </p:cNvSpPr>
          <p:nvPr>
            <p:ph type="title" idx="13"/>
          </p:nvPr>
        </p:nvSpPr>
        <p:spPr>
          <a:xfrm>
            <a:off x="4643709" y="35327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82" name="Google Shape;82;p13"/>
          <p:cNvSpPr txBox="1">
            <a:spLocks noGrp="1"/>
          </p:cNvSpPr>
          <p:nvPr>
            <p:ph type="subTitle" idx="14"/>
          </p:nvPr>
        </p:nvSpPr>
        <p:spPr>
          <a:xfrm>
            <a:off x="4643697" y="39542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a:endParaRPr/>
          </a:p>
        </p:txBody>
      </p:sp>
      <p:sp>
        <p:nvSpPr>
          <p:cNvPr id="83" name="Google Shape;83;p13">
            <a:hlinkClick r:id="" action="ppaction://noaction"/>
          </p:cNvPr>
          <p:cNvSpPr txBox="1">
            <a:spLocks noGrp="1"/>
          </p:cNvSpPr>
          <p:nvPr>
            <p:ph type="title" idx="15" hasCustomPrompt="1"/>
          </p:nvPr>
        </p:nvSpPr>
        <p:spPr>
          <a:xfrm>
            <a:off x="743812" y="1461375"/>
            <a:ext cx="6258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4" name="Google Shape;84;p13">
            <a:hlinkClick r:id="" action="ppaction://noaction"/>
          </p:cNvPr>
          <p:cNvSpPr txBox="1">
            <a:spLocks noGrp="1"/>
          </p:cNvSpPr>
          <p:nvPr>
            <p:ph type="title" idx="16" hasCustomPrompt="1"/>
          </p:nvPr>
        </p:nvSpPr>
        <p:spPr>
          <a:xfrm>
            <a:off x="743812" y="249885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5" name="Google Shape;85;p13">
            <a:hlinkClick r:id="" action="ppaction://noaction"/>
          </p:cNvPr>
          <p:cNvSpPr txBox="1">
            <a:spLocks noGrp="1"/>
          </p:cNvSpPr>
          <p:nvPr>
            <p:ph type="title" idx="17" hasCustomPrompt="1"/>
          </p:nvPr>
        </p:nvSpPr>
        <p:spPr>
          <a:xfrm>
            <a:off x="743812" y="353270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6" name="Google Shape;86;p13">
            <a:hlinkClick r:id="" action="ppaction://noaction"/>
          </p:cNvPr>
          <p:cNvSpPr txBox="1">
            <a:spLocks noGrp="1"/>
          </p:cNvSpPr>
          <p:nvPr>
            <p:ph type="title" idx="18" hasCustomPrompt="1"/>
          </p:nvPr>
        </p:nvSpPr>
        <p:spPr>
          <a:xfrm>
            <a:off x="7778288" y="1461325"/>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7" name="Google Shape;87;p13">
            <a:hlinkClick r:id="" action="ppaction://noaction"/>
          </p:cNvPr>
          <p:cNvSpPr txBox="1">
            <a:spLocks noGrp="1"/>
          </p:cNvSpPr>
          <p:nvPr>
            <p:ph type="title" idx="19" hasCustomPrompt="1"/>
          </p:nvPr>
        </p:nvSpPr>
        <p:spPr>
          <a:xfrm>
            <a:off x="7778288" y="249885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8" name="Google Shape;88;p13">
            <a:hlinkClick r:id="" action="ppaction://noaction"/>
          </p:cNvPr>
          <p:cNvSpPr txBox="1">
            <a:spLocks noGrp="1"/>
          </p:cNvSpPr>
          <p:nvPr>
            <p:ph type="title" idx="20" hasCustomPrompt="1"/>
          </p:nvPr>
        </p:nvSpPr>
        <p:spPr>
          <a:xfrm>
            <a:off x="7778288" y="353270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9" name="Google Shape;89;p13"/>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02"/>
        <p:cNvGrpSpPr/>
        <p:nvPr/>
      </p:nvGrpSpPr>
      <p:grpSpPr>
        <a:xfrm>
          <a:off x="0" y="0"/>
          <a:ext cx="0" cy="0"/>
          <a:chOff x="0" y="0"/>
          <a:chExt cx="0" cy="0"/>
        </a:xfrm>
      </p:grpSpPr>
      <p:pic>
        <p:nvPicPr>
          <p:cNvPr id="103" name="Google Shape;103;p1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104" name="Google Shape;104;p16"/>
          <p:cNvSpPr txBox="1">
            <a:spLocks noGrp="1"/>
          </p:cNvSpPr>
          <p:nvPr>
            <p:ph type="title"/>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81"/>
        <p:cNvGrpSpPr/>
        <p:nvPr/>
      </p:nvGrpSpPr>
      <p:grpSpPr>
        <a:xfrm>
          <a:off x="0" y="0"/>
          <a:ext cx="0" cy="0"/>
          <a:chOff x="0" y="0"/>
          <a:chExt cx="0" cy="0"/>
        </a:xfrm>
      </p:grpSpPr>
      <p:pic>
        <p:nvPicPr>
          <p:cNvPr id="182" name="Google Shape;182;p2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3" name="Google Shape;183;p26"/>
          <p:cNvPicPr preferRelativeResize="0"/>
          <p:nvPr/>
        </p:nvPicPr>
        <p:blipFill>
          <a:blip r:embed="rId3"/>
          <a:stretch>
            <a:fillRect/>
          </a:stretch>
        </p:blipFill>
        <p:spPr>
          <a:xfrm>
            <a:off x="6753925" y="1208292"/>
            <a:ext cx="1236400" cy="6721833"/>
          </a:xfrm>
          <a:prstGeom prst="rect">
            <a:avLst/>
          </a:prstGeom>
          <a:noFill/>
          <a:ln>
            <a:noFill/>
          </a:ln>
          <a:effectLst>
            <a:outerShdw blurRad="42863" dist="19050" dir="5400000" algn="bl" rotWithShape="0">
              <a:schemeClr val="dk1">
                <a:alpha val="17000"/>
              </a:schemeClr>
            </a:outerShdw>
          </a:effectLst>
        </p:spPr>
      </p:pic>
      <p:pic>
        <p:nvPicPr>
          <p:cNvPr id="184" name="Google Shape;184;p26"/>
          <p:cNvPicPr preferRelativeResize="0"/>
          <p:nvPr/>
        </p:nvPicPr>
        <p:blipFill>
          <a:blip r:embed="rId4"/>
          <a:stretch>
            <a:fillRect/>
          </a:stretch>
        </p:blipFill>
        <p:spPr>
          <a:xfrm flipH="1">
            <a:off x="7848600" y="-8575"/>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185"/>
        <p:cNvGrpSpPr/>
        <p:nvPr/>
      </p:nvGrpSpPr>
      <p:grpSpPr>
        <a:xfrm>
          <a:off x="0" y="0"/>
          <a:ext cx="0" cy="0"/>
          <a:chOff x="0" y="0"/>
          <a:chExt cx="0" cy="0"/>
        </a:xfrm>
      </p:grpSpPr>
      <p:pic>
        <p:nvPicPr>
          <p:cNvPr id="186" name="Google Shape;186;p27"/>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7" name="Google Shape;187;p27"/>
          <p:cNvPicPr preferRelativeResize="0"/>
          <p:nvPr/>
        </p:nvPicPr>
        <p:blipFill>
          <a:blip r:embed="rId3"/>
          <a:stretch>
            <a:fillRect/>
          </a:stretch>
        </p:blipFill>
        <p:spPr>
          <a:xfrm>
            <a:off x="-494600" y="-10908"/>
            <a:ext cx="1236400" cy="6721833"/>
          </a:xfrm>
          <a:prstGeom prst="rect">
            <a:avLst/>
          </a:prstGeom>
          <a:noFill/>
          <a:ln>
            <a:noFill/>
          </a:ln>
          <a:effectLst>
            <a:outerShdw blurRad="42863" dist="19050" dir="5400000" algn="bl" rotWithShape="0">
              <a:schemeClr val="dk1">
                <a:alpha val="17000"/>
              </a:schemeClr>
            </a:outerShdw>
          </a:effectLst>
        </p:spPr>
      </p:pic>
      <p:pic>
        <p:nvPicPr>
          <p:cNvPr id="188" name="Google Shape;188;p27"/>
          <p:cNvPicPr preferRelativeResize="0"/>
          <p:nvPr/>
        </p:nvPicPr>
        <p:blipFill>
          <a:blip r:embed="rId4"/>
          <a:stretch>
            <a:fillRect/>
          </a:stretch>
        </p:blipFill>
        <p:spPr>
          <a:xfrm flipH="1">
            <a:off x="828675" y="-10908"/>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189"/>
        <p:cNvGrpSpPr/>
        <p:nvPr/>
      </p:nvGrpSpPr>
      <p:grpSpPr>
        <a:xfrm>
          <a:off x="0" y="0"/>
          <a:ext cx="0" cy="0"/>
          <a:chOff x="0" y="0"/>
          <a:chExt cx="0" cy="0"/>
        </a:xfrm>
      </p:grpSpPr>
      <p:pic>
        <p:nvPicPr>
          <p:cNvPr id="190" name="Google Shape;190;p28"/>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pic>
        <p:nvPicPr>
          <p:cNvPr id="191" name="Google Shape;191;p28"/>
          <p:cNvPicPr preferRelativeResize="0"/>
          <p:nvPr/>
        </p:nvPicPr>
        <p:blipFill>
          <a:blip r:embed="rId3"/>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192" name="Google Shape;192;p28"/>
          <p:cNvPicPr preferRelativeResize="0"/>
          <p:nvPr/>
        </p:nvPicPr>
        <p:blipFill>
          <a:blip r:embed="rId3"/>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orts Mill Goudy" panose="02000503000000000000"/>
              <a:buNone/>
              <a:defRPr sz="3500" b="1">
                <a:solidFill>
                  <a:schemeClr val="dk1"/>
                </a:solidFill>
                <a:latin typeface="Sorts Mill Goudy" panose="02000503000000000000"/>
                <a:ea typeface="Sorts Mill Goudy" panose="02000503000000000000"/>
                <a:cs typeface="Sorts Mill Goudy" panose="02000503000000000000"/>
                <a:sym typeface="Sorts Mill Goudy" panose="02000503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02"/>
        <p:cNvGrpSpPr/>
        <p:nvPr/>
      </p:nvGrpSpPr>
      <p:grpSpPr>
        <a:xfrm>
          <a:off x="0" y="0"/>
          <a:ext cx="0" cy="0"/>
          <a:chOff x="0" y="0"/>
          <a:chExt cx="0" cy="0"/>
        </a:xfrm>
      </p:grpSpPr>
      <p:sp>
        <p:nvSpPr>
          <p:cNvPr id="203" name="Google Shape;203;p32"/>
          <p:cNvSpPr txBox="1">
            <a:spLocks noGrp="1"/>
          </p:cNvSpPr>
          <p:nvPr>
            <p:ph type="subTitle" idx="1"/>
          </p:nvPr>
        </p:nvSpPr>
        <p:spPr>
          <a:xfrm>
            <a:off x="1233170" y="2260600"/>
            <a:ext cx="6677025" cy="369570"/>
          </a:xfrm>
          <a:prstGeom prst="rect">
            <a:avLst/>
          </a:prstGeom>
        </p:spPr>
        <p:txBody>
          <a:bodyPr spcFirstLastPara="1" wrap="square" lIns="91425" tIns="91425" rIns="91425" bIns="91425" anchor="t" anchorCtr="0">
            <a:noAutofit/>
          </a:bodyPr>
          <a:lstStyle/>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XÂY DỰNG WEBSITE BÁN THỨC ĂN NHANH </a:t>
            </a:r>
          </a:p>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CHICKEN – GANG</a:t>
            </a:r>
          </a:p>
        </p:txBody>
      </p:sp>
      <p:pic>
        <p:nvPicPr>
          <p:cNvPr id="204" name="Google Shape;204;p32"/>
          <p:cNvPicPr preferRelativeResize="0"/>
          <p:nvPr/>
        </p:nvPicPr>
        <p:blipFill>
          <a:blip r:embed="rId3"/>
          <a:stretch>
            <a:fillRect/>
          </a:stretch>
        </p:blipFill>
        <p:spPr>
          <a:xfrm>
            <a:off x="794310" y="-1183825"/>
            <a:ext cx="1013915" cy="5761676"/>
          </a:xfrm>
          <a:prstGeom prst="rect">
            <a:avLst/>
          </a:prstGeom>
          <a:noFill/>
          <a:ln>
            <a:noFill/>
          </a:ln>
          <a:effectLst>
            <a:outerShdw blurRad="42863" dist="19050" dir="5400000" algn="bl" rotWithShape="0">
              <a:schemeClr val="dk1">
                <a:alpha val="14000"/>
              </a:schemeClr>
            </a:outerShdw>
          </a:effectLst>
        </p:spPr>
      </p:pic>
      <p:pic>
        <p:nvPicPr>
          <p:cNvPr id="205" name="Google Shape;205;p32"/>
          <p:cNvPicPr preferRelativeResize="0"/>
          <p:nvPr/>
        </p:nvPicPr>
        <p:blipFill>
          <a:blip r:embed="rId4"/>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206" name="Google Shape;206;p32"/>
          <p:cNvPicPr preferRelativeResize="0"/>
          <p:nvPr/>
        </p:nvPicPr>
        <p:blipFill>
          <a:blip r:embed="rId3"/>
          <a:stretch>
            <a:fillRect/>
          </a:stretch>
        </p:blipFill>
        <p:spPr>
          <a:xfrm flipH="1">
            <a:off x="7335775" y="-1183825"/>
            <a:ext cx="1013915" cy="5761676"/>
          </a:xfrm>
          <a:prstGeom prst="rect">
            <a:avLst/>
          </a:prstGeom>
          <a:noFill/>
          <a:ln>
            <a:noFill/>
          </a:ln>
          <a:effectLst>
            <a:outerShdw blurRad="42863" dist="19050" dir="5400000" algn="bl" rotWithShape="0">
              <a:schemeClr val="dk1">
                <a:alpha val="17000"/>
              </a:schemeClr>
            </a:outerShdw>
          </a:effectLst>
        </p:spPr>
      </p:pic>
      <p:pic>
        <p:nvPicPr>
          <p:cNvPr id="207" name="Google Shape;207;p32"/>
          <p:cNvPicPr preferRelativeResize="0"/>
          <p:nvPr/>
        </p:nvPicPr>
        <p:blipFill>
          <a:blip r:embed="rId4"/>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
        <p:nvSpPr>
          <p:cNvPr id="208" name="Google Shape;208;p32"/>
          <p:cNvSpPr txBox="1">
            <a:spLocks noGrp="1"/>
          </p:cNvSpPr>
          <p:nvPr>
            <p:ph type="ctrTitle"/>
          </p:nvPr>
        </p:nvSpPr>
        <p:spPr>
          <a:xfrm>
            <a:off x="1611630" y="964565"/>
            <a:ext cx="5723890" cy="1071245"/>
          </a:xfrm>
          <a:prstGeom prst="rect">
            <a:avLst/>
          </a:prstGeom>
        </p:spPr>
        <p:txBody>
          <a:bodyPr spcFirstLastPara="1" wrap="square" lIns="114300" tIns="91425" rIns="91425" bIns="91425" anchor="b" anchorCtr="0">
            <a:noAutofit/>
          </a:bodyPr>
          <a:lstStyle/>
          <a:p>
            <a:pPr marL="0" lvl="0" indent="0" algn="ctr" rtl="0">
              <a:spcBef>
                <a:spcPts val="0"/>
              </a:spcBef>
              <a:spcAft>
                <a:spcPts val="0"/>
              </a:spcAft>
              <a:buNone/>
            </a:pPr>
            <a:r>
              <a:rPr lang="en-GB" sz="3500" b="0" dirty="0"/>
              <a:t>ĐỒ ÁN </a:t>
            </a:r>
            <a:r>
              <a:rPr lang="vi-VN" sz="3500" b="0" dirty="0"/>
              <a:t>LẬP TRÌNH WEB</a:t>
            </a:r>
            <a:endParaRPr lang="en-GB" sz="3500" b="0" dirty="0"/>
          </a:p>
        </p:txBody>
      </p:sp>
      <p:sp>
        <p:nvSpPr>
          <p:cNvPr id="2" name="TextBox 1">
            <a:extLst>
              <a:ext uri="{FF2B5EF4-FFF2-40B4-BE49-F238E27FC236}">
                <a16:creationId xmlns:a16="http://schemas.microsoft.com/office/drawing/2014/main" id="{D60D168A-7C4C-2C44-8B12-A0709C2DF800}"/>
              </a:ext>
            </a:extLst>
          </p:cNvPr>
          <p:cNvSpPr txBox="1"/>
          <p:nvPr/>
        </p:nvSpPr>
        <p:spPr>
          <a:xfrm>
            <a:off x="1415185" y="3163272"/>
            <a:ext cx="6116780" cy="1015663"/>
          </a:xfrm>
          <a:prstGeom prst="rect">
            <a:avLst/>
          </a:prstGeom>
          <a:noFill/>
        </p:spPr>
        <p:txBody>
          <a:bodyPr wrap="square" rtlCol="0">
            <a:spAutoFit/>
          </a:bodyPr>
          <a:lstStyle/>
          <a:p>
            <a:pPr algn="ctr"/>
            <a:r>
              <a:rPr lang="vi-VN" sz="2000" dirty="0"/>
              <a:t>Thành viên nhóm:</a:t>
            </a:r>
          </a:p>
          <a:p>
            <a:pPr algn="ctr"/>
            <a:r>
              <a:rPr lang="vi-VN" sz="2000" dirty="0"/>
              <a:t>Nguyễn Văn Sĩ</a:t>
            </a:r>
          </a:p>
          <a:p>
            <a:pPr algn="ctr"/>
            <a:r>
              <a:rPr lang="vi-VN" sz="2000" dirty="0"/>
              <a:t>Phùng Bá Nguyên</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0"/>
          <p:cNvSpPr txBox="1">
            <a:spLocks noGrp="1"/>
          </p:cNvSpPr>
          <p:nvPr>
            <p:ph type="title"/>
          </p:nvPr>
        </p:nvSpPr>
        <p:spPr>
          <a:xfrm>
            <a:off x="2492376" y="1230137"/>
            <a:ext cx="5147943" cy="258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Kết thúc...</a:t>
            </a:r>
            <a:endParaRPr dirty="0"/>
          </a:p>
        </p:txBody>
      </p:sp>
      <p:pic>
        <p:nvPicPr>
          <p:cNvPr id="590" name="Google Shape;590;p50"/>
          <p:cNvPicPr preferRelativeResize="0"/>
          <p:nvPr/>
        </p:nvPicPr>
        <p:blipFill>
          <a:blip r:embed="rId3"/>
          <a:stretch>
            <a:fillRect/>
          </a:stretch>
        </p:blipFill>
        <p:spPr>
          <a:xfrm>
            <a:off x="1427145" y="-9900"/>
            <a:ext cx="1144605" cy="6504339"/>
          </a:xfrm>
          <a:prstGeom prst="rect">
            <a:avLst/>
          </a:prstGeom>
          <a:noFill/>
          <a:ln>
            <a:noFill/>
          </a:ln>
          <a:effectLst>
            <a:outerShdw blurRad="42863" dist="19050" dir="5400000" algn="bl" rotWithShape="0">
              <a:schemeClr val="dk1">
                <a:alpha val="14000"/>
              </a:schemeClr>
            </a:outerShdw>
          </a:effectLst>
        </p:spPr>
      </p:pic>
      <p:pic>
        <p:nvPicPr>
          <p:cNvPr id="591" name="Google Shape;591;p50"/>
          <p:cNvPicPr preferRelativeResize="0"/>
          <p:nvPr/>
        </p:nvPicPr>
        <p:blipFill>
          <a:blip r:embed="rId4"/>
          <a:stretch>
            <a:fillRect/>
          </a:stretch>
        </p:blipFill>
        <p:spPr>
          <a:xfrm>
            <a:off x="115825" y="10762"/>
            <a:ext cx="1199436" cy="6504339"/>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21"/>
        <p:cNvGrpSpPr/>
        <p:nvPr/>
      </p:nvGrpSpPr>
      <p:grpSpPr>
        <a:xfrm>
          <a:off x="0" y="0"/>
          <a:ext cx="0" cy="0"/>
          <a:chOff x="0" y="0"/>
          <a:chExt cx="0" cy="0"/>
        </a:xfrm>
      </p:grpSpPr>
      <p:grpSp>
        <p:nvGrpSpPr>
          <p:cNvPr id="225" name="Google Shape;225;p34"/>
          <p:cNvGrpSpPr/>
          <p:nvPr/>
        </p:nvGrpSpPr>
        <p:grpSpPr>
          <a:xfrm>
            <a:off x="451400" y="263"/>
            <a:ext cx="1046158" cy="5761676"/>
            <a:chOff x="451400" y="263"/>
            <a:chExt cx="1046158" cy="5761676"/>
          </a:xfrm>
        </p:grpSpPr>
        <p:pic>
          <p:nvPicPr>
            <p:cNvPr id="226" name="Google Shape;226;p34"/>
            <p:cNvPicPr preferRelativeResize="0"/>
            <p:nvPr/>
          </p:nvPicPr>
          <p:blipFill>
            <a:blip r:embed="rId3"/>
            <a:stretch>
              <a:fillRect/>
            </a:stretch>
          </p:blipFill>
          <p:spPr>
            <a:xfrm>
              <a:off x="483642" y="263"/>
              <a:ext cx="1013915" cy="5761676"/>
            </a:xfrm>
            <a:prstGeom prst="rect">
              <a:avLst/>
            </a:prstGeom>
            <a:noFill/>
            <a:ln>
              <a:noFill/>
            </a:ln>
            <a:effectLst>
              <a:outerShdw blurRad="42863" dist="19050" dir="5400000" algn="bl" rotWithShape="0">
                <a:schemeClr val="dk1">
                  <a:alpha val="14000"/>
                </a:schemeClr>
              </a:outerShdw>
            </a:effectLst>
          </p:spPr>
        </p:pic>
        <p:pic>
          <p:nvPicPr>
            <p:cNvPr id="227" name="Google Shape;227;p34"/>
            <p:cNvPicPr preferRelativeResize="0"/>
            <p:nvPr/>
          </p:nvPicPr>
          <p:blipFill>
            <a:blip r:embed="rId4"/>
            <a:stretch>
              <a:fillRect/>
            </a:stretch>
          </p:blipFill>
          <p:spPr>
            <a:xfrm>
              <a:off x="451400" y="4477673"/>
              <a:ext cx="986150" cy="630902"/>
            </a:xfrm>
            <a:prstGeom prst="rect">
              <a:avLst/>
            </a:prstGeom>
            <a:noFill/>
            <a:ln>
              <a:noFill/>
            </a:ln>
          </p:spPr>
        </p:pic>
      </p:grpSp>
      <p:sp>
        <p:nvSpPr>
          <p:cNvPr id="228" name="Google Shape;228;p34"/>
          <p:cNvSpPr txBox="1">
            <a:spLocks noGrp="1"/>
          </p:cNvSpPr>
          <p:nvPr>
            <p:ph type="title"/>
          </p:nvPr>
        </p:nvSpPr>
        <p:spPr>
          <a:xfrm>
            <a:off x="2147937" y="1385114"/>
            <a:ext cx="4897763" cy="587825"/>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TỔNG QUAN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2" name="Google Shape;232;p34"/>
          <p:cNvSpPr txBox="1">
            <a:spLocks noGrp="1"/>
          </p:cNvSpPr>
          <p:nvPr>
            <p:ph type="title" idx="4"/>
          </p:nvPr>
        </p:nvSpPr>
        <p:spPr>
          <a:xfrm>
            <a:off x="2730037" y="2614743"/>
            <a:ext cx="4021016" cy="421500"/>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GB" alt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 THI CHƯƠNG TRÌNH</a:t>
            </a:r>
            <a:endParaRPr lang="en-GB" alt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6" name="Google Shape;236;p34"/>
          <p:cNvSpPr txBox="1">
            <a:spLocks noGrp="1"/>
          </p:cNvSpPr>
          <p:nvPr>
            <p:ph type="title" idx="8"/>
          </p:nvPr>
        </p:nvSpPr>
        <p:spPr>
          <a:xfrm>
            <a:off x="3147987" y="3678906"/>
            <a:ext cx="3185151" cy="4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TỔNG KẾT</a:t>
            </a:r>
            <a:endParaRPr lang="en-US" sz="1800" dirty="0"/>
          </a:p>
        </p:txBody>
      </p:sp>
      <p:sp>
        <p:nvSpPr>
          <p:cNvPr id="246" name="Google Shape;246;p34"/>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B050"/>
                </a:solidFill>
              </a:rPr>
              <a:t>TABLE OF CONTENTS</a:t>
            </a:r>
            <a:endParaRPr dirty="0">
              <a:solidFill>
                <a:srgbClr val="00B050"/>
              </a:solidFill>
            </a:endParaRPr>
          </a:p>
        </p:txBody>
      </p:sp>
      <p:pic>
        <p:nvPicPr>
          <p:cNvPr id="247" name="Google Shape;247;p34"/>
          <p:cNvPicPr preferRelativeResize="0"/>
          <p:nvPr/>
        </p:nvPicPr>
        <p:blipFill>
          <a:blip r:embed="rId5"/>
          <a:stretch>
            <a:fillRect/>
          </a:stretch>
        </p:blipFill>
        <p:spPr>
          <a:xfrm>
            <a:off x="579391" y="4294387"/>
            <a:ext cx="267667" cy="295840"/>
          </a:xfrm>
          <a:prstGeom prst="rect">
            <a:avLst/>
          </a:prstGeom>
          <a:noFill/>
          <a:ln>
            <a:noFill/>
          </a:ln>
        </p:spPr>
      </p:pic>
      <p:sp>
        <p:nvSpPr>
          <p:cNvPr id="66" name="Google Shape;1082;p61"/>
          <p:cNvSpPr/>
          <p:nvPr/>
        </p:nvSpPr>
        <p:spPr>
          <a:xfrm>
            <a:off x="1722016" y="1385114"/>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2;p61"/>
          <p:cNvSpPr/>
          <p:nvPr/>
        </p:nvSpPr>
        <p:spPr>
          <a:xfrm>
            <a:off x="1722015" y="2558953"/>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82;p61"/>
          <p:cNvSpPr/>
          <p:nvPr/>
        </p:nvSpPr>
        <p:spPr>
          <a:xfrm>
            <a:off x="1722014" y="3623091"/>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1 – TỔNG QUAN</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VỀ</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 ÁN</a:t>
            </a:r>
          </a:p>
        </p:txBody>
      </p:sp>
      <p:sp>
        <p:nvSpPr>
          <p:cNvPr id="278" name="Google Shape;278;p37"/>
          <p:cNvSpPr txBox="1"/>
          <p:nvPr/>
        </p:nvSpPr>
        <p:spPr>
          <a:xfrm>
            <a:off x="1580520" y="2313360"/>
            <a:ext cx="1282261" cy="449318"/>
          </a:xfrm>
          <a:prstGeom prst="rect">
            <a:avLst/>
          </a:prstGeom>
          <a:noFill/>
          <a:ln>
            <a:noFill/>
          </a:ln>
        </p:spPr>
        <p:txBody>
          <a:bodyPr spcFirstLastPara="1" wrap="square" lIns="91425" tIns="91425" rIns="91425" bIns="91425" anchor="ctr" anchorCtr="0">
            <a:noAutofit/>
          </a:bodyPr>
          <a:lstStyle/>
          <a:p>
            <a:pPr lvl="0">
              <a:lnSpc>
                <a:spcPct val="150000"/>
              </a:lnSpc>
              <a:spcAft>
                <a:spcPts val="10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0" name="Google Shape;280;p37"/>
          <p:cNvSpPr txBox="1"/>
          <p:nvPr/>
        </p:nvSpPr>
        <p:spPr>
          <a:xfrm>
            <a:off x="2821743" y="2357410"/>
            <a:ext cx="1961265" cy="41681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 tiêu</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2" name="Google Shape;282;p37"/>
          <p:cNvSpPr txBox="1"/>
          <p:nvPr/>
        </p:nvSpPr>
        <p:spPr>
          <a:xfrm>
            <a:off x="4634264" y="2409481"/>
            <a:ext cx="1631366" cy="325800"/>
          </a:xfrm>
          <a:prstGeom prst="rect">
            <a:avLst/>
          </a:prstGeom>
          <a:noFill/>
          <a:ln>
            <a:noFill/>
          </a:ln>
        </p:spPr>
        <p:txBody>
          <a:bodyPr spcFirstLastPara="1" wrap="square" lIns="91425" tIns="91425" rIns="91425" bIns="91425" anchor="ctr" anchorCtr="0">
            <a:noAutofit/>
          </a:bodyPr>
          <a:lstStyle/>
          <a:p>
            <a:pPr algn="ctr">
              <a:buSzPts val="1100"/>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 nghệ</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3"/>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4"/>
            <a:stretch>
              <a:fillRect/>
            </a:stretch>
          </p:blipFill>
          <p:spPr>
            <a:xfrm>
              <a:off x="2874217" y="3793992"/>
              <a:ext cx="762942" cy="488100"/>
            </a:xfrm>
            <a:prstGeom prst="rect">
              <a:avLst/>
            </a:prstGeom>
            <a:noFill/>
            <a:ln>
              <a:noFill/>
            </a:ln>
          </p:spPr>
        </p:pic>
      </p:grpSp>
      <p:sp>
        <p:nvSpPr>
          <p:cNvPr id="287" name="Google Shape;287;p37"/>
          <p:cNvSpPr txBox="1"/>
          <p:nvPr/>
        </p:nvSpPr>
        <p:spPr>
          <a:xfrm>
            <a:off x="1653535"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01</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8" name="Google Shape;288;p37"/>
          <p:cNvSpPr txBox="1"/>
          <p:nvPr/>
        </p:nvSpPr>
        <p:spPr>
          <a:xfrm>
            <a:off x="3277836"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02</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9" name="Google Shape;289;p37"/>
          <p:cNvSpPr txBox="1"/>
          <p:nvPr/>
        </p:nvSpPr>
        <p:spPr>
          <a:xfrm>
            <a:off x="4986668"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03</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90" name="Google Shape;290;p37"/>
          <p:cNvGrpSpPr/>
          <p:nvPr/>
        </p:nvGrpSpPr>
        <p:grpSpPr>
          <a:xfrm>
            <a:off x="1119182" y="2723721"/>
            <a:ext cx="7929085" cy="2227150"/>
            <a:chOff x="3348113" y="2527692"/>
            <a:chExt cx="5487211" cy="2227150"/>
          </a:xfrm>
        </p:grpSpPr>
        <p:pic>
          <p:nvPicPr>
            <p:cNvPr id="291" name="Google Shape;291;p37"/>
            <p:cNvPicPr preferRelativeResize="0"/>
            <p:nvPr/>
          </p:nvPicPr>
          <p:blipFill>
            <a:blip r:embed="rId5"/>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6"/>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7"/>
            <a:stretch>
              <a:fillRect/>
            </a:stretch>
          </p:blipFill>
          <p:spPr>
            <a:xfrm>
              <a:off x="7990498" y="3280320"/>
              <a:ext cx="844825" cy="585348"/>
            </a:xfrm>
            <a:prstGeom prst="rect">
              <a:avLst/>
            </a:prstGeom>
            <a:noFill/>
            <a:ln>
              <a:noFill/>
            </a:ln>
          </p:spPr>
        </p:pic>
      </p:grpSp>
      <p:cxnSp>
        <p:nvCxnSpPr>
          <p:cNvPr id="294" name="Google Shape;294;p37"/>
          <p:cNvCxnSpPr>
            <a:stCxn id="287" idx="3"/>
            <a:endCxn id="288" idx="1"/>
          </p:cNvCxnSpPr>
          <p:nvPr/>
        </p:nvCxnSpPr>
        <p:spPr>
          <a:xfrm>
            <a:off x="2659435" y="2077092"/>
            <a:ext cx="618300" cy="0"/>
          </a:xfrm>
          <a:prstGeom prst="straightConnector1">
            <a:avLst/>
          </a:prstGeom>
          <a:noFill/>
          <a:ln w="9525" cap="flat" cmpd="sng">
            <a:solidFill>
              <a:schemeClr val="dk1"/>
            </a:solidFill>
            <a:prstDash val="solid"/>
            <a:round/>
            <a:headEnd type="none" w="med" len="med"/>
            <a:tailEnd type="oval" w="med" len="med"/>
          </a:ln>
        </p:spPr>
      </p:cxnSp>
      <p:cxnSp>
        <p:nvCxnSpPr>
          <p:cNvPr id="295" name="Google Shape;295;p37"/>
          <p:cNvCxnSpPr>
            <a:stCxn id="288" idx="3"/>
            <a:endCxn id="289" idx="1"/>
          </p:cNvCxnSpPr>
          <p:nvPr/>
        </p:nvCxnSpPr>
        <p:spPr>
          <a:xfrm>
            <a:off x="4283736" y="2077092"/>
            <a:ext cx="702932" cy="0"/>
          </a:xfrm>
          <a:prstGeom prst="straightConnector1">
            <a:avLst/>
          </a:prstGeom>
          <a:noFill/>
          <a:ln w="9525" cap="flat" cmpd="sng">
            <a:solidFill>
              <a:schemeClr val="dk1"/>
            </a:solidFill>
            <a:prstDash val="solid"/>
            <a:round/>
            <a:headEnd type="none" w="med" len="med"/>
            <a:tailEnd type="oval" w="med" len="med"/>
          </a:ln>
        </p:spPr>
      </p:cxnSp>
      <p:cxnSp>
        <p:nvCxnSpPr>
          <p:cNvPr id="24" name="Google Shape;295;p37"/>
          <p:cNvCxnSpPr/>
          <p:nvPr/>
        </p:nvCxnSpPr>
        <p:spPr>
          <a:xfrm>
            <a:off x="5922246" y="2065271"/>
            <a:ext cx="618300" cy="0"/>
          </a:xfrm>
          <a:prstGeom prst="straightConnector1">
            <a:avLst/>
          </a:prstGeom>
          <a:noFill/>
          <a:ln w="9525" cap="flat" cmpd="sng">
            <a:solidFill>
              <a:schemeClr val="dk1"/>
            </a:solidFill>
            <a:prstDash val="solid"/>
            <a:round/>
            <a:headEnd type="none" w="med" len="med"/>
            <a:tailEnd type="oval" w="med" len="med"/>
          </a:ln>
        </p:spPr>
      </p:cxnSp>
      <p:sp>
        <p:nvSpPr>
          <p:cNvPr id="25" name="Google Shape;289;p37"/>
          <p:cNvSpPr txBox="1"/>
          <p:nvPr/>
        </p:nvSpPr>
        <p:spPr>
          <a:xfrm>
            <a:off x="6508109" y="1902371"/>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04</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7" name="TextBox 26"/>
          <p:cNvSpPr txBox="1"/>
          <p:nvPr/>
        </p:nvSpPr>
        <p:spPr>
          <a:xfrm>
            <a:off x="6359290" y="2267454"/>
            <a:ext cx="1922755" cy="506730"/>
          </a:xfrm>
          <a:prstGeom prst="rect">
            <a:avLst/>
          </a:prstGeom>
          <a:noFill/>
        </p:spPr>
        <p:txBody>
          <a:bodyPr wrap="square">
            <a:spAutoFit/>
          </a:bodyPr>
          <a:lstStyle/>
          <a:p>
            <a:pPr lvl="0">
              <a:lnSpc>
                <a:spcPct val="150000"/>
              </a:lnSpc>
              <a:spcAft>
                <a:spcPts val="750"/>
              </a:spcAft>
            </a:pPr>
            <a:r>
              <a:rPr lang="en-GB" altLang="en-US" sz="1800" dirty="0">
                <a:effectLst/>
                <a:latin typeface="Times New Roman" panose="02020603050405020304" pitchFamily="18" charset="0"/>
                <a:ea typeface="Calibri" panose="020F0502020204030204" pitchFamily="34" charset="0"/>
                <a:cs typeface="Times New Roman" panose="02020603050405020304" pitchFamily="18" charset="0"/>
              </a:rPr>
              <a:t>Mô tả nghiệp vụ</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latin typeface="Times New Roman" panose="02020603050405020304" pitchFamily="18" charset="0"/>
                <a:cs typeface="Times New Roman" panose="02020603050405020304" pitchFamily="18" charset="0"/>
              </a:rPr>
              <a:t>01</a:t>
            </a:r>
            <a:r>
              <a:rPr lang="en-GB" dirty="0">
                <a:latin typeface="Times New Roman" panose="02020603050405020304" pitchFamily="18" charset="0"/>
                <a:cs typeface="Times New Roman" panose="02020603050405020304" pitchFamily="18" charset="0"/>
              </a:rPr>
              <a:t>. GIỚI THIỆU VỀ ĐỒ ÁN</a:t>
            </a:r>
            <a:endParaRPr dirty="0">
              <a:latin typeface="Times New Roman" panose="02020603050405020304" pitchFamily="18" charset="0"/>
              <a:cs typeface="Times New Roman" panose="02020603050405020304" pitchFamily="18" charset="0"/>
            </a:endParaRPr>
          </a:p>
        </p:txBody>
      </p:sp>
      <p:grpSp>
        <p:nvGrpSpPr>
          <p:cNvPr id="25" name="Google Shape;466;p43"/>
          <p:cNvGrpSpPr/>
          <p:nvPr/>
        </p:nvGrpSpPr>
        <p:grpSpPr>
          <a:xfrm>
            <a:off x="7090798" y="1210786"/>
            <a:ext cx="904734" cy="3893344"/>
            <a:chOff x="5368448" y="1265825"/>
            <a:chExt cx="904734" cy="4800747"/>
          </a:xfrm>
        </p:grpSpPr>
        <p:pic>
          <p:nvPicPr>
            <p:cNvPr id="26" name="Google Shape;467;p43"/>
            <p:cNvPicPr preferRelativeResize="0"/>
            <p:nvPr/>
          </p:nvPicPr>
          <p:blipFill>
            <a:blip r:embed="rId3"/>
            <a:stretch>
              <a:fillRect/>
            </a:stretch>
          </p:blipFill>
          <p:spPr>
            <a:xfrm>
              <a:off x="5428358" y="1265825"/>
              <a:ext cx="844825" cy="4800747"/>
            </a:xfrm>
            <a:prstGeom prst="rect">
              <a:avLst/>
            </a:prstGeom>
            <a:noFill/>
            <a:ln>
              <a:noFill/>
            </a:ln>
            <a:effectLst>
              <a:outerShdw blurRad="42863" dist="19050" dir="5400000" algn="bl" rotWithShape="0">
                <a:schemeClr val="dk1">
                  <a:alpha val="14000"/>
                </a:schemeClr>
              </a:outerShdw>
            </a:effectLst>
          </p:spPr>
        </p:pic>
        <p:pic>
          <p:nvPicPr>
            <p:cNvPr id="27" name="Google Shape;468;p43"/>
            <p:cNvPicPr preferRelativeResize="0"/>
            <p:nvPr/>
          </p:nvPicPr>
          <p:blipFill>
            <a:blip r:embed="rId4"/>
            <a:stretch>
              <a:fillRect/>
            </a:stretch>
          </p:blipFill>
          <p:spPr>
            <a:xfrm rot="10800000" flipH="1">
              <a:off x="5422988" y="4119525"/>
              <a:ext cx="735750" cy="470700"/>
            </a:xfrm>
            <a:prstGeom prst="rect">
              <a:avLst/>
            </a:prstGeom>
            <a:noFill/>
            <a:ln>
              <a:noFill/>
            </a:ln>
          </p:spPr>
        </p:pic>
        <p:pic>
          <p:nvPicPr>
            <p:cNvPr id="28" name="Google Shape;469;p43"/>
            <p:cNvPicPr preferRelativeResize="0"/>
            <p:nvPr/>
          </p:nvPicPr>
          <p:blipFill>
            <a:blip r:embed="rId5"/>
            <a:stretch>
              <a:fillRect/>
            </a:stretch>
          </p:blipFill>
          <p:spPr>
            <a:xfrm>
              <a:off x="5368448" y="1969132"/>
              <a:ext cx="844825" cy="585348"/>
            </a:xfrm>
            <a:prstGeom prst="rect">
              <a:avLst/>
            </a:prstGeom>
            <a:noFill/>
            <a:ln>
              <a:noFill/>
            </a:ln>
          </p:spPr>
        </p:pic>
      </p:grpSp>
      <p:sp>
        <p:nvSpPr>
          <p:cNvPr id="2" name="Text Box 1"/>
          <p:cNvSpPr txBox="1"/>
          <p:nvPr/>
        </p:nvSpPr>
        <p:spPr>
          <a:xfrm>
            <a:off x="1253490" y="1179830"/>
            <a:ext cx="5610225" cy="1076325"/>
          </a:xfrm>
          <a:prstGeom prst="rect">
            <a:avLst/>
          </a:prstGeom>
          <a:noFill/>
        </p:spPr>
        <p:txBody>
          <a:bodyPr wrap="square" rtlCol="0">
            <a:spAutoFit/>
          </a:bodyPr>
          <a:lstStyle/>
          <a:p>
            <a:pPr algn="ctr"/>
            <a:r>
              <a:rPr lang="en-GB" altLang="en-US" sz="1600">
                <a:latin typeface="Times New Roman" panose="02020603050405020304" pitchFamily="18" charset="0"/>
                <a:cs typeface="Times New Roman" panose="02020603050405020304" pitchFamily="18" charset="0"/>
              </a:rPr>
              <a:t>Trong cuộc sống hiện nay, không khó để có thể tìm thấy một quán gà ăn nhanh, gà rán, ngoài nhu cầu ăn uống, thưởng thức những món gà tuyệt vời thì việc nhanh gọn cũng là một nhu cầu thiết yếu của một quán gà ăn nhanh, gà rán.</a:t>
            </a:r>
          </a:p>
        </p:txBody>
      </p:sp>
      <p:sp>
        <p:nvSpPr>
          <p:cNvPr id="3" name="Text Box 2"/>
          <p:cNvSpPr txBox="1"/>
          <p:nvPr/>
        </p:nvSpPr>
        <p:spPr>
          <a:xfrm>
            <a:off x="1770380" y="2342515"/>
            <a:ext cx="4575810" cy="1630045"/>
          </a:xfrm>
          <a:prstGeom prst="rect">
            <a:avLst/>
          </a:prstGeom>
          <a:noFill/>
        </p:spPr>
        <p:txBody>
          <a:bodyPr wrap="square" rtlCol="0">
            <a:spAutoFit/>
          </a:bodyPr>
          <a:lstStyle/>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người dùng</a:t>
            </a:r>
          </a:p>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doanh nghiệp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Times New Roman" panose="02020603050405020304" pitchFamily="18" charset="0"/>
                <a:cs typeface="Times New Roman" panose="02020603050405020304" pitchFamily="18" charset="0"/>
              </a:rPr>
              <a:t>02</a:t>
            </a:r>
            <a:r>
              <a:rPr lang="en-GB" dirty="0">
                <a:latin typeface="Times New Roman" panose="02020603050405020304" pitchFamily="18" charset="0"/>
                <a:cs typeface="Times New Roman" panose="02020603050405020304" pitchFamily="18" charset="0"/>
              </a:rPr>
              <a:t>. </a:t>
            </a:r>
            <a:r>
              <a:rPr lang="en-GB" altLang="vi-VN" dirty="0">
                <a:latin typeface="Times New Roman" panose="02020603050405020304" pitchFamily="18" charset="0"/>
                <a:cs typeface="Times New Roman" panose="02020603050405020304" pitchFamily="18" charset="0"/>
              </a:rPr>
              <a:t>MỤC TIÊU NGHIÊN CỨU</a:t>
            </a:r>
          </a:p>
        </p:txBody>
      </p:sp>
      <p:pic>
        <p:nvPicPr>
          <p:cNvPr id="54" name="Google Shape;689;p54"/>
          <p:cNvPicPr preferRelativeResize="0"/>
          <p:nvPr/>
        </p:nvPicPr>
        <p:blipFill>
          <a:blip r:embed="rId3"/>
          <a:stretch>
            <a:fillRect/>
          </a:stretch>
        </p:blipFill>
        <p:spPr>
          <a:xfrm rot="5666001">
            <a:off x="5978772" y="2627721"/>
            <a:ext cx="2968439" cy="2658226"/>
          </a:xfrm>
          <a:prstGeom prst="rect">
            <a:avLst/>
          </a:prstGeom>
          <a:noFill/>
          <a:ln>
            <a:noFill/>
          </a:ln>
        </p:spPr>
      </p:pic>
      <p:sp>
        <p:nvSpPr>
          <p:cNvPr id="3" name="Text Box 2"/>
          <p:cNvSpPr txBox="1"/>
          <p:nvPr/>
        </p:nvSpPr>
        <p:spPr>
          <a:xfrm>
            <a:off x="1659890" y="1059180"/>
            <a:ext cx="5824220" cy="2584450"/>
          </a:xfrm>
          <a:prstGeom prst="rect">
            <a:avLst/>
          </a:prstGeom>
          <a:noFill/>
        </p:spPr>
        <p:txBody>
          <a:bodyPr wrap="square" rtlCol="0">
            <a:spAutoFit/>
          </a:bodyPr>
          <a:lstStyle/>
          <a:p>
            <a:pPr algn="l"/>
            <a:r>
              <a:rPr lang="en-GB" altLang="en-US" sz="1800">
                <a:latin typeface="Times New Roman" panose="02020603050405020304" pitchFamily="18" charset="0"/>
                <a:cs typeface="Times New Roman" panose="02020603050405020304" pitchFamily="18" charset="0"/>
              </a:rPr>
              <a:t>− Xây dựng một hệ thống mới phù hợp, dễ hiểu, dễ sử dụng cho người dùng Website. </a:t>
            </a:r>
          </a:p>
          <a:p>
            <a:pPr algn="l"/>
            <a:r>
              <a:rPr lang="en-GB" altLang="en-US" sz="1800">
                <a:latin typeface="Times New Roman" panose="02020603050405020304" pitchFamily="18" charset="0"/>
                <a:cs typeface="Times New Roman" panose="02020603050405020304" pitchFamily="18" charset="0"/>
              </a:rPr>
              <a:t>- Hiểu được hệ thống quản lý bán hàng, cần quản lý những mảng nào để xây dựng website cho phù hợp với nhu cầu thực tiễn.</a:t>
            </a:r>
          </a:p>
          <a:p>
            <a:pPr algn="l"/>
            <a:r>
              <a:rPr lang="en-GB" altLang="en-US" sz="1800">
                <a:latin typeface="Times New Roman" panose="02020603050405020304" pitchFamily="18" charset="0"/>
                <a:cs typeface="Times New Roman" panose="02020603050405020304" pitchFamily="18" charset="0"/>
              </a:rPr>
              <a:t>− Giúp quản lý hệ thống của quán trở nên tối ưu hơn, công tác quản lý dễ dàng và tiện lợi hơn.</a:t>
            </a:r>
          </a:p>
          <a:p>
            <a:pPr algn="l"/>
            <a:r>
              <a:rPr lang="en-GB" altLang="en-US" sz="1800">
                <a:latin typeface="Times New Roman" panose="02020603050405020304" pitchFamily="18" charset="0"/>
                <a:cs typeface="Times New Roman" panose="02020603050405020304" pitchFamily="18" charset="0"/>
              </a:rPr>
              <a:t>− Giúp bản thân có thêm khả năng sáng tạo, tư duy thông qua thiết kế giao diện tương tác với người dùng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mj-lt"/>
              </a:rPr>
              <a:t>03</a:t>
            </a:r>
            <a:r>
              <a:rPr lang="en-GB" dirty="0">
                <a:latin typeface="+mj-lt"/>
              </a:rPr>
              <a:t>. </a:t>
            </a:r>
            <a:r>
              <a:rPr lang="en-GB" altLang="vi-VN" dirty="0">
                <a:latin typeface="+mj-lt"/>
              </a:rPr>
              <a:t>CÔNG NGHỆ</a:t>
            </a:r>
          </a:p>
        </p:txBody>
      </p:sp>
      <p:sp>
        <p:nvSpPr>
          <p:cNvPr id="34" name="Google Shape;517;p47"/>
          <p:cNvSpPr/>
          <p:nvPr/>
        </p:nvSpPr>
        <p:spPr>
          <a:xfrm>
            <a:off x="2397655" y="38546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8;p47"/>
          <p:cNvSpPr/>
          <p:nvPr/>
        </p:nvSpPr>
        <p:spPr>
          <a:xfrm>
            <a:off x="2397655" y="30100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519;p47"/>
          <p:cNvSpPr/>
          <p:nvPr/>
        </p:nvSpPr>
        <p:spPr>
          <a:xfrm>
            <a:off x="2397655" y="21655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520;p47"/>
          <p:cNvSpPr/>
          <p:nvPr/>
        </p:nvSpPr>
        <p:spPr>
          <a:xfrm>
            <a:off x="2397655" y="13209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526;p47"/>
          <p:cNvSpPr txBox="1"/>
          <p:nvPr/>
        </p:nvSpPr>
        <p:spPr>
          <a:xfrm>
            <a:off x="3011805" y="1248410"/>
            <a:ext cx="3286760"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Nền tảng ASP.Net để xây dựng, phát triển website.</a:t>
            </a:r>
          </a:p>
        </p:txBody>
      </p:sp>
      <p:sp>
        <p:nvSpPr>
          <p:cNvPr id="39" name="Google Shape;527;p47"/>
          <p:cNvSpPr txBox="1"/>
          <p:nvPr/>
        </p:nvSpPr>
        <p:spPr>
          <a:xfrm>
            <a:off x="3011805" y="2104390"/>
            <a:ext cx="3427095" cy="7073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Sử dụng hệ quản trị CSDL SQL Server để quản trị CSDL.</a:t>
            </a:r>
          </a:p>
        </p:txBody>
      </p:sp>
      <p:sp>
        <p:nvSpPr>
          <p:cNvPr id="55" name="Google Shape;528;p47"/>
          <p:cNvSpPr txBox="1"/>
          <p:nvPr/>
        </p:nvSpPr>
        <p:spPr>
          <a:xfrm>
            <a:off x="2931160" y="3023235"/>
            <a:ext cx="3588385"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Boostrap Framework để xây dựng giao diện</a:t>
            </a:r>
          </a:p>
        </p:txBody>
      </p:sp>
      <p:cxnSp>
        <p:nvCxnSpPr>
          <p:cNvPr id="69" name="Google Shape;542;p47"/>
          <p:cNvCxnSpPr>
            <a:stCxn id="35" idx="2"/>
          </p:cNvCxnSpPr>
          <p:nvPr/>
        </p:nvCxnSpPr>
        <p:spPr>
          <a:xfrm rot="10800000">
            <a:off x="2177455" y="2886035"/>
            <a:ext cx="220200" cy="4167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1" name="Google Shape;544;p47"/>
          <p:cNvCxnSpPr>
            <a:cxnSpLocks/>
            <a:stCxn id="37" idx="2"/>
          </p:cNvCxnSpPr>
          <p:nvPr/>
        </p:nvCxnSpPr>
        <p:spPr>
          <a:xfrm flipH="1">
            <a:off x="2177455" y="1613635"/>
            <a:ext cx="220200" cy="12723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2" name="Google Shape;545;p47"/>
          <p:cNvCxnSpPr>
            <a:cxnSpLocks/>
            <a:stCxn id="36" idx="2"/>
          </p:cNvCxnSpPr>
          <p:nvPr/>
        </p:nvCxnSpPr>
        <p:spPr>
          <a:xfrm flipH="1">
            <a:off x="2177455" y="2458185"/>
            <a:ext cx="220200" cy="427800"/>
          </a:xfrm>
          <a:prstGeom prst="bentConnector3">
            <a:avLst>
              <a:gd name="adj1" fmla="val 50013"/>
            </a:avLst>
          </a:prstGeom>
          <a:noFill/>
          <a:ln w="9525" cap="flat" cmpd="sng">
            <a:solidFill>
              <a:schemeClr val="dk1"/>
            </a:solidFill>
            <a:prstDash val="solid"/>
            <a:round/>
            <a:headEnd type="none" w="med" len="med"/>
            <a:tailEnd type="none" w="med" len="med"/>
          </a:ln>
        </p:spPr>
      </p:cxnSp>
      <p:pic>
        <p:nvPicPr>
          <p:cNvPr id="73" name="Google Shape;546;p47"/>
          <p:cNvPicPr preferRelativeResize="0"/>
          <p:nvPr/>
        </p:nvPicPr>
        <p:blipFill>
          <a:blip r:embed="rId3"/>
          <a:stretch>
            <a:fillRect/>
          </a:stretch>
        </p:blipFill>
        <p:spPr>
          <a:xfrm>
            <a:off x="969222" y="2885935"/>
            <a:ext cx="1074700" cy="5827975"/>
          </a:xfrm>
          <a:prstGeom prst="rect">
            <a:avLst/>
          </a:prstGeom>
          <a:noFill/>
          <a:ln>
            <a:noFill/>
          </a:ln>
          <a:effectLst>
            <a:outerShdw blurRad="42863" dist="19050" dir="5400000" algn="bl" rotWithShape="0">
              <a:schemeClr val="dk1">
                <a:alpha val="14000"/>
              </a:schemeClr>
            </a:outerShdw>
          </a:effectLst>
        </p:spPr>
      </p:pic>
      <p:pic>
        <p:nvPicPr>
          <p:cNvPr id="93" name="Google Shape;647;p52"/>
          <p:cNvPicPr preferRelativeResize="0"/>
          <p:nvPr/>
        </p:nvPicPr>
        <p:blipFill>
          <a:blip r:embed="rId4"/>
          <a:stretch>
            <a:fillRect/>
          </a:stretch>
        </p:blipFill>
        <p:spPr>
          <a:xfrm rot="5400000">
            <a:off x="7797422" y="1906610"/>
            <a:ext cx="471939" cy="6198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arn(inVertic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arn(inVertic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04. </a:t>
            </a:r>
            <a:r>
              <a:rPr lang="en-GB" altLang="vi-VN" dirty="0">
                <a:latin typeface="Times New Roman" panose="02020603050405020304" pitchFamily="18" charset="0"/>
                <a:cs typeface="Times New Roman" panose="02020603050405020304" pitchFamily="18" charset="0"/>
              </a:rPr>
              <a:t>MÔ TẢ NGHIỆP VỤ</a:t>
            </a:r>
          </a:p>
        </p:txBody>
      </p:sp>
      <p:pic>
        <p:nvPicPr>
          <p:cNvPr id="93" name="Google Shape;647;p52"/>
          <p:cNvPicPr preferRelativeResize="0"/>
          <p:nvPr/>
        </p:nvPicPr>
        <p:blipFill>
          <a:blip r:embed="rId3"/>
          <a:stretch>
            <a:fillRect/>
          </a:stretch>
        </p:blipFill>
        <p:spPr>
          <a:xfrm rot="5400000">
            <a:off x="7797422" y="1906610"/>
            <a:ext cx="471939" cy="619856"/>
          </a:xfrm>
          <a:prstGeom prst="rect">
            <a:avLst/>
          </a:prstGeom>
          <a:noFill/>
          <a:ln>
            <a:noFill/>
          </a:ln>
        </p:spPr>
      </p:pic>
      <p:sp>
        <p:nvSpPr>
          <p:cNvPr id="27" name="Rectangles 26"/>
          <p:cNvSpPr/>
          <p:nvPr/>
        </p:nvSpPr>
        <p:spPr>
          <a:xfrm>
            <a:off x="2766695" y="767715"/>
            <a:ext cx="318198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WEBSITE CHICKENGANG</a:t>
            </a:r>
          </a:p>
        </p:txBody>
      </p:sp>
      <p:sp>
        <p:nvSpPr>
          <p:cNvPr id="28" name="Rectangles 27"/>
          <p:cNvSpPr/>
          <p:nvPr/>
        </p:nvSpPr>
        <p:spPr>
          <a:xfrm>
            <a:off x="86550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Quản lý sản phẩm</a:t>
            </a:r>
          </a:p>
        </p:txBody>
      </p:sp>
      <p:sp>
        <p:nvSpPr>
          <p:cNvPr id="33" name="Rectangles 32"/>
          <p:cNvSpPr/>
          <p:nvPr/>
        </p:nvSpPr>
        <p:spPr>
          <a:xfrm>
            <a:off x="2240280" y="2967355"/>
            <a:ext cx="1043940"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Quản lý thành viên</a:t>
            </a:r>
          </a:p>
        </p:txBody>
      </p:sp>
      <p:sp>
        <p:nvSpPr>
          <p:cNvPr id="35" name="Rectangles 34"/>
          <p:cNvSpPr/>
          <p:nvPr/>
        </p:nvSpPr>
        <p:spPr>
          <a:xfrm>
            <a:off x="374078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Quản lý đơn hàng</a:t>
            </a:r>
          </a:p>
        </p:txBody>
      </p:sp>
      <p:sp>
        <p:nvSpPr>
          <p:cNvPr id="36" name="Rectangles 35"/>
          <p:cNvSpPr/>
          <p:nvPr/>
        </p:nvSpPr>
        <p:spPr>
          <a:xfrm>
            <a:off x="5337810" y="2967355"/>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Thống kê</a:t>
            </a:r>
          </a:p>
        </p:txBody>
      </p:sp>
      <p:sp>
        <p:nvSpPr>
          <p:cNvPr id="37" name="Rectangles 36"/>
          <p:cNvSpPr/>
          <p:nvPr/>
        </p:nvSpPr>
        <p:spPr>
          <a:xfrm>
            <a:off x="668464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Bán hàng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559495" y="390353"/>
            <a:ext cx="825514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2 –</a:t>
            </a:r>
            <a:r>
              <a:rPr lang="en-GB" alt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THỰC THI CHƯƠNG TRÌNH</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3"/>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4"/>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21581" y="2730706"/>
            <a:ext cx="7929085" cy="2227150"/>
            <a:chOff x="3348113" y="2527692"/>
            <a:chExt cx="5487211" cy="2227150"/>
          </a:xfrm>
        </p:grpSpPr>
        <p:pic>
          <p:nvPicPr>
            <p:cNvPr id="291" name="Google Shape;291;p37"/>
            <p:cNvPicPr preferRelativeResize="0"/>
            <p:nvPr/>
          </p:nvPicPr>
          <p:blipFill>
            <a:blip r:embed="rId5"/>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6"/>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7"/>
            <a:stretch>
              <a:fillRect/>
            </a:stretch>
          </p:blipFill>
          <p:spPr>
            <a:xfrm>
              <a:off x="7990498" y="3280320"/>
              <a:ext cx="844825" cy="585348"/>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TỔNG KẾT</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3"/>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4"/>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14915" y="3293530"/>
            <a:ext cx="7929085" cy="2227150"/>
            <a:chOff x="3348113" y="2527692"/>
            <a:chExt cx="5487211" cy="2227150"/>
          </a:xfrm>
        </p:grpSpPr>
        <p:pic>
          <p:nvPicPr>
            <p:cNvPr id="291" name="Google Shape;291;p37"/>
            <p:cNvPicPr preferRelativeResize="0"/>
            <p:nvPr/>
          </p:nvPicPr>
          <p:blipFill>
            <a:blip r:embed="rId5"/>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6"/>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7"/>
            <a:stretch>
              <a:fillRect/>
            </a:stretch>
          </p:blipFill>
          <p:spPr>
            <a:xfrm>
              <a:off x="7990498" y="3280320"/>
              <a:ext cx="844825" cy="585348"/>
            </a:xfrm>
            <a:prstGeom prst="rect">
              <a:avLst/>
            </a:prstGeom>
            <a:noFill/>
            <a:ln>
              <a:noFill/>
            </a:ln>
          </p:spPr>
        </p:pic>
      </p:grpSp>
      <p:sp>
        <p:nvSpPr>
          <p:cNvPr id="2" name="TextBox 1"/>
          <p:cNvSpPr txBox="1"/>
          <p:nvPr/>
        </p:nvSpPr>
        <p:spPr>
          <a:xfrm>
            <a:off x="1332815" y="1445620"/>
            <a:ext cx="6478866" cy="2543175"/>
          </a:xfrm>
          <a:prstGeom prst="rect">
            <a:avLst/>
          </a:prstGeom>
          <a:noFill/>
        </p:spPr>
        <p:txBody>
          <a:bodyPr wrap="square" rtlCol="0">
            <a:spAutoFit/>
          </a:bodyPr>
          <a:lstStyle/>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Nắm vững kiến thức lý thuyết cơ bản phục vụ tốt cho việc thiết kế website.</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Thiết kế được CSDL tương đối hoàn chỉnh, đáp ứng tốt cho việc viết chương trình.</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Xây dựng được một website quản lý với đầy đủ các chức năng cần thiết cho việc quản lý bán hàng, minh họa tốt cho các vấn đề lý thuyết đã trình bày.</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Củng cố lại các kiến thức đã được học, đặt biệt là kỹ năng phân tích, giải quyết vấn đề.</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Biết cách áp dụng các kiến thức lý thuyết vào ứng dụng thực tế.</a:t>
            </a:r>
          </a:p>
        </p:txBody>
      </p:sp>
    </p:spTree>
  </p:cSld>
  <p:clrMapOvr>
    <a:masterClrMapping/>
  </p:clrMapOvr>
</p:sld>
</file>

<file path=ppt/theme/theme1.xml><?xml version="1.0" encoding="utf-8"?>
<a:theme xmlns:a="http://schemas.openxmlformats.org/drawingml/2006/main" name="Women in Ancient Rome: Facts, Daily Life &amp; History - Bachelor Thesis by Slidesgo">
  <a:themeElements>
    <a:clrScheme name="Simple Light">
      <a:dk1>
        <a:srgbClr val="4E4242"/>
      </a:dk1>
      <a:lt1>
        <a:srgbClr val="FFFFFF"/>
      </a:lt1>
      <a:dk2>
        <a:srgbClr val="C0BDBB"/>
      </a:dk2>
      <a:lt2>
        <a:srgbClr val="F3F3F3"/>
      </a:lt2>
      <a:accent1>
        <a:srgbClr val="47661F"/>
      </a:accent1>
      <a:accent2>
        <a:srgbClr val="FFFFFF"/>
      </a:accent2>
      <a:accent3>
        <a:srgbClr val="FFFFFF"/>
      </a:accent3>
      <a:accent4>
        <a:srgbClr val="FFFFFF"/>
      </a:accent4>
      <a:accent5>
        <a:srgbClr val="FFFFFF"/>
      </a:accent5>
      <a:accent6>
        <a:srgbClr val="FFFFFF"/>
      </a:accent6>
      <a:hlink>
        <a:srgbClr val="4E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420</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Assistant</vt:lpstr>
      <vt:lpstr>Sorts Mill Goudy</vt:lpstr>
      <vt:lpstr>Calibri</vt:lpstr>
      <vt:lpstr>Arial</vt:lpstr>
      <vt:lpstr>Wingdings</vt:lpstr>
      <vt:lpstr>Women in Ancient Rome: Facts, Daily Life &amp; History - Bachelor Thesis by Slidesgo</vt:lpstr>
      <vt:lpstr>ĐỒ ÁN LẬP TRÌNH WEB</vt:lpstr>
      <vt:lpstr>TỔNG QUAN </vt:lpstr>
      <vt:lpstr>CHƯƠNG 1 – TỔNG QUAN VỀ ĐỒ ÁN</vt:lpstr>
      <vt:lpstr>01. GIỚI THIỆU VỀ ĐỒ ÁN</vt:lpstr>
      <vt:lpstr>02. MỤC TIÊU NGHIÊN CỨU</vt:lpstr>
      <vt:lpstr>03. CÔNG NGHỆ</vt:lpstr>
      <vt:lpstr>04. MÔ TẢ NGHIỆP VỤ</vt:lpstr>
      <vt:lpstr>CHƯƠNG 2 –THỰC THI CHƯƠNG TRÌNH</vt:lpstr>
      <vt:lpstr>CHƯƠNG 3 – TỔNG KẾT</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MÁY CHỦ WIN DOW</dc:title>
  <dc:creator/>
  <cp:lastModifiedBy>Nguyễn Văn Sĩ</cp:lastModifiedBy>
  <cp:revision>58</cp:revision>
  <dcterms:created xsi:type="dcterms:W3CDTF">2022-06-25T13:14:00Z</dcterms:created>
  <dcterms:modified xsi:type="dcterms:W3CDTF">2024-04-15T02:26:06Z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E16A1D1956EE430F8E6C57FC54358FF2</vt:lpwstr>
  </property>
  <property fmtid="{D5CDD505-2E9C-101B-9397-08002B2CF9AE}" pid="3" name="KSOProductBuildVer">
    <vt:lpwstr>2057-11.2.0.11156</vt:lpwstr>
  </property>
</Properties>
</file>