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8" r:id="rId4"/>
    <p:sldId id="300" r:id="rId5"/>
    <p:sldId id="269" r:id="rId6"/>
    <p:sldId id="285" r:id="rId7"/>
    <p:sldId id="286" r:id="rId8"/>
    <p:sldId id="276" r:id="rId9"/>
    <p:sldId id="277" r:id="rId10"/>
    <p:sldId id="278" r:id="rId11"/>
    <p:sldId id="288" r:id="rId12"/>
    <p:sldId id="299" r:id="rId13"/>
    <p:sldId id="290" r:id="rId14"/>
    <p:sldId id="291" r:id="rId15"/>
    <p:sldId id="293" r:id="rId16"/>
    <p:sldId id="282" r:id="rId17"/>
    <p:sldId id="29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7433" autoAdjust="0"/>
  </p:normalViewPr>
  <p:slideViewPr>
    <p:cSldViewPr>
      <p:cViewPr varScale="1">
        <p:scale>
          <a:sx n="74" d="100"/>
          <a:sy n="74" d="100"/>
        </p:scale>
        <p:origin x="126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838201"/>
            <a:ext cx="7543800" cy="1295399"/>
          </a:xfrm>
        </p:spPr>
        <p:txBody>
          <a:bodyPr/>
          <a:lstStyle>
            <a:lvl1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910" y="2514600"/>
            <a:ext cx="7422689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</a:t>
            </a:r>
            <a:r>
              <a:rPr lang="en-US" dirty="0" err="1" smtClean="0"/>
              <a:t>stylea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 rot="5400000" flipV="1">
            <a:off x="-2575558" y="3368040"/>
            <a:ext cx="6065520" cy="91439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3350"/>
            <a:ext cx="18288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792480"/>
            <a:ext cx="86106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2286000"/>
            <a:ext cx="86106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209800" y="76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Vietnam National University</a:t>
            </a:r>
          </a:p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Integrated</a:t>
            </a:r>
            <a:r>
              <a:rPr lang="en-US" b="1" baseline="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Circuit Design Research and Education Center</a:t>
            </a:r>
            <a:endParaRPr lang="en-US" b="1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7" y="5132238"/>
            <a:ext cx="777821" cy="6941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" y="4100228"/>
            <a:ext cx="741222" cy="5548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2" y="2784157"/>
            <a:ext cx="709219" cy="7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6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5399" y="0"/>
            <a:ext cx="7213602" cy="914400"/>
          </a:xfrm>
        </p:spPr>
        <p:txBody>
          <a:bodyPr/>
          <a:lstStyle>
            <a:lvl1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 rot="5400000">
            <a:off x="-3418840" y="3406140"/>
            <a:ext cx="68580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944880"/>
            <a:ext cx="8915400" cy="4571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9144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7239000" y="47301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6600"/>
                </a:solidFill>
              </a:rPr>
              <a:t>Product in Mind</a:t>
            </a:r>
            <a:endParaRPr lang="en-US" sz="20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23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7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99" y="0"/>
            <a:ext cx="7213602" cy="914400"/>
          </a:xfrm>
        </p:spPr>
        <p:txBody>
          <a:bodyPr/>
          <a:lstStyle>
            <a:lvl1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1816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458200" y="6477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006600"/>
                </a:solidFill>
              </a:rPr>
              <a:t>(</a:t>
            </a:r>
            <a:fld id="{10409995-6D13-4C8F-8098-9910C73157C0}" type="slidenum">
              <a:rPr lang="en-US" sz="1800" smtClean="0">
                <a:solidFill>
                  <a:srgbClr val="006600"/>
                </a:solidFill>
              </a:rPr>
              <a:pPr algn="r"/>
              <a:t>‹#›</a:t>
            </a:fld>
            <a:r>
              <a:rPr lang="en-US" sz="1800" dirty="0" smtClean="0">
                <a:solidFill>
                  <a:srgbClr val="006600"/>
                </a:solidFill>
              </a:rPr>
              <a:t>)</a:t>
            </a:r>
            <a:endParaRPr lang="en-US" sz="1800" dirty="0">
              <a:solidFill>
                <a:srgbClr val="006600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rot="5400000">
            <a:off x="-3418840" y="3406140"/>
            <a:ext cx="68580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944880"/>
            <a:ext cx="8915400" cy="4571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9144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7239000" y="47301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6600"/>
                </a:solidFill>
              </a:rPr>
              <a:t>Product in Mind</a:t>
            </a:r>
            <a:endParaRPr lang="en-US" sz="20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208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799" y="4406900"/>
            <a:ext cx="7427913" cy="1335501"/>
          </a:xfrm>
        </p:spPr>
        <p:txBody>
          <a:bodyPr anchor="t"/>
          <a:lstStyle>
            <a:lvl1pPr algn="l">
              <a:defRPr sz="4000" b="1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2906714"/>
            <a:ext cx="7427913" cy="147091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2" y="6356350"/>
            <a:ext cx="1676398" cy="365125"/>
          </a:xfrm>
        </p:spPr>
        <p:txBody>
          <a:bodyPr/>
          <a:lstStyle/>
          <a:p>
            <a:fld id="{FF932CB9-8B34-4EA5-B05F-936C44AC5FD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 flipV="1">
            <a:off x="-2575558" y="3368040"/>
            <a:ext cx="6065520" cy="91439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3350"/>
            <a:ext cx="18288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792480"/>
            <a:ext cx="86106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209800" y="76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Vietnam National University</a:t>
            </a:r>
          </a:p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Integrated</a:t>
            </a:r>
            <a:r>
              <a:rPr lang="en-US" b="1" baseline="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Circuit Design Research and Education Center</a:t>
            </a:r>
            <a:endParaRPr lang="en-US" b="1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" y="5132238"/>
            <a:ext cx="777821" cy="6941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" y="4100228"/>
            <a:ext cx="741222" cy="5548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7" y="2784157"/>
            <a:ext cx="709219" cy="7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81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399" y="0"/>
            <a:ext cx="7213602" cy="914400"/>
          </a:xfrm>
        </p:spPr>
        <p:txBody>
          <a:bodyPr/>
          <a:lstStyle>
            <a:lvl1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rot="5400000">
            <a:off x="-3418840" y="3406140"/>
            <a:ext cx="68580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944880"/>
            <a:ext cx="8915400" cy="4571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9144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7239000" y="47301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6600"/>
                </a:solidFill>
              </a:rPr>
              <a:t>Product in Mind</a:t>
            </a:r>
            <a:endParaRPr lang="en-US" sz="20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22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399" y="0"/>
            <a:ext cx="7213602" cy="914400"/>
          </a:xfrm>
        </p:spPr>
        <p:txBody>
          <a:bodyPr/>
          <a:lstStyle>
            <a:lvl1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-3418840" y="3406140"/>
            <a:ext cx="68580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944880"/>
            <a:ext cx="8915400" cy="4571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9144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7239000" y="47301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6600"/>
                </a:solidFill>
              </a:rPr>
              <a:t>Product in Mind</a:t>
            </a:r>
            <a:endParaRPr lang="en-US" sz="20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00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399" y="0"/>
            <a:ext cx="7213602" cy="914400"/>
          </a:xfrm>
        </p:spPr>
        <p:txBody>
          <a:bodyPr/>
          <a:lstStyle>
            <a:lvl1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-3418840" y="3406140"/>
            <a:ext cx="68580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944880"/>
            <a:ext cx="8915400" cy="4571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9144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7239000" y="47301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6600"/>
                </a:solidFill>
              </a:rPr>
              <a:t>Product in Mind</a:t>
            </a:r>
            <a:endParaRPr lang="en-US" sz="20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4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3350"/>
            <a:ext cx="18288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792480"/>
            <a:ext cx="86106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209800" y="76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Vietnam National University</a:t>
            </a:r>
          </a:p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Integrated</a:t>
            </a:r>
            <a:r>
              <a:rPr lang="en-US" b="1" baseline="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Circuit Design Research and Education Center</a:t>
            </a:r>
            <a:endParaRPr lang="en-US" b="1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01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5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4399"/>
            <a:ext cx="5486400" cy="3813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3350"/>
            <a:ext cx="18288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792480"/>
            <a:ext cx="86106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209800" y="76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Vietnam National University</a:t>
            </a:r>
          </a:p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Integrated</a:t>
            </a:r>
            <a:r>
              <a:rPr lang="en-US" b="1" baseline="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Circuit Design Research and Education Center</a:t>
            </a:r>
            <a:endParaRPr lang="en-US" b="1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36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" y="76200"/>
            <a:ext cx="890524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19200"/>
            <a:ext cx="87630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32CB9-8B34-4EA5-B05F-936C44AC5FD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0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accent3">
              <a:lumMod val="50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600" kern="120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LOGIC</a:t>
            </a:r>
            <a:r>
              <a:rPr lang="en-US" dirty="0" smtClean="0"/>
              <a:t> </a:t>
            </a:r>
            <a:r>
              <a:rPr lang="en-US" dirty="0" smtClean="0"/>
              <a:t>VERIFICATION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63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Functional Verification Approaches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 smtClean="0"/>
              <a:t>while-Box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verifier has access (and uses) internal signals during verification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This is common during block-level verification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0" y="3276600"/>
            <a:ext cx="4648200" cy="1905000"/>
            <a:chOff x="4495800" y="2895600"/>
            <a:chExt cx="4648200" cy="1905000"/>
          </a:xfrm>
        </p:grpSpPr>
        <p:sp>
          <p:nvSpPr>
            <p:cNvPr id="5" name="Rectangle 14"/>
            <p:cNvSpPr>
              <a:spLocks noChangeArrowheads="1"/>
            </p:cNvSpPr>
            <p:nvPr/>
          </p:nvSpPr>
          <p:spPr bwMode="auto">
            <a:xfrm>
              <a:off x="5715000" y="2895600"/>
              <a:ext cx="2590800" cy="1905000"/>
            </a:xfrm>
            <a:prstGeom prst="rect">
              <a:avLst/>
            </a:prstGeom>
            <a:gradFill rotWithShape="1">
              <a:gsLst>
                <a:gs pos="0">
                  <a:schemeClr val="tx1">
                    <a:alpha val="44000"/>
                  </a:schemeClr>
                </a:gs>
                <a:gs pos="100000">
                  <a:schemeClr val="tx1">
                    <a:gamma/>
                    <a:tint val="0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graphicFrame>
          <p:nvGraphicFramePr>
            <p:cNvPr id="6" name="Object 15"/>
            <p:cNvGraphicFramePr>
              <a:graphicFrameLocks noGrp="1" noChangeAspect="1"/>
            </p:cNvGraphicFramePr>
            <p:nvPr>
              <p:ph idx="1"/>
              <p:extLst>
                <p:ext uri="{D42A27DB-BD31-4B8C-83A1-F6EECF244321}">
                  <p14:modId xmlns:p14="http://schemas.microsoft.com/office/powerpoint/2010/main" val="3870440457"/>
                </p:ext>
              </p:extLst>
            </p:nvPr>
          </p:nvGraphicFramePr>
          <p:xfrm>
            <a:off x="5943600" y="2973388"/>
            <a:ext cx="2286000" cy="156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4" name="Visio" r:id="rId3" imgW="5074063" imgH="2217277" progId="Visio.Drawing.11">
                    <p:embed/>
                  </p:oleObj>
                </mc:Choice>
                <mc:Fallback>
                  <p:oleObj name="Visio" r:id="rId3" imgW="5074063" imgH="2217277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43600" y="2973388"/>
                          <a:ext cx="2286000" cy="1565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16"/>
            <p:cNvSpPr>
              <a:spLocks noChangeShapeType="1"/>
            </p:cNvSpPr>
            <p:nvPr/>
          </p:nvSpPr>
          <p:spPr bwMode="auto">
            <a:xfrm>
              <a:off x="5334000" y="31242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7"/>
            <p:cNvSpPr>
              <a:spLocks noChangeShapeType="1"/>
            </p:cNvSpPr>
            <p:nvPr/>
          </p:nvSpPr>
          <p:spPr bwMode="auto">
            <a:xfrm>
              <a:off x="5334000" y="34290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5334000" y="37338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5334000" y="44196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20"/>
            <p:cNvSpPr>
              <a:spLocks/>
            </p:cNvSpPr>
            <p:nvPr/>
          </p:nvSpPr>
          <p:spPr bwMode="auto">
            <a:xfrm>
              <a:off x="4953000" y="3048000"/>
              <a:ext cx="304800" cy="152400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2" name="Text Box 21"/>
            <p:cNvSpPr txBox="1">
              <a:spLocks noChangeArrowheads="1"/>
            </p:cNvSpPr>
            <p:nvPr/>
          </p:nvSpPr>
          <p:spPr bwMode="auto">
            <a:xfrm rot="16200000">
              <a:off x="3955257" y="3588543"/>
              <a:ext cx="1447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Input vector</a:t>
              </a:r>
            </a:p>
          </p:txBody>
        </p:sp>
        <p:sp>
          <p:nvSpPr>
            <p:cNvPr id="13" name="Line 22"/>
            <p:cNvSpPr>
              <a:spLocks noChangeShapeType="1"/>
            </p:cNvSpPr>
            <p:nvPr/>
          </p:nvSpPr>
          <p:spPr bwMode="auto">
            <a:xfrm>
              <a:off x="8305800" y="3733800"/>
              <a:ext cx="242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23"/>
            <p:cNvSpPr>
              <a:spLocks noChangeShapeType="1"/>
            </p:cNvSpPr>
            <p:nvPr/>
          </p:nvSpPr>
          <p:spPr bwMode="auto">
            <a:xfrm>
              <a:off x="8305800" y="4038600"/>
              <a:ext cx="242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AutoShape 24"/>
            <p:cNvSpPr>
              <a:spLocks/>
            </p:cNvSpPr>
            <p:nvPr/>
          </p:nvSpPr>
          <p:spPr bwMode="auto">
            <a:xfrm>
              <a:off x="8624888" y="3352800"/>
              <a:ext cx="76200" cy="838200"/>
            </a:xfrm>
            <a:prstGeom prst="rightBrace">
              <a:avLst>
                <a:gd name="adj1" fmla="val 9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6" name="Text Box 25"/>
            <p:cNvSpPr txBox="1">
              <a:spLocks noChangeArrowheads="1"/>
            </p:cNvSpPr>
            <p:nvPr/>
          </p:nvSpPr>
          <p:spPr bwMode="auto">
            <a:xfrm rot="16200000">
              <a:off x="8124031" y="3777457"/>
              <a:ext cx="167322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/>
                <a:t>Output vector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486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 Verification Approaches</a:t>
            </a:r>
            <a:br>
              <a:rPr lang="en-US" dirty="0"/>
            </a:br>
            <a:r>
              <a:rPr lang="en-US" sz="2400" dirty="0"/>
              <a:t>G</a:t>
            </a:r>
            <a:r>
              <a:rPr lang="en-US" sz="2400" dirty="0" smtClean="0"/>
              <a:t>ray-Box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The verifier has access (and uses) a limited number of internal signals during verification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This is the reality for most verification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Knowing the architecture of the DUT enables you to write better test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190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Verification Flow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Goals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Ensure conformance with specification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But avoid false positives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98701"/>
            <a:ext cx="7974259" cy="42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86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Verification Flow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Key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verification engineer should not participate in the logic design of the DUT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Designers may not think of all failing scenarios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Verification engineer have a different perspective on the design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Verification engineers must understand the function, but not the implementation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77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Verification Flow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Do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Talk to the designer to understand the function of the design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Think of situations the designer neglected 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Focus on the corner case or exotic scenarios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Focus on concurrent event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Think about the all the pieces of the design you need to verify</a:t>
            </a:r>
          </a:p>
        </p:txBody>
      </p:sp>
    </p:spTree>
    <p:extLst>
      <p:ext uri="{BB962C8B-B14F-4D97-AF65-F5344CB8AC3E}">
        <p14:creationId xmlns:p14="http://schemas.microsoft.com/office/powerpoint/2010/main" val="205773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Verification Flow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A </a:t>
            </a:r>
            <a:r>
              <a:rPr lang="en-US" sz="2700" dirty="0"/>
              <a:t>t</a:t>
            </a:r>
            <a:r>
              <a:rPr lang="en-US" sz="2700" dirty="0" smtClean="0"/>
              <a:t>ypical </a:t>
            </a:r>
            <a:r>
              <a:rPr lang="en-US" sz="2700" dirty="0"/>
              <a:t>f</a:t>
            </a:r>
            <a:r>
              <a:rPr lang="en-US" sz="2700" dirty="0" smtClean="0"/>
              <a:t>low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Devise a potential bug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Write a test-case to expose the bug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Run the simulator with the test-case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Check the simulation result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If the test has uncovered a bug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Verify the bug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Work with designer to fix the bug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159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Verification Flow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High </a:t>
            </a:r>
            <a:r>
              <a:rPr lang="en-US" sz="2700" dirty="0"/>
              <a:t>l</a:t>
            </a:r>
            <a:r>
              <a:rPr lang="en-US" sz="2700" dirty="0" smtClean="0"/>
              <a:t>evel </a:t>
            </a:r>
            <a:r>
              <a:rPr lang="en-US" sz="2700" dirty="0"/>
              <a:t>f</a:t>
            </a:r>
            <a:r>
              <a:rPr lang="en-US" sz="2700" dirty="0" smtClean="0"/>
              <a:t>low</a:t>
            </a:r>
            <a:endParaRPr lang="en-US" sz="2700" dirty="0"/>
          </a:p>
        </p:txBody>
      </p:sp>
      <p:grpSp>
        <p:nvGrpSpPr>
          <p:cNvPr id="4" name="Group 3"/>
          <p:cNvGrpSpPr/>
          <p:nvPr/>
        </p:nvGrpSpPr>
        <p:grpSpPr>
          <a:xfrm>
            <a:off x="228600" y="1600200"/>
            <a:ext cx="8534400" cy="4572000"/>
            <a:chOff x="228600" y="1600200"/>
            <a:chExt cx="8534400" cy="4572000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228600" y="1600200"/>
              <a:ext cx="1752600" cy="685800"/>
            </a:xfrm>
            <a:prstGeom prst="homePlate">
              <a:avLst>
                <a:gd name="adj" fmla="val 44450"/>
              </a:avLst>
            </a:prstGeom>
            <a:solidFill>
              <a:schemeClr val="bg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ASIC Spec</a:t>
              </a: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1981200" y="1600200"/>
              <a:ext cx="2133600" cy="685800"/>
            </a:xfrm>
            <a:prstGeom prst="chevron">
              <a:avLst>
                <a:gd name="adj" fmla="val 48842"/>
              </a:avLst>
            </a:prstGeom>
            <a:solidFill>
              <a:schemeClr val="bg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dirty="0"/>
                <a:t>Verification</a:t>
              </a:r>
            </a:p>
            <a:p>
              <a:pPr algn="ctr" eaLnBrk="1" hangingPunct="1"/>
              <a:r>
                <a:rPr lang="en-US" dirty="0"/>
                <a:t>Plan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4114800" y="1600200"/>
              <a:ext cx="2590800" cy="685800"/>
            </a:xfrm>
            <a:prstGeom prst="chevron">
              <a:avLst>
                <a:gd name="adj" fmla="val 51157"/>
              </a:avLst>
            </a:prstGeom>
            <a:solidFill>
              <a:schemeClr val="bg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Testbench</a:t>
              </a:r>
            </a:p>
            <a:p>
              <a:pPr algn="ctr" eaLnBrk="1" hangingPunct="1"/>
              <a:r>
                <a:rPr lang="en-US"/>
                <a:t>development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6705600" y="1600200"/>
              <a:ext cx="2057400" cy="685800"/>
            </a:xfrm>
            <a:prstGeom prst="chevron">
              <a:avLst>
                <a:gd name="adj" fmla="val 59028"/>
              </a:avLst>
            </a:prstGeom>
            <a:solidFill>
              <a:schemeClr val="bg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RTL</a:t>
              </a:r>
            </a:p>
            <a:p>
              <a:pPr algn="ctr" eaLnBrk="1" hangingPunct="1"/>
              <a:r>
                <a:rPr lang="en-US"/>
                <a:t>Handoff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057400" y="2590800"/>
              <a:ext cx="1295400" cy="609600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Identify</a:t>
              </a:r>
            </a:p>
            <a:p>
              <a:pPr algn="ctr" eaLnBrk="1" hangingPunct="1"/>
              <a:r>
                <a:rPr lang="en-US"/>
                <a:t>approach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057400" y="3581400"/>
              <a:ext cx="1295400" cy="609600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Level of</a:t>
              </a:r>
            </a:p>
            <a:p>
              <a:pPr algn="ctr" eaLnBrk="1" hangingPunct="1"/>
              <a:r>
                <a:rPr lang="en-US"/>
                <a:t>Verification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057400" y="4648200"/>
              <a:ext cx="1295400" cy="609600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Level of</a:t>
              </a:r>
            </a:p>
            <a:p>
              <a:pPr algn="ctr" eaLnBrk="1" hangingPunct="1"/>
              <a:r>
                <a:rPr lang="en-US"/>
                <a:t>abstraction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057400" y="5562600"/>
              <a:ext cx="1295400" cy="609600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Strategy for</a:t>
              </a:r>
            </a:p>
            <a:p>
              <a:pPr algn="ctr" eaLnBrk="1" hangingPunct="1"/>
              <a:r>
                <a:rPr lang="en-US"/>
                <a:t>correctness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495800" y="2743200"/>
              <a:ext cx="1295400" cy="609600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Create</a:t>
              </a:r>
            </a:p>
            <a:p>
              <a:pPr algn="ctr" eaLnBrk="1" hangingPunct="1"/>
              <a:r>
                <a:rPr lang="en-US"/>
                <a:t> enviroment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4495800" y="3733800"/>
              <a:ext cx="1295400" cy="609600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Create</a:t>
              </a:r>
            </a:p>
            <a:p>
              <a:pPr algn="ctr" eaLnBrk="1" hangingPunct="1"/>
              <a:r>
                <a:rPr lang="en-US"/>
                <a:t>Test cases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4495800" y="4876800"/>
              <a:ext cx="1295400" cy="609600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dirty="0" smtClean="0"/>
                <a:t>Run </a:t>
              </a:r>
              <a:r>
                <a:rPr lang="en-US" dirty="0"/>
                <a:t>and</a:t>
              </a:r>
            </a:p>
            <a:p>
              <a:pPr algn="ctr" eaLnBrk="1" hangingPunct="1"/>
              <a:r>
                <a:rPr lang="en-US" dirty="0"/>
                <a:t>Debug tests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6934200" y="2743200"/>
              <a:ext cx="1600200" cy="533400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Coverage</a:t>
              </a:r>
            </a:p>
            <a:p>
              <a:pPr algn="ctr" eaLnBrk="1" hangingPunct="1"/>
              <a:r>
                <a:rPr lang="en-US"/>
                <a:t>Goals satisfied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6934200" y="3733800"/>
              <a:ext cx="1295400" cy="609600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effectLst/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  <a:contourClr>
                <a:schemeClr val="bg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/>
                <a:t>Stop</a:t>
              </a: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2667000" y="22860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2667000" y="32004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667000" y="41910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667000" y="5257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5181600" y="22860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5105400" y="3352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5105400" y="4343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7620000" y="22860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7620000" y="3352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5703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Verification is on critical path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Want to minimize verification time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Using new tools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methodologies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58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Logic</a:t>
            </a:r>
            <a:r>
              <a:rPr lang="en-US" sz="3600" dirty="0" smtClean="0"/>
              <a:t> </a:t>
            </a:r>
            <a:r>
              <a:rPr lang="en-US" sz="3600" dirty="0" smtClean="0"/>
              <a:t>Verification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What is verification?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791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800" dirty="0">
                <a:solidFill>
                  <a:schemeClr val="tx1"/>
                </a:solidFill>
              </a:rPr>
              <a:t>Verification is a process used to demonstrate the functional correctness of a design.  It is the act of ensuring that the logic design conforms to the specifications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Also called logic verification or simulation</a:t>
            </a:r>
            <a:r>
              <a:rPr lang="en-US" sz="2400" dirty="0" smtClean="0"/>
              <a:t>. 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1905001" y="2819400"/>
            <a:ext cx="5334000" cy="2362200"/>
            <a:chOff x="2286000" y="3581400"/>
            <a:chExt cx="5334000" cy="2362200"/>
          </a:xfrm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2438400" y="3581400"/>
              <a:ext cx="4495800" cy="1219200"/>
            </a:xfrm>
            <a:custGeom>
              <a:avLst/>
              <a:gdLst>
                <a:gd name="T0" fmla="*/ 0 w 2832"/>
                <a:gd name="T1" fmla="*/ 768 h 768"/>
                <a:gd name="T2" fmla="*/ 384 w 2832"/>
                <a:gd name="T3" fmla="*/ 432 h 768"/>
                <a:gd name="T4" fmla="*/ 1392 w 2832"/>
                <a:gd name="T5" fmla="*/ 48 h 768"/>
                <a:gd name="T6" fmla="*/ 2832 w 2832"/>
                <a:gd name="T7" fmla="*/ 72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2" h="768">
                  <a:moveTo>
                    <a:pt x="0" y="768"/>
                  </a:moveTo>
                  <a:cubicBezTo>
                    <a:pt x="76" y="660"/>
                    <a:pt x="152" y="552"/>
                    <a:pt x="384" y="432"/>
                  </a:cubicBezTo>
                  <a:cubicBezTo>
                    <a:pt x="616" y="312"/>
                    <a:pt x="984" y="0"/>
                    <a:pt x="1392" y="48"/>
                  </a:cubicBezTo>
                  <a:cubicBezTo>
                    <a:pt x="1800" y="96"/>
                    <a:pt x="2316" y="408"/>
                    <a:pt x="2832" y="72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3581400" y="3886200"/>
              <a:ext cx="403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anose="02020603050405020304" pitchFamily="18" charset="0"/>
                </a:rPr>
                <a:t>Transformation</a:t>
              </a:r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438400" y="4953000"/>
              <a:ext cx="4495800" cy="990600"/>
            </a:xfrm>
            <a:custGeom>
              <a:avLst/>
              <a:gdLst>
                <a:gd name="T0" fmla="*/ 2832 w 2832"/>
                <a:gd name="T1" fmla="*/ 0 h 624"/>
                <a:gd name="T2" fmla="*/ 1488 w 2832"/>
                <a:gd name="T3" fmla="*/ 624 h 624"/>
                <a:gd name="T4" fmla="*/ 0 w 2832"/>
                <a:gd name="T5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32" h="624">
                  <a:moveTo>
                    <a:pt x="2832" y="0"/>
                  </a:moveTo>
                  <a:cubicBezTo>
                    <a:pt x="2396" y="312"/>
                    <a:pt x="1960" y="624"/>
                    <a:pt x="1488" y="624"/>
                  </a:cubicBezTo>
                  <a:cubicBezTo>
                    <a:pt x="1016" y="624"/>
                    <a:pt x="256" y="104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Oval 4"/>
            <p:cNvSpPr>
              <a:spLocks noChangeArrowheads="1"/>
            </p:cNvSpPr>
            <p:nvPr/>
          </p:nvSpPr>
          <p:spPr bwMode="auto">
            <a:xfrm>
              <a:off x="2286000" y="4724400"/>
              <a:ext cx="1524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6858000" y="4724400"/>
              <a:ext cx="1524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3962400" y="5334000"/>
              <a:ext cx="2743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anose="02020603050405020304" pitchFamily="18" charset="0"/>
                </a:rPr>
                <a:t>Verification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998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599" y="1263650"/>
            <a:ext cx="4378325" cy="52895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Simulation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Directed tests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Constrained random tests</a:t>
            </a:r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pPr lvl="2"/>
            <a:endParaRPr lang="en-US" dirty="0" smtClean="0">
              <a:solidFill>
                <a:schemeClr val="tx1"/>
              </a:solidFill>
            </a:endParaRPr>
          </a:p>
          <a:p>
            <a:pPr lvl="2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Formal methods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Model checking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Equivalence checking</a:t>
            </a:r>
          </a:p>
          <a:p>
            <a:pPr marL="914400" lvl="2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Logic</a:t>
            </a:r>
            <a:r>
              <a:rPr lang="en-US" sz="3600" dirty="0" smtClean="0"/>
              <a:t> </a:t>
            </a:r>
            <a:r>
              <a:rPr lang="en-US" sz="3600" dirty="0" smtClean="0"/>
              <a:t>Verification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Functional verification</a:t>
            </a:r>
            <a:endParaRPr lang="en-US" sz="2700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606925" y="1263650"/>
            <a:ext cx="4621213" cy="4984749"/>
            <a:chOff x="358" y="864"/>
            <a:chExt cx="2911" cy="3063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672" y="153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688" y="148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cxnSp>
          <p:nvCxnSpPr>
            <p:cNvPr id="8" name="AutoShape 6"/>
            <p:cNvCxnSpPr>
              <a:cxnSpLocks noChangeShapeType="1"/>
              <a:stCxn id="6" idx="0"/>
              <a:endCxn id="7" idx="1"/>
            </p:cNvCxnSpPr>
            <p:nvPr/>
          </p:nvCxnSpPr>
          <p:spPr bwMode="auto">
            <a:xfrm rot="-5400000">
              <a:off x="1713" y="540"/>
              <a:ext cx="27" cy="1965"/>
            </a:xfrm>
            <a:prstGeom prst="curvedConnector3">
              <a:avLst>
                <a:gd name="adj1" fmla="val 162592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AutoShape 7"/>
            <p:cNvCxnSpPr>
              <a:cxnSpLocks noChangeShapeType="1"/>
            </p:cNvCxnSpPr>
            <p:nvPr/>
          </p:nvCxnSpPr>
          <p:spPr bwMode="auto">
            <a:xfrm rot="5400000">
              <a:off x="1704" y="648"/>
              <a:ext cx="48" cy="2016"/>
            </a:xfrm>
            <a:prstGeom prst="curvedConnector3">
              <a:avLst>
                <a:gd name="adj1" fmla="val 87708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248" y="864"/>
              <a:ext cx="1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HDL Design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440" y="2106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Testbench</a:t>
              </a: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720" y="321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2736" y="316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cxnSp>
          <p:nvCxnSpPr>
            <p:cNvPr id="14" name="AutoShape 12"/>
            <p:cNvCxnSpPr>
              <a:cxnSpLocks noChangeShapeType="1"/>
              <a:stCxn id="12" idx="0"/>
              <a:endCxn id="13" idx="1"/>
            </p:cNvCxnSpPr>
            <p:nvPr/>
          </p:nvCxnSpPr>
          <p:spPr bwMode="auto">
            <a:xfrm rot="-5400000">
              <a:off x="1761" y="2220"/>
              <a:ext cx="27" cy="1965"/>
            </a:xfrm>
            <a:prstGeom prst="curvedConnector3">
              <a:avLst>
                <a:gd name="adj1" fmla="val 162592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3"/>
            <p:cNvCxnSpPr>
              <a:cxnSpLocks noChangeShapeType="1"/>
            </p:cNvCxnSpPr>
            <p:nvPr/>
          </p:nvCxnSpPr>
          <p:spPr bwMode="auto">
            <a:xfrm rot="5400000">
              <a:off x="1752" y="2328"/>
              <a:ext cx="48" cy="2016"/>
            </a:xfrm>
            <a:prstGeom prst="curvedConnector3">
              <a:avLst>
                <a:gd name="adj1" fmla="val 87708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416" y="2532"/>
              <a:ext cx="1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Synthesis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152" y="3696"/>
              <a:ext cx="16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Equivalence Checking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432" y="2818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/>
                <a:t>RTL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2693" y="2817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 dirty="0"/>
                <a:t>Gates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358" y="1165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 dirty="0"/>
                <a:t>Spec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2709" y="1166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 dirty="0"/>
                <a:t>RTL</a:t>
              </a:r>
            </a:p>
          </p:txBody>
        </p:sp>
      </p:grp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6096000" y="2057400"/>
            <a:ext cx="1447800" cy="685800"/>
          </a:xfrm>
          <a:prstGeom prst="rect">
            <a:avLst/>
          </a:prstGeom>
          <a:gradFill rotWithShape="1">
            <a:gsLst>
              <a:gs pos="0">
                <a:schemeClr val="tx1">
                  <a:alpha val="19000"/>
                </a:schemeClr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/>
              <a:t>Functional </a:t>
            </a:r>
          </a:p>
          <a:p>
            <a:pPr algn="ctr" eaLnBrk="1" hangingPunct="1">
              <a:defRPr/>
            </a:pPr>
            <a:r>
              <a:rPr lang="en-US" dirty="0"/>
              <a:t>Verification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6172200" y="4876800"/>
            <a:ext cx="1447800" cy="685800"/>
          </a:xfrm>
          <a:prstGeom prst="rect">
            <a:avLst/>
          </a:prstGeom>
          <a:gradFill rotWithShape="1">
            <a:gsLst>
              <a:gs pos="0">
                <a:schemeClr val="tx1">
                  <a:alpha val="12000"/>
                </a:schemeClr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dirty="0"/>
              <a:t>Formal </a:t>
            </a:r>
          </a:p>
          <a:p>
            <a:pPr algn="ctr" eaLnBrk="1" hangingPunct="1">
              <a:defRPr/>
            </a:pPr>
            <a:r>
              <a:rPr lang="en-US" dirty="0"/>
              <a:t>Verification</a:t>
            </a:r>
          </a:p>
        </p:txBody>
      </p:sp>
    </p:spTree>
    <p:extLst>
      <p:ext uri="{BB962C8B-B14F-4D97-AF65-F5344CB8AC3E}">
        <p14:creationId xmlns:p14="http://schemas.microsoft.com/office/powerpoint/2010/main" val="376935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Logic</a:t>
            </a:r>
            <a:r>
              <a:rPr lang="en-US" sz="3600" dirty="0" smtClean="0"/>
              <a:t> </a:t>
            </a:r>
            <a:r>
              <a:rPr lang="en-US" sz="3600" dirty="0" smtClean="0"/>
              <a:t>Verification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Verification </a:t>
            </a:r>
            <a:r>
              <a:rPr lang="en-US" sz="2700" dirty="0"/>
              <a:t>VS.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Two often confused</a:t>
            </a:r>
          </a:p>
          <a:p>
            <a:r>
              <a:rPr lang="en-US" dirty="0">
                <a:solidFill>
                  <a:schemeClr val="tx1"/>
                </a:solidFill>
              </a:rPr>
              <a:t>Purpose of </a:t>
            </a:r>
            <a:r>
              <a:rPr lang="en-US" i="1" dirty="0">
                <a:solidFill>
                  <a:schemeClr val="tx1"/>
                </a:solidFill>
              </a:rPr>
              <a:t>test</a:t>
            </a:r>
            <a:r>
              <a:rPr lang="en-US" dirty="0">
                <a:solidFill>
                  <a:schemeClr val="tx1"/>
                </a:solidFill>
              </a:rPr>
              <a:t> is to verify that the design was manufactured properly</a:t>
            </a:r>
          </a:p>
          <a:p>
            <a:r>
              <a:rPr lang="en-US" i="1" dirty="0">
                <a:solidFill>
                  <a:schemeClr val="tx1"/>
                </a:solidFill>
              </a:rPr>
              <a:t>Verification</a:t>
            </a:r>
            <a:r>
              <a:rPr lang="en-US" dirty="0">
                <a:solidFill>
                  <a:schemeClr val="tx1"/>
                </a:solidFill>
              </a:rPr>
              <a:t> is to ensure that the design meets the functionality </a:t>
            </a:r>
            <a:r>
              <a:rPr lang="en-US" b="1" u="sng" dirty="0">
                <a:solidFill>
                  <a:schemeClr val="tx1"/>
                </a:solidFill>
              </a:rPr>
              <a:t>intent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61256" y="3605011"/>
            <a:ext cx="6745288" cy="3124200"/>
            <a:chOff x="457200" y="2057400"/>
            <a:chExt cx="6745288" cy="3124200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1905000" y="3505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5867400" y="3505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1981200" y="2501900"/>
              <a:ext cx="1981200" cy="1079500"/>
            </a:xfrm>
            <a:custGeom>
              <a:avLst/>
              <a:gdLst>
                <a:gd name="T0" fmla="*/ 0 w 2448"/>
                <a:gd name="T1" fmla="*/ 680 h 680"/>
                <a:gd name="T2" fmla="*/ 1248 w 2448"/>
                <a:gd name="T3" fmla="*/ 8 h 680"/>
                <a:gd name="T4" fmla="*/ 2448 w 2448"/>
                <a:gd name="T5" fmla="*/ 632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48" h="680">
                  <a:moveTo>
                    <a:pt x="0" y="680"/>
                  </a:moveTo>
                  <a:cubicBezTo>
                    <a:pt x="420" y="348"/>
                    <a:pt x="840" y="16"/>
                    <a:pt x="1248" y="8"/>
                  </a:cubicBezTo>
                  <a:cubicBezTo>
                    <a:pt x="1656" y="0"/>
                    <a:pt x="2052" y="316"/>
                    <a:pt x="2448" y="6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457200" y="3048000"/>
              <a:ext cx="17891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</a:rPr>
                <a:t>Specification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6156325" y="3317875"/>
              <a:ext cx="10461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</a:rPr>
                <a:t>Silicon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209800" y="4724400"/>
              <a:ext cx="16541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</a:rPr>
                <a:t>Verification</a:t>
              </a: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2057400" y="3733800"/>
              <a:ext cx="1905000" cy="990600"/>
            </a:xfrm>
            <a:custGeom>
              <a:avLst/>
              <a:gdLst>
                <a:gd name="T0" fmla="*/ 0 w 2400"/>
                <a:gd name="T1" fmla="*/ 0 h 624"/>
                <a:gd name="T2" fmla="*/ 1248 w 2400"/>
                <a:gd name="T3" fmla="*/ 624 h 624"/>
                <a:gd name="T4" fmla="*/ 2400 w 2400"/>
                <a:gd name="T5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0" h="624">
                  <a:moveTo>
                    <a:pt x="0" y="0"/>
                  </a:moveTo>
                  <a:cubicBezTo>
                    <a:pt x="424" y="312"/>
                    <a:pt x="848" y="624"/>
                    <a:pt x="1248" y="624"/>
                  </a:cubicBezTo>
                  <a:cubicBezTo>
                    <a:pt x="1648" y="624"/>
                    <a:pt x="2024" y="312"/>
                    <a:pt x="240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962400" y="3505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133600" y="2057400"/>
              <a:ext cx="1631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</a:rPr>
                <a:t>HW Design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895600" y="3429000"/>
              <a:ext cx="10715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</a:rPr>
                <a:t>Net list</a:t>
              </a: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3962400" y="3505200"/>
              <a:ext cx="228600" cy="228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4038600" y="2501900"/>
              <a:ext cx="1981200" cy="1079500"/>
            </a:xfrm>
            <a:custGeom>
              <a:avLst/>
              <a:gdLst>
                <a:gd name="T0" fmla="*/ 0 w 2448"/>
                <a:gd name="T1" fmla="*/ 680 h 680"/>
                <a:gd name="T2" fmla="*/ 1248 w 2448"/>
                <a:gd name="T3" fmla="*/ 8 h 680"/>
                <a:gd name="T4" fmla="*/ 2448 w 2448"/>
                <a:gd name="T5" fmla="*/ 632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48" h="680">
                  <a:moveTo>
                    <a:pt x="0" y="680"/>
                  </a:moveTo>
                  <a:cubicBezTo>
                    <a:pt x="420" y="348"/>
                    <a:pt x="840" y="16"/>
                    <a:pt x="1248" y="8"/>
                  </a:cubicBezTo>
                  <a:cubicBezTo>
                    <a:pt x="1656" y="0"/>
                    <a:pt x="2052" y="316"/>
                    <a:pt x="2448" y="6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4724400" y="4724400"/>
              <a:ext cx="7080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</a:rPr>
                <a:t>Test</a:t>
              </a: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4114800" y="3733800"/>
              <a:ext cx="1905000" cy="990600"/>
            </a:xfrm>
            <a:custGeom>
              <a:avLst/>
              <a:gdLst>
                <a:gd name="T0" fmla="*/ 0 w 2400"/>
                <a:gd name="T1" fmla="*/ 0 h 624"/>
                <a:gd name="T2" fmla="*/ 1248 w 2400"/>
                <a:gd name="T3" fmla="*/ 624 h 624"/>
                <a:gd name="T4" fmla="*/ 2400 w 2400"/>
                <a:gd name="T5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0" h="624">
                  <a:moveTo>
                    <a:pt x="0" y="0"/>
                  </a:moveTo>
                  <a:cubicBezTo>
                    <a:pt x="424" y="312"/>
                    <a:pt x="848" y="624"/>
                    <a:pt x="1248" y="624"/>
                  </a:cubicBezTo>
                  <a:cubicBezTo>
                    <a:pt x="1648" y="624"/>
                    <a:pt x="2024" y="312"/>
                    <a:pt x="240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4191000" y="2057400"/>
              <a:ext cx="1570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</a:rPr>
                <a:t>Fabrication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453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Logic</a:t>
            </a:r>
            <a:r>
              <a:rPr lang="en-US" sz="3600" dirty="0" smtClean="0"/>
              <a:t> </a:t>
            </a:r>
            <a:r>
              <a:rPr lang="en-US" sz="3600" dirty="0" smtClean="0"/>
              <a:t>Verification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Why do Verification?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Cost </a:t>
            </a:r>
            <a:r>
              <a:rPr lang="en-US" dirty="0">
                <a:solidFill>
                  <a:schemeClr val="tx1"/>
                </a:solidFill>
              </a:rPr>
              <a:t>of bugs over </a:t>
            </a:r>
            <a:r>
              <a:rPr lang="en-US" dirty="0" smtClean="0">
                <a:solidFill>
                  <a:schemeClr val="tx1"/>
                </a:solidFill>
              </a:rPr>
              <a:t>time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Bugs </a:t>
            </a:r>
            <a:r>
              <a:rPr lang="en-US" dirty="0">
                <a:solidFill>
                  <a:schemeClr val="tx1"/>
                </a:solidFill>
              </a:rPr>
              <a:t>found </a:t>
            </a:r>
            <a:r>
              <a:rPr lang="en-US" dirty="0" smtClean="0">
                <a:solidFill>
                  <a:schemeClr val="tx1"/>
                </a:solidFill>
              </a:rPr>
              <a:t>at the block level  have little cost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Bugs found at the system level may effect the time-to-market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Bugs found after fabrication require an expensive re-spin 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Bugs found by customers can </a:t>
            </a:r>
            <a:r>
              <a:rPr lang="en-US" dirty="0">
                <a:solidFill>
                  <a:schemeClr val="tx1"/>
                </a:solidFill>
              </a:rPr>
              <a:t>cost hundreds of millions and worst of all </a:t>
            </a:r>
            <a:r>
              <a:rPr lang="en-US" dirty="0" smtClean="0">
                <a:solidFill>
                  <a:schemeClr val="tx1"/>
                </a:solidFill>
              </a:rPr>
              <a:t>– Reputation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In design 60% - 80% time spent in </a:t>
            </a:r>
            <a:r>
              <a:rPr lang="en-US" sz="2400" dirty="0" smtClean="0">
                <a:solidFill>
                  <a:schemeClr val="tx1"/>
                </a:solidFill>
              </a:rPr>
              <a:t>verification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sz="2200" dirty="0" smtClean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72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Logic</a:t>
            </a:r>
            <a:r>
              <a:rPr lang="en-US" sz="3600" dirty="0" smtClean="0"/>
              <a:t> </a:t>
            </a:r>
            <a:r>
              <a:rPr lang="en-US" sz="3600" dirty="0" smtClean="0"/>
              <a:t>Verification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Who does Verification?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763000" cy="3505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Designers may begin the process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Verification engineers manage and complete the process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Verification engineers may outnumber  designers 2-1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502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smtClean="0"/>
              <a:t>Logic</a:t>
            </a:r>
            <a:r>
              <a:rPr lang="en-US" sz="3600" smtClean="0"/>
              <a:t> </a:t>
            </a:r>
            <a:r>
              <a:rPr lang="en-US" sz="3600" dirty="0" smtClean="0"/>
              <a:t>Verification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Why is Verification hard?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763000" cy="3200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How do you know when you are done?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How do you know that your specification is complete?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How do you verify the verifier?</a:t>
            </a:r>
          </a:p>
        </p:txBody>
      </p:sp>
    </p:spTree>
    <p:extLst>
      <p:ext uri="{BB962C8B-B14F-4D97-AF65-F5344CB8AC3E}">
        <p14:creationId xmlns:p14="http://schemas.microsoft.com/office/powerpoint/2010/main" val="3184223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Functional Verification </a:t>
            </a:r>
            <a:r>
              <a:rPr lang="en-US" sz="3600" dirty="0" smtClean="0"/>
              <a:t>Approaches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Overview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8763000" cy="2971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Function verification is primarily done via simulation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Black-Box </a:t>
            </a:r>
            <a:r>
              <a:rPr lang="en-US" dirty="0">
                <a:solidFill>
                  <a:schemeClr val="tx1"/>
                </a:solidFill>
              </a:rPr>
              <a:t>Approach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White-Box Approach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Gray-Box </a:t>
            </a:r>
            <a:r>
              <a:rPr lang="en-US" dirty="0">
                <a:solidFill>
                  <a:schemeClr val="tx1"/>
                </a:solidFill>
              </a:rPr>
              <a:t>Approach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38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Functional Verification </a:t>
            </a:r>
            <a:r>
              <a:rPr lang="en-US" sz="3600" dirty="0" smtClean="0"/>
              <a:t>Approaches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/>
              <a:t>Black-Box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The verifier has access to input, output and device function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Given a set of inputs the verifier checks for correct outputs</a:t>
            </a:r>
            <a:endParaRPr lang="en-US" sz="22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To fully verify a black-box you must show that function is correct for all combinations of inputs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Full verification via black-box testing is impractical for any real design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99" y="3810000"/>
            <a:ext cx="7776001" cy="245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1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535</Words>
  <Application>Microsoft Office PowerPoint</Application>
  <PresentationFormat>On-screen Show (4:3)</PresentationFormat>
  <Paragraphs>152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Office Theme</vt:lpstr>
      <vt:lpstr>Visio</vt:lpstr>
      <vt:lpstr>LOGIC VERIFICATION</vt:lpstr>
      <vt:lpstr>Logic Verification What is verification?</vt:lpstr>
      <vt:lpstr>Logic Verification Functional verification</vt:lpstr>
      <vt:lpstr>Logic Verification Verification VS. Test</vt:lpstr>
      <vt:lpstr>Logic Verification Why do Verification?</vt:lpstr>
      <vt:lpstr>Logic Verification Who does Verification?</vt:lpstr>
      <vt:lpstr>Logic Verification Why is Verification hard?</vt:lpstr>
      <vt:lpstr>Functional Verification Approaches Overview</vt:lpstr>
      <vt:lpstr>Functional Verification Approaches Black-Box</vt:lpstr>
      <vt:lpstr>Functional Verification Approaches while-Box</vt:lpstr>
      <vt:lpstr>Functional Verification Approaches Gray-Box</vt:lpstr>
      <vt:lpstr>Verification Flow Goals</vt:lpstr>
      <vt:lpstr>Verification Flow Key</vt:lpstr>
      <vt:lpstr>Verification Flow Do</vt:lpstr>
      <vt:lpstr>Verification Flow A typical flow</vt:lpstr>
      <vt:lpstr>Verification Flow High level flow</vt:lpstr>
      <vt:lpstr>Conclusion</vt:lpstr>
    </vt:vector>
  </TitlesOfParts>
  <Company>DnM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Duong The Dai Nguyen</dc:creator>
  <cp:lastModifiedBy>truong viet phuong</cp:lastModifiedBy>
  <cp:revision>201</cp:revision>
  <dcterms:created xsi:type="dcterms:W3CDTF">2012-02-29T14:22:49Z</dcterms:created>
  <dcterms:modified xsi:type="dcterms:W3CDTF">2017-04-06T05:16:23Z</dcterms:modified>
</cp:coreProperties>
</file>