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94" r:id="rId5"/>
    <p:sldId id="295" r:id="rId6"/>
    <p:sldId id="296" r:id="rId7"/>
    <p:sldId id="293" r:id="rId8"/>
    <p:sldId id="289" r:id="rId9"/>
    <p:sldId id="290" r:id="rId10"/>
    <p:sldId id="291" r:id="rId11"/>
    <p:sldId id="297" r:id="rId12"/>
    <p:sldId id="300" r:id="rId13"/>
    <p:sldId id="301" r:id="rId14"/>
    <p:sldId id="298" r:id="rId15"/>
    <p:sldId id="299" r:id="rId16"/>
    <p:sldId id="307" r:id="rId17"/>
    <p:sldId id="308" r:id="rId18"/>
    <p:sldId id="309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F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543800" cy="1295399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910" y="2514600"/>
            <a:ext cx="74226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r>
              <a:rPr lang="en-US" dirty="0" err="1" smtClean="0"/>
              <a:t>stylea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" y="5132238"/>
            <a:ext cx="777821" cy="694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7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6600"/>
                </a:solidFill>
              </a:rPr>
              <a:t>(</a:t>
            </a:r>
            <a:fld id="{10409995-6D13-4C8F-8098-9910C73157C0}" type="slidenum">
              <a:rPr lang="en-US" sz="1800" smtClean="0">
                <a:solidFill>
                  <a:srgbClr val="006600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rgbClr val="006600"/>
                </a:solidFill>
              </a:rPr>
              <a:t>)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35501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4"/>
            <a:ext cx="7427913" cy="14709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2" y="6356350"/>
            <a:ext cx="1676398" cy="365125"/>
          </a:xfrm>
        </p:spPr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" y="5132238"/>
            <a:ext cx="777821" cy="69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" y="76200"/>
            <a:ext cx="89052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CB9-8B34-4EA5-B05F-936C44AC5FD1}" type="datetimeFigureOut">
              <a:rPr lang="en-US" smtClean="0"/>
              <a:pPr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914400"/>
            <a:ext cx="7543800" cy="12953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TESTBENCH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CLOCK GENERATION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700" dirty="0" smtClean="0"/>
              <a:t>Time Unit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The unit for delay (for example: #2) is specified using timescale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The clock period may change by using parameters to represent the delays, instead of hard coding them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895600" y="2209800"/>
            <a:ext cx="2819400" cy="36933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'timescale unit/resolution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352800" cy="227754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/>
            <a:r>
              <a:rPr lang="en-US" sz="1600" dirty="0"/>
              <a:t>define PERIOD 4</a:t>
            </a:r>
          </a:p>
          <a:p>
            <a:pPr lvl="2"/>
            <a:r>
              <a:rPr lang="en-US" sz="1600" b="1" dirty="0"/>
              <a:t>initial</a:t>
            </a:r>
            <a:r>
              <a:rPr lang="en-US" sz="1600" dirty="0"/>
              <a:t> </a:t>
            </a:r>
            <a:r>
              <a:rPr lang="en-US" sz="1600" dirty="0" smtClean="0"/>
              <a:t>begin</a:t>
            </a:r>
            <a:endParaRPr lang="en-US" sz="1600" dirty="0"/>
          </a:p>
          <a:p>
            <a:pPr lvl="2"/>
            <a:r>
              <a:rPr lang="en-US" sz="1600" dirty="0" smtClean="0"/>
              <a:t>   clock </a:t>
            </a:r>
            <a:r>
              <a:rPr lang="en-US" sz="1600" dirty="0"/>
              <a:t>= 1'b0;</a:t>
            </a:r>
          </a:p>
          <a:p>
            <a:pPr lvl="2"/>
            <a:r>
              <a:rPr lang="en-US" sz="1600" dirty="0" smtClean="0"/>
              <a:t>   </a:t>
            </a:r>
            <a:r>
              <a:rPr lang="en-US" sz="1600" b="1" dirty="0" smtClean="0"/>
              <a:t>forever</a:t>
            </a:r>
            <a:r>
              <a:rPr lang="en-US" sz="1600" dirty="0" smtClean="0"/>
              <a:t> begin</a:t>
            </a:r>
          </a:p>
          <a:p>
            <a:pPr lvl="2"/>
            <a:r>
              <a:rPr lang="en-US" sz="1600" dirty="0" smtClean="0"/>
              <a:t>       #(</a:t>
            </a:r>
            <a:r>
              <a:rPr lang="en-US" sz="1600" dirty="0"/>
              <a:t>'PERIOD/2) </a:t>
            </a:r>
            <a:endParaRPr lang="en-US" sz="1600" dirty="0" smtClean="0"/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          clock </a:t>
            </a:r>
            <a:r>
              <a:rPr lang="en-US" sz="1600" dirty="0"/>
              <a:t>= </a:t>
            </a:r>
            <a:r>
              <a:rPr lang="en-US" sz="1600" dirty="0" smtClean="0"/>
              <a:t> ~ clock;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  end</a:t>
            </a:r>
          </a:p>
          <a:p>
            <a:pPr lvl="2"/>
            <a:r>
              <a:rPr lang="en-US" sz="1600" dirty="0" smtClean="0"/>
              <a:t>end</a:t>
            </a:r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518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STIMULUS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In addition to clock, the testbench has to produce various other signals that are used as input to the DUT.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These signals, also called stimulus, have to be applied with specific values at specific times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Stimulus are usually generated in an initial procedural block in the testbench. Many ways exist to apply input vector to DUT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7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STIMULUS GENERATION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700" dirty="0"/>
              <a:t>Using </a:t>
            </a:r>
            <a:r>
              <a:rPr lang="en-US" sz="2700" dirty="0" smtClean="0"/>
              <a:t>Synchronous Method(1)</a:t>
            </a:r>
            <a:endParaRPr lang="en-US" sz="27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16037" y="2057400"/>
            <a:ext cx="18002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76400" y="2057400"/>
            <a:ext cx="18002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10111011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316037" y="2354263"/>
            <a:ext cx="18002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76400" y="2354263"/>
            <a:ext cx="18002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10111100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316037" y="2633663"/>
            <a:ext cx="18002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676400" y="2633663"/>
            <a:ext cx="18002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00001110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16037" y="2930525"/>
            <a:ext cx="18002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676400" y="2930525"/>
            <a:ext cx="18002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00101101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316037" y="3209925"/>
            <a:ext cx="18002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676400" y="3209925"/>
            <a:ext cx="18002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00001111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316037" y="3506788"/>
            <a:ext cx="18002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676400" y="3506788"/>
            <a:ext cx="18002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11011011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316037" y="3786188"/>
            <a:ext cx="18002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676400" y="3786188"/>
            <a:ext cx="18002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00110010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316037" y="4083050"/>
            <a:ext cx="18002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676400" y="4083050"/>
            <a:ext cx="18002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10101010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3908425" y="2200275"/>
            <a:ext cx="504825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476625" y="1778000"/>
            <a:ext cx="15843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input vector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460500" y="1706563"/>
            <a:ext cx="18002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Stimuli Memory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884237" y="4865688"/>
            <a:ext cx="3240088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4124325" y="4144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V="1">
            <a:off x="884237" y="2489200"/>
            <a:ext cx="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884237" y="2489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23875" y="4937125"/>
            <a:ext cx="15843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Stimulus Clock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523875" y="1552575"/>
            <a:ext cx="4392612" cy="4248150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3116262" y="2416175"/>
            <a:ext cx="7921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205412" y="1552575"/>
            <a:ext cx="3598863" cy="3313113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820862" y="5368925"/>
            <a:ext cx="20875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00" b="1">
                <a:solidFill>
                  <a:srgbClr val="990000"/>
                </a:solidFill>
              </a:rPr>
              <a:t>Testbench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069012" y="4884738"/>
            <a:ext cx="20875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00" b="1">
                <a:solidFill>
                  <a:srgbClr val="990000"/>
                </a:solidFill>
              </a:rPr>
              <a:t>Design</a:t>
            </a:r>
          </a:p>
        </p:txBody>
      </p:sp>
      <p:graphicFrame>
        <p:nvGraphicFramePr>
          <p:cNvPr id="33" name="Group 8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41794446"/>
              </p:ext>
            </p:extLst>
          </p:nvPr>
        </p:nvGraphicFramePr>
        <p:xfrm>
          <a:off x="5421312" y="2560638"/>
          <a:ext cx="1436688" cy="2121535"/>
        </p:xfrm>
        <a:graphic>
          <a:graphicData uri="http://schemas.openxmlformats.org/drawingml/2006/table">
            <a:tbl>
              <a:tblPr/>
              <a:tblGrid>
                <a:gridCol w="719138"/>
                <a:gridCol w="717550"/>
              </a:tblGrid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b="1">
                          <a:solidFill>
                            <a:srgbClr val="FF5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5625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28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00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197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44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5564187" y="2273300"/>
            <a:ext cx="15843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memory</a:t>
            </a:r>
          </a:p>
        </p:txBody>
      </p:sp>
      <p:sp>
        <p:nvSpPr>
          <p:cNvPr id="35" name="Rectangle 79"/>
          <p:cNvSpPr>
            <a:spLocks noChangeArrowheads="1"/>
          </p:cNvSpPr>
          <p:nvPr/>
        </p:nvSpPr>
        <p:spPr bwMode="auto">
          <a:xfrm>
            <a:off x="7292975" y="1841500"/>
            <a:ext cx="1295400" cy="223202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7292975" y="24161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81"/>
          <p:cNvSpPr txBox="1">
            <a:spLocks noChangeArrowheads="1"/>
          </p:cNvSpPr>
          <p:nvPr/>
        </p:nvSpPr>
        <p:spPr bwMode="auto">
          <a:xfrm>
            <a:off x="7581900" y="1984375"/>
            <a:ext cx="10795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00"/>
              <a:t>I/O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7221537" y="2705100"/>
            <a:ext cx="15843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/>
              <a:t>Control Data</a:t>
            </a:r>
          </a:p>
        </p:txBody>
      </p:sp>
      <p:sp>
        <p:nvSpPr>
          <p:cNvPr id="39" name="Line 83"/>
          <p:cNvSpPr>
            <a:spLocks noChangeShapeType="1"/>
          </p:cNvSpPr>
          <p:nvPr/>
        </p:nvSpPr>
        <p:spPr bwMode="auto">
          <a:xfrm>
            <a:off x="6861175" y="34972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84"/>
          <p:cNvSpPr>
            <a:spLocks noChangeShapeType="1"/>
          </p:cNvSpPr>
          <p:nvPr/>
        </p:nvSpPr>
        <p:spPr bwMode="auto">
          <a:xfrm flipV="1">
            <a:off x="4413250" y="2273300"/>
            <a:ext cx="2879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STIMULUS GENERATION</a:t>
            </a:r>
            <a:br>
              <a:rPr lang="en-US" sz="3600" dirty="0"/>
            </a:br>
            <a:r>
              <a:rPr lang="en-US" sz="2700" dirty="0"/>
              <a:t>Using Synchronous </a:t>
            </a:r>
            <a:r>
              <a:rPr lang="en-US" sz="2700" dirty="0" smtClean="0"/>
              <a:t>Method(2)</a:t>
            </a:r>
            <a:endParaRPr lang="en-US" sz="27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7086600" cy="5016758"/>
          </a:xfrm>
          <a:prstGeom prst="rect">
            <a:avLst/>
          </a:prstGeom>
          <a:solidFill>
            <a:srgbClr val="FFFF00"/>
          </a:solidFill>
          <a:ln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dirty="0" err="1" smtClean="0"/>
              <a:t>reg</a:t>
            </a:r>
            <a:r>
              <a:rPr lang="en-US" sz="1600" dirty="0" smtClean="0"/>
              <a:t> [M:0]   </a:t>
            </a:r>
            <a:r>
              <a:rPr lang="en-US" sz="1600" dirty="0" err="1" smtClean="0"/>
              <a:t>input_vectors</a:t>
            </a:r>
            <a:r>
              <a:rPr lang="en-US" sz="1600" dirty="0" smtClean="0"/>
              <a:t> [N:0] // stimulus memory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dirty="0" err="1" smtClean="0"/>
              <a:t>reg</a:t>
            </a:r>
            <a:r>
              <a:rPr lang="en-US" sz="1600" dirty="0" smtClean="0"/>
              <a:t> [M:0]   vector; // input vector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1600" dirty="0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b="1" i="1" dirty="0"/>
              <a:t>i</a:t>
            </a:r>
            <a:r>
              <a:rPr lang="en-US" sz="1600" b="1" i="1" dirty="0" smtClean="0"/>
              <a:t>nitial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b="1" dirty="0" smtClean="0"/>
              <a:t>begin</a:t>
            </a:r>
            <a:r>
              <a:rPr lang="en-US" sz="1600" dirty="0" smtClean="0"/>
              <a:t>  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load_memory</a:t>
            </a:r>
            <a:r>
              <a:rPr lang="en-US" sz="1600" dirty="0" smtClean="0"/>
              <a:t> (</a:t>
            </a:r>
            <a:r>
              <a:rPr lang="en-US" sz="1600" dirty="0" err="1" smtClean="0"/>
              <a:t>input_vectors</a:t>
            </a:r>
            <a:r>
              <a:rPr lang="en-US" sz="1600" dirty="0" smtClean="0"/>
              <a:t>, "</a:t>
            </a:r>
            <a:r>
              <a:rPr lang="en-US" sz="1600" dirty="0" err="1" smtClean="0"/>
              <a:t>stimuli_file</a:t>
            </a:r>
            <a:r>
              <a:rPr lang="en-US" sz="1600" dirty="0" smtClean="0"/>
              <a:t>"); 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sz="1600" dirty="0" err="1" smtClean="0"/>
              <a:t>i</a:t>
            </a:r>
            <a:r>
              <a:rPr lang="en-US" sz="1600" dirty="0" smtClean="0"/>
              <a:t> = 0;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b="1" dirty="0" smtClean="0"/>
              <a:t>end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1600" dirty="0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b="1" i="1" dirty="0" smtClean="0"/>
              <a:t>always</a:t>
            </a:r>
            <a:r>
              <a:rPr lang="en-US" sz="1600" dirty="0" smtClean="0"/>
              <a:t> @(</a:t>
            </a:r>
            <a:r>
              <a:rPr lang="en-US" sz="1600" dirty="0" err="1" smtClean="0"/>
              <a:t>posedge</a:t>
            </a:r>
            <a:r>
              <a:rPr lang="en-US" sz="1600" dirty="0" smtClean="0"/>
              <a:t> </a:t>
            </a:r>
            <a:r>
              <a:rPr lang="en-US" sz="1600" dirty="0" err="1" smtClean="0"/>
              <a:t>stimulus_clock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b="1" dirty="0" smtClean="0"/>
              <a:t>begin</a:t>
            </a:r>
            <a:r>
              <a:rPr lang="en-US" sz="1600" dirty="0" smtClean="0"/>
              <a:t>  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sz="1600" dirty="0" smtClean="0"/>
              <a:t>if(</a:t>
            </a:r>
            <a:r>
              <a:rPr lang="en-US" sz="1600" dirty="0" err="1" smtClean="0"/>
              <a:t>apply_input</a:t>
            </a:r>
            <a:r>
              <a:rPr lang="en-US" sz="1600" dirty="0" smtClean="0"/>
              <a:t> == TRUE) 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sz="1600" b="1" dirty="0" smtClean="0"/>
              <a:t>begin</a:t>
            </a:r>
            <a:r>
              <a:rPr lang="en-US" sz="1600" dirty="0" smtClean="0"/>
              <a:t>    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sz="1600" dirty="0" smtClean="0"/>
              <a:t>vector = </a:t>
            </a:r>
            <a:r>
              <a:rPr lang="en-US" sz="1600" dirty="0" err="1" smtClean="0"/>
              <a:t>input_vectors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];    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sz="1600" dirty="0" err="1" smtClean="0"/>
              <a:t>design.address</a:t>
            </a:r>
            <a:r>
              <a:rPr lang="en-US" sz="1600" dirty="0" smtClean="0"/>
              <a:t> &lt;= vector[31:0];    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sz="1600" dirty="0" smtClean="0"/>
              <a:t>...    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sz="1600" dirty="0" err="1" smtClean="0"/>
              <a:t>design.data</a:t>
            </a:r>
            <a:r>
              <a:rPr lang="en-US" sz="1600" dirty="0" smtClean="0"/>
              <a:t> &lt;= vector [M:M-31];    </a:t>
            </a:r>
          </a:p>
          <a:p>
            <a:pPr marL="914400" lvl="2" indent="0">
              <a:spcBef>
                <a:spcPct val="0"/>
              </a:spcBef>
              <a:buFontTx/>
              <a:buNone/>
            </a:pPr>
            <a:r>
              <a:rPr lang="en-US" sz="1600" dirty="0" err="1" smtClean="0"/>
              <a:t>i</a:t>
            </a:r>
            <a:r>
              <a:rPr lang="en-US" sz="1600" dirty="0" smtClean="0"/>
              <a:t> = </a:t>
            </a:r>
            <a:r>
              <a:rPr lang="en-US" sz="1600" dirty="0" err="1" smtClean="0"/>
              <a:t>i</a:t>
            </a:r>
            <a:r>
              <a:rPr lang="en-US" sz="1600" dirty="0" smtClean="0"/>
              <a:t> + 1;  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sz="1600" b="1" dirty="0" smtClean="0"/>
              <a:t>end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600" b="1" dirty="0" smtClean="0"/>
              <a:t>end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209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STIMULUS GENERATION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Using Task Statement</a:t>
            </a:r>
            <a:endParaRPr lang="en-US" sz="27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7391400" cy="57246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// task applying an input to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cpu's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PIs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cpu_apply_input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[N:0] vector;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begin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cpu.address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= vector[0];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...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cpu.data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= vector[j];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...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cpu.interrupt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= vector[k];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1600" b="1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ndtask</a:t>
            </a:r>
            <a:endParaRPr lang="en-US" sz="1600" b="1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600" b="1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initial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// use the </a:t>
            </a: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task to apply inputs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begin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#10;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cpu_apply_input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(64'b0); // reset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...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#50;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cpu_apply_input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(v1); // now start input vector sequence  #60;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cpu_apply_input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(v2);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...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1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57200" y="1447800"/>
            <a:ext cx="8382000" cy="502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STIMULUS GENERATION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Using </a:t>
            </a:r>
            <a:r>
              <a:rPr lang="en-US" sz="2700" dirty="0" smtClean="0"/>
              <a:t>Instruction Code</a:t>
            </a:r>
            <a:endParaRPr lang="en-US" sz="2700" dirty="0"/>
          </a:p>
        </p:txBody>
      </p:sp>
      <p:pic>
        <p:nvPicPr>
          <p:cNvPr id="4" name="217066145005" descr="04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84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6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RESPONSE ASSESSMENT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10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The general principle in accessing simulation result consists of 2 parts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 first part monitors the design’s nodes during 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 second part compares the node values with expected value  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Comparison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</a:rPr>
              <a:t>Offline(post processing)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Node value are dumped out to file during simulation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 err="1" smtClean="0">
                <a:solidFill>
                  <a:schemeClr val="tx1"/>
                </a:solidFill>
              </a:rPr>
              <a:t>the</a:t>
            </a:r>
            <a:r>
              <a:rPr lang="en-US" sz="1800" dirty="0" smtClean="0">
                <a:solidFill>
                  <a:schemeClr val="tx1"/>
                </a:solidFill>
              </a:rPr>
              <a:t> file is processed after the simulation is finished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</a:rPr>
              <a:t>On the fly</a:t>
            </a:r>
          </a:p>
          <a:p>
            <a:pPr marL="1314450" lvl="2" indent="-45720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Node value are gathered during simulation and are compared with expected value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RESPONSE ASSESSMENT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Offline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438400"/>
            <a:ext cx="82296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Design state dumping in text or VPD to be viewer by a waveform viewer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</a:t>
            </a:r>
            <a:r>
              <a:rPr lang="en-US" sz="1800" b="1" dirty="0" smtClean="0">
                <a:solidFill>
                  <a:schemeClr val="tx1"/>
                </a:solidFill>
              </a:rPr>
              <a:t>initial </a:t>
            </a:r>
            <a:r>
              <a:rPr lang="en-US" sz="1800" b="1" dirty="0">
                <a:solidFill>
                  <a:schemeClr val="tx1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         $</a:t>
            </a:r>
            <a:r>
              <a:rPr lang="en-US" sz="1800" dirty="0" err="1">
                <a:solidFill>
                  <a:schemeClr val="tx1"/>
                </a:solidFill>
              </a:rPr>
              <a:t>vcdpluson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           $</a:t>
            </a:r>
            <a:r>
              <a:rPr lang="en-US" sz="1800" dirty="0" err="1">
                <a:solidFill>
                  <a:schemeClr val="tx1"/>
                </a:solidFill>
              </a:rPr>
              <a:t>vcdplusdeltacycleon</a:t>
            </a:r>
            <a:r>
              <a:rPr lang="en-US" sz="1800" dirty="0" smtClean="0">
                <a:solidFill>
                  <a:schemeClr val="tx1"/>
                </a:solidFill>
              </a:rPr>
              <a:t>;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$</a:t>
            </a:r>
            <a:r>
              <a:rPr lang="en-US" sz="1800" dirty="0" err="1" smtClean="0">
                <a:solidFill>
                  <a:schemeClr val="tx1"/>
                </a:solidFill>
              </a:rPr>
              <a:t>vcdplusmemon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                         simulation_top.dut.core.NVM_0.model.data_memory);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$</a:t>
            </a:r>
            <a:r>
              <a:rPr lang="en-US" sz="1800" dirty="0" err="1">
                <a:solidFill>
                  <a:schemeClr val="tx1"/>
                </a:solidFill>
              </a:rPr>
              <a:t>vcdplusmemon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                               simulation_top.dut.core.NVM_1.model.data_memory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</a:t>
            </a:r>
            <a:r>
              <a:rPr lang="en-US" sz="1800" b="1" dirty="0" smtClean="0">
                <a:solidFill>
                  <a:schemeClr val="tx1"/>
                </a:solidFill>
              </a:rPr>
              <a:t>end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1524000"/>
            <a:ext cx="7010400" cy="3962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ASSESSMENT</a:t>
            </a:r>
            <a:br>
              <a:rPr lang="en-US" dirty="0"/>
            </a:br>
            <a:r>
              <a:rPr lang="en-US" sz="2000" dirty="0" smtClean="0"/>
              <a:t>On the Fly</a:t>
            </a:r>
            <a:endParaRPr lang="en-US" dirty="0"/>
          </a:p>
        </p:txBody>
      </p:sp>
      <p:pic>
        <p:nvPicPr>
          <p:cNvPr id="4" name="Picture 3" descr="04fi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486400" cy="3116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8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VERIFICATION UTILITY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Every testbench use s utility routines common to other testbench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These utility can take on the form of a module, a task or a function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Some commonly used verification utility routines are a random error generator and an injector, error and warning display routines, and memory loading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</a:t>
            </a:r>
            <a:endParaRPr lang="en-US" sz="27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15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 testbench is HDL code to verify a module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The main purpose of a testbench is to supply input waveform to the design and to monitor its response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2200" i="1" dirty="0" smtClean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84401" y="3241566"/>
            <a:ext cx="1639356" cy="11190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 dirty="0"/>
              <a:t>Module Instance:</a:t>
            </a:r>
            <a:br>
              <a:rPr lang="en-US" sz="1400" b="1" dirty="0"/>
            </a:br>
            <a:r>
              <a:rPr lang="en-US" sz="1400" b="1" dirty="0"/>
              <a:t>Device</a:t>
            </a:r>
            <a:br>
              <a:rPr lang="en-US" sz="1400" b="1" dirty="0"/>
            </a:br>
            <a:r>
              <a:rPr lang="en-US" sz="1400" b="1" dirty="0"/>
              <a:t>Under</a:t>
            </a:r>
            <a:br>
              <a:rPr lang="en-US" sz="1400" b="1" dirty="0"/>
            </a:br>
            <a:r>
              <a:rPr lang="en-US" sz="1400" b="1" dirty="0"/>
              <a:t>Verification</a:t>
            </a:r>
            <a:br>
              <a:rPr lang="en-US" sz="1400" b="1" dirty="0"/>
            </a:br>
            <a:r>
              <a:rPr lang="en-US" sz="1400" b="1" dirty="0"/>
              <a:t>(DUV)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371599" y="1895556"/>
            <a:ext cx="5867401" cy="2971800"/>
            <a:chOff x="1632" y="1200"/>
            <a:chExt cx="3216" cy="225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632" y="1200"/>
              <a:ext cx="3216" cy="2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680" y="1238"/>
              <a:ext cx="19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800" b="1">
                  <a:latin typeface="Helvetica" panose="020B0604020202020204" pitchFamily="34" charset="0"/>
                </a:rPr>
                <a:t>Testbench Module</a:t>
              </a:r>
            </a:p>
          </p:txBody>
        </p:sp>
      </p:grpSp>
      <p:sp>
        <p:nvSpPr>
          <p:cNvPr id="12" name="Freeform 7"/>
          <p:cNvSpPr>
            <a:spLocks/>
          </p:cNvSpPr>
          <p:nvPr/>
        </p:nvSpPr>
        <p:spPr bwMode="auto">
          <a:xfrm>
            <a:off x="1600200" y="2575399"/>
            <a:ext cx="5181600" cy="1867711"/>
          </a:xfrm>
          <a:custGeom>
            <a:avLst/>
            <a:gdLst>
              <a:gd name="T0" fmla="*/ 576 w 2352"/>
              <a:gd name="T1" fmla="*/ 1536 h 1536"/>
              <a:gd name="T2" fmla="*/ 576 w 2352"/>
              <a:gd name="T3" fmla="*/ 384 h 1536"/>
              <a:gd name="T4" fmla="*/ 1776 w 2352"/>
              <a:gd name="T5" fmla="*/ 384 h 1536"/>
              <a:gd name="T6" fmla="*/ 1776 w 2352"/>
              <a:gd name="T7" fmla="*/ 1536 h 1536"/>
              <a:gd name="T8" fmla="*/ 2352 w 2352"/>
              <a:gd name="T9" fmla="*/ 1536 h 1536"/>
              <a:gd name="T10" fmla="*/ 2352 w 2352"/>
              <a:gd name="T11" fmla="*/ 0 h 1536"/>
              <a:gd name="T12" fmla="*/ 0 w 2352"/>
              <a:gd name="T13" fmla="*/ 0 h 1536"/>
              <a:gd name="T14" fmla="*/ 0 w 2352"/>
              <a:gd name="T15" fmla="*/ 1536 h 1536"/>
              <a:gd name="T16" fmla="*/ 576 w 2352"/>
              <a:gd name="T17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2" h="1536">
                <a:moveTo>
                  <a:pt x="576" y="1536"/>
                </a:moveTo>
                <a:lnTo>
                  <a:pt x="576" y="384"/>
                </a:lnTo>
                <a:lnTo>
                  <a:pt x="1776" y="384"/>
                </a:lnTo>
                <a:lnTo>
                  <a:pt x="1776" y="1536"/>
                </a:lnTo>
                <a:lnTo>
                  <a:pt x="2352" y="1536"/>
                </a:lnTo>
                <a:lnTo>
                  <a:pt x="2352" y="0"/>
                </a:lnTo>
                <a:lnTo>
                  <a:pt x="0" y="0"/>
                </a:lnTo>
                <a:lnTo>
                  <a:pt x="0" y="1536"/>
                </a:lnTo>
                <a:lnTo>
                  <a:pt x="576" y="1536"/>
                </a:lnTo>
                <a:close/>
              </a:path>
            </a:pathLst>
          </a:custGeom>
          <a:solidFill>
            <a:srgbClr val="FFFF00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895600" y="3509254"/>
            <a:ext cx="2590800" cy="642026"/>
            <a:chOff x="2544" y="2304"/>
            <a:chExt cx="1344" cy="528"/>
          </a:xfrm>
        </p:grpSpPr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544" y="23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648" y="23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648" y="24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648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544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544" y="283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15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VERIFICATION UTILITY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Display Routines(1)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task</a:t>
            </a:r>
            <a:r>
              <a:rPr lang="en-US" dirty="0"/>
              <a:t> </a:t>
            </a:r>
            <a:r>
              <a:rPr lang="en-US" dirty="0" err="1"/>
              <a:t>test_pass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begin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  $display("\n=====&gt; PASS\n\n");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dirty="0" smtClean="0"/>
              <a:t>                    $</a:t>
            </a:r>
            <a:r>
              <a:rPr lang="en-US" dirty="0"/>
              <a:t>display ("|||||||||||      ||||        |||||||      |||||||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$</a:t>
            </a:r>
            <a:r>
              <a:rPr lang="en-US" dirty="0"/>
              <a:t>display ("||         ||   ||  ||     ||      ||   ||      </a:t>
            </a:r>
            <a:r>
              <a:rPr lang="en-US" dirty="0" smtClean="0"/>
              <a:t>||");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$</a:t>
            </a:r>
            <a:r>
              <a:rPr lang="en-US" dirty="0"/>
              <a:t>display ("||         ||  ||    ||    ||           </a:t>
            </a:r>
            <a:r>
              <a:rPr lang="en-US" dirty="0" smtClean="0"/>
              <a:t>||");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$</a:t>
            </a:r>
            <a:r>
              <a:rPr lang="en-US" dirty="0"/>
              <a:t>display ("||         || ||      ||   ||           ||");</a:t>
            </a:r>
          </a:p>
          <a:p>
            <a:pPr marL="0" indent="0">
              <a:buNone/>
            </a:pPr>
            <a:r>
              <a:rPr lang="en-US" dirty="0" smtClean="0"/>
              <a:t>                    $</a:t>
            </a:r>
            <a:r>
              <a:rPr lang="en-US" dirty="0"/>
              <a:t>display ("|||||||||||   ||||||||||     ||||||       |||||| ");</a:t>
            </a:r>
          </a:p>
          <a:p>
            <a:pPr marL="0" indent="0">
              <a:buNone/>
            </a:pPr>
            <a:r>
              <a:rPr lang="en-US" dirty="0" smtClean="0"/>
              <a:t>                    $</a:t>
            </a:r>
            <a:r>
              <a:rPr lang="en-US" dirty="0"/>
              <a:t>display ("||            ||      ||           ||           ||");</a:t>
            </a:r>
          </a:p>
          <a:p>
            <a:pPr marL="0" indent="0">
              <a:buNone/>
            </a:pPr>
            <a:r>
              <a:rPr lang="en-US" dirty="0" smtClean="0"/>
              <a:t>                    $</a:t>
            </a:r>
            <a:r>
              <a:rPr lang="en-US" dirty="0"/>
              <a:t>display ("||            ||      ||           ||           </a:t>
            </a:r>
            <a:r>
              <a:rPr lang="en-US" dirty="0" smtClean="0"/>
              <a:t>||");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$</a:t>
            </a:r>
            <a:r>
              <a:rPr lang="en-US" dirty="0"/>
              <a:t>display ("||            ||      ||   ||      ||    ||     ||");</a:t>
            </a:r>
          </a:p>
          <a:p>
            <a:pPr marL="0" indent="0">
              <a:buNone/>
            </a:pPr>
            <a:r>
              <a:rPr lang="en-US" dirty="0" smtClean="0"/>
              <a:t>                    $</a:t>
            </a:r>
            <a:r>
              <a:rPr lang="en-US" dirty="0"/>
              <a:t>display ("||            ||      ||    |||||||       |||||| ");</a:t>
            </a:r>
          </a:p>
          <a:p>
            <a:pPr marL="0" indent="0">
              <a:buNone/>
            </a:pPr>
            <a:r>
              <a:rPr lang="en-US" dirty="0" smtClean="0"/>
              <a:t>                    $</a:t>
            </a:r>
            <a:r>
              <a:rPr lang="en-US" dirty="0"/>
              <a:t>display </a:t>
            </a:r>
            <a:r>
              <a:rPr lang="en-US" dirty="0" smtClean="0"/>
              <a:t>("==========================");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end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$</a:t>
            </a:r>
            <a:r>
              <a:rPr lang="en-US" b="1" dirty="0"/>
              <a:t>finish;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b="1" dirty="0" smtClean="0"/>
              <a:t>end</a:t>
            </a:r>
            <a:endParaRPr lang="en-US" b="1" dirty="0"/>
          </a:p>
          <a:p>
            <a:pPr marL="0" indent="0">
              <a:buNone/>
            </a:pPr>
            <a:r>
              <a:rPr lang="en-US" b="1" i="1" dirty="0" err="1"/>
              <a:t>endtask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2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VERIFICATION UTILITY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Display R</a:t>
            </a:r>
            <a:r>
              <a:rPr lang="en-US" sz="2700" dirty="0" smtClean="0"/>
              <a:t>outines(2)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task</a:t>
            </a:r>
            <a:r>
              <a:rPr lang="en-US" dirty="0"/>
              <a:t> </a:t>
            </a:r>
            <a:r>
              <a:rPr lang="en-US" dirty="0" err="1"/>
              <a:t>test_fail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dirty="0"/>
              <a:t>        $display("\n=====&gt; FAIL\n\n");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begin</a:t>
            </a:r>
          </a:p>
          <a:p>
            <a:pPr marL="0" indent="0">
              <a:buNone/>
            </a:pPr>
            <a:r>
              <a:rPr lang="en-US" dirty="0"/>
              <a:t>            $display ("|||||||||||||    ||||      ||||||||||   || ");</a:t>
            </a:r>
          </a:p>
          <a:p>
            <a:pPr marL="0" indent="0">
              <a:buNone/>
            </a:pPr>
            <a:r>
              <a:rPr lang="en-US" dirty="0"/>
              <a:t>            $display ("||              ||  ||         ||       ||");</a:t>
            </a:r>
          </a:p>
          <a:p>
            <a:pPr marL="0" indent="0">
              <a:buNone/>
            </a:pPr>
            <a:r>
              <a:rPr lang="en-US" dirty="0"/>
              <a:t>            $display ("||             ||    ||        ||       ||");</a:t>
            </a:r>
          </a:p>
          <a:p>
            <a:pPr marL="0" indent="0">
              <a:buNone/>
            </a:pPr>
            <a:r>
              <a:rPr lang="en-US" dirty="0"/>
              <a:t>            $display ("||            ||      ||       ||       ||");</a:t>
            </a:r>
          </a:p>
          <a:p>
            <a:pPr marL="0" indent="0">
              <a:buNone/>
            </a:pPr>
            <a:r>
              <a:rPr lang="en-US" dirty="0"/>
              <a:t>            $display ("||||||||||||  </a:t>
            </a:r>
            <a:r>
              <a:rPr lang="en-US" dirty="0" smtClean="0"/>
              <a:t> ||||||||||       </a:t>
            </a:r>
            <a:r>
              <a:rPr lang="en-US" dirty="0"/>
              <a:t>||       || ");</a:t>
            </a:r>
          </a:p>
          <a:p>
            <a:pPr marL="0" indent="0">
              <a:buNone/>
            </a:pPr>
            <a:r>
              <a:rPr lang="en-US" dirty="0"/>
              <a:t>            $display ("||            ||      ||       ||       || 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$display ("||            ||      ||       ||       || 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$display ("||            ||      ||       ||       ||");</a:t>
            </a:r>
          </a:p>
          <a:p>
            <a:pPr marL="0" indent="0">
              <a:buNone/>
            </a:pPr>
            <a:r>
              <a:rPr lang="en-US" dirty="0"/>
              <a:t>            $display ("||            ||      ||   ||||||||||   |||||||||| ");</a:t>
            </a:r>
          </a:p>
          <a:p>
            <a:pPr marL="0" indent="0">
              <a:buNone/>
            </a:pPr>
            <a:r>
              <a:rPr lang="en-US" dirty="0"/>
              <a:t>            $display </a:t>
            </a:r>
            <a:r>
              <a:rPr lang="en-US" dirty="0" smtClean="0"/>
              <a:t>("==========================");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$</a:t>
            </a:r>
            <a:r>
              <a:rPr lang="en-US" b="1" dirty="0"/>
              <a:t>finish; 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end</a:t>
            </a:r>
          </a:p>
          <a:p>
            <a:pPr marL="0" indent="0">
              <a:buNone/>
            </a:pPr>
            <a:r>
              <a:rPr lang="en-US" b="1" i="1" dirty="0" err="1"/>
              <a:t>endtask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0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VERIFICATION UTILITY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Memory Loading</a:t>
            </a:r>
            <a:endParaRPr lang="en-US" sz="27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57400" y="1600200"/>
            <a:ext cx="5410200" cy="942975"/>
          </a:xfrm>
          <a:prstGeom prst="rect">
            <a:avLst/>
          </a:prstGeom>
          <a:solidFill>
            <a:srgbClr val="FFFF99"/>
          </a:solidFill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/>
              <a:t>// declaration of a 1K 32-bit wide memory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err="1" smtClean="0"/>
              <a:t>reg</a:t>
            </a:r>
            <a:r>
              <a:rPr lang="en-US" sz="1400" dirty="0" smtClean="0"/>
              <a:t> [31:0] </a:t>
            </a:r>
            <a:r>
              <a:rPr lang="en-US" sz="1400" dirty="0" err="1" smtClean="0"/>
              <a:t>mem</a:t>
            </a:r>
            <a:r>
              <a:rPr lang="en-US" sz="1400" dirty="0" smtClean="0"/>
              <a:t> [1023:0];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/>
              <a:t>// transfer data in file image to memory </a:t>
            </a:r>
            <a:r>
              <a:rPr lang="en-US" sz="1400" dirty="0" err="1" smtClean="0"/>
              <a:t>mem</a:t>
            </a:r>
            <a:endParaRPr lang="en-US" sz="1400" dirty="0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1400" dirty="0" smtClean="0"/>
              <a:t>$</a:t>
            </a:r>
            <a:r>
              <a:rPr lang="en-US" sz="1400" dirty="0" err="1" smtClean="0"/>
              <a:t>readmemh</a:t>
            </a:r>
            <a:r>
              <a:rPr lang="en-US" sz="1400" dirty="0" smtClean="0"/>
              <a:t> ("image", </a:t>
            </a:r>
            <a:r>
              <a:rPr lang="en-US" sz="1400" dirty="0" err="1" smtClean="0"/>
              <a:t>mem</a:t>
            </a:r>
            <a:r>
              <a:rPr lang="en-US" sz="1400" dirty="0" smtClean="0"/>
              <a:t>, START_ADDR, END_ADDR);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59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Major Component of a Testbench</a:t>
            </a:r>
            <a:endParaRPr lang="en-US" sz="2700" dirty="0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003880" y="5521656"/>
            <a:ext cx="2822575" cy="90866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81000" y="1806173"/>
            <a:ext cx="8353425" cy="338296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77862" y="1083860"/>
            <a:ext cx="77739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>
            <a:lvl1pPr algn="ctr" defTabSz="1019175" rtl="0" fontAlgn="base">
              <a:spcBef>
                <a:spcPct val="0"/>
              </a:spcBef>
              <a:spcAft>
                <a:spcPct val="0"/>
              </a:spcAft>
              <a:defRPr sz="3100" b="1" kern="1200">
                <a:solidFill>
                  <a:srgbClr val="E44EE4"/>
                </a:solidFill>
                <a:latin typeface="+mj-lt"/>
                <a:ea typeface="+mj-ea"/>
                <a:cs typeface="+mj-cs"/>
              </a:defRPr>
            </a:lvl1pPr>
            <a:lvl2pPr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defTabSz="1019175" rtl="0" fontAlgn="base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E44E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smtClean="0">
                <a:ln>
                  <a:noFill/>
                </a:ln>
                <a:solidFill>
                  <a:srgbClr val="E44EE4"/>
                </a:solidFill>
                <a:effectLst/>
                <a:uLnTx/>
                <a:uFillTx/>
                <a:latin typeface="Arial"/>
                <a:cs typeface="Arial"/>
              </a:rPr>
              <a:t>Testbench Environment</a:t>
            </a:r>
            <a:endParaRPr kumimoji="0" lang="en-US" sz="2700" b="1" i="0" u="none" strike="noStrike" kern="1200" cap="none" spc="0" normalizeH="0" baseline="0" noProof="0" dirty="0" smtClean="0">
              <a:ln>
                <a:noFill/>
              </a:ln>
              <a:solidFill>
                <a:srgbClr val="E44EE4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09600" y="2438400"/>
            <a:ext cx="1150937" cy="1008062"/>
          </a:xfrm>
          <a:prstGeom prst="rect">
            <a:avLst/>
          </a:prstGeom>
          <a:solidFill>
            <a:srgbClr val="66FFCC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7231" y="2577418"/>
            <a:ext cx="115093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 Stimulus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362200" y="2453873"/>
            <a:ext cx="1727200" cy="1008062"/>
          </a:xfrm>
          <a:prstGeom prst="rect">
            <a:avLst/>
          </a:prstGeom>
          <a:solidFill>
            <a:srgbClr val="66FFCC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3638" y="2589942"/>
            <a:ext cx="165576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Response Assessment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701845" y="2420133"/>
            <a:ext cx="1511300" cy="1040214"/>
          </a:xfrm>
          <a:prstGeom prst="rect">
            <a:avLst/>
          </a:prstGeom>
          <a:solidFill>
            <a:srgbClr val="66FFCC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766468" y="2589942"/>
            <a:ext cx="14398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000000"/>
                </a:solidFill>
                <a:latin typeface="Arial" panose="020B0604020202020204" pitchFamily="34" charset="0"/>
              </a:rPr>
              <a:t>Verification Utility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781800" y="2446337"/>
            <a:ext cx="1511300" cy="1000124"/>
          </a:xfrm>
          <a:prstGeom prst="rect">
            <a:avLst/>
          </a:prstGeom>
          <a:solidFill>
            <a:srgbClr val="66FFCC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772310" y="2461675"/>
            <a:ext cx="143986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000000"/>
                </a:solidFill>
                <a:latin typeface="Arial" panose="020B0604020202020204" pitchFamily="34" charset="0"/>
              </a:rPr>
              <a:t>Clock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000000"/>
                </a:solidFill>
                <a:latin typeface="Arial" panose="020B0604020202020204" pitchFamily="34" charset="0"/>
              </a:rPr>
              <a:t>Generation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9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96900" y="3893735"/>
            <a:ext cx="7696200" cy="1008063"/>
          </a:xfrm>
          <a:prstGeom prst="rect">
            <a:avLst/>
          </a:prstGeom>
          <a:solidFill>
            <a:srgbClr val="66FFCC"/>
          </a:solidFill>
          <a:ln w="28575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738562" y="4159642"/>
            <a:ext cx="1412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Interface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25462" y="1949048"/>
            <a:ext cx="17287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defTabSz="10191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cs typeface="Arial" panose="020B0604020202020204" pitchFamily="34" charset="0"/>
              </a:rPr>
              <a:t>Testbench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003880" y="5652852"/>
            <a:ext cx="26781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10191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Design Under Verification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419600" y="4901798"/>
            <a:ext cx="0" cy="6266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1170296" y="346193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3202935" y="346193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7543800" y="3474356"/>
            <a:ext cx="0" cy="40573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5486400" y="3461935"/>
            <a:ext cx="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1599" y="1083860"/>
            <a:ext cx="8966201" cy="56217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Approach: visual inspection</a:t>
            </a:r>
            <a:endParaRPr lang="en-US" sz="27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94138" y="2895600"/>
            <a:ext cx="1371600" cy="2057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Device</a:t>
            </a:r>
            <a:br>
              <a:rPr lang="en-US" sz="1400" b="1"/>
            </a:br>
            <a:r>
              <a:rPr lang="en-US" sz="1400" b="1"/>
              <a:t>under</a:t>
            </a:r>
            <a:br>
              <a:rPr lang="en-US" sz="1400" b="1"/>
            </a:br>
            <a:r>
              <a:rPr lang="en-US" sz="1400" b="1"/>
              <a:t>Verification</a:t>
            </a:r>
            <a:br>
              <a:rPr lang="en-US" sz="1400" b="1"/>
            </a:br>
            <a:r>
              <a:rPr lang="en-US" sz="1400" b="1"/>
              <a:t>(DUV)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360738" y="3581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436938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9138" y="2286000"/>
            <a:ext cx="3581400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141538" y="2895600"/>
            <a:ext cx="1219200" cy="20574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Stimulus</a:t>
            </a:r>
          </a:p>
          <a:p>
            <a:r>
              <a:rPr lang="en-US" sz="1400" b="1"/>
              <a:t>Generator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436938" y="4038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81200" y="2254250"/>
            <a:ext cx="214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600" b="1"/>
              <a:t>Testbench File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436938" y="4267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360738" y="4495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257800" y="3810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257800" y="4038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257800" y="4267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57800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943600" y="3200400"/>
            <a:ext cx="1981200" cy="1447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/>
              <a:t>Waveform Viewer</a:t>
            </a:r>
          </a:p>
          <a:p>
            <a:r>
              <a:rPr lang="en-US" sz="1400" b="1"/>
              <a:t>OR</a:t>
            </a:r>
          </a:p>
          <a:p>
            <a:r>
              <a:rPr lang="en-US" sz="1400" b="1"/>
              <a:t>Text Output</a:t>
            </a:r>
          </a:p>
        </p:txBody>
      </p:sp>
    </p:spTree>
    <p:extLst>
      <p:ext uri="{BB962C8B-B14F-4D97-AF65-F5344CB8AC3E}">
        <p14:creationId xmlns:p14="http://schemas.microsoft.com/office/powerpoint/2010/main" val="25157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Approach: output comparison</a:t>
            </a:r>
            <a:endParaRPr lang="en-US" sz="27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57600" y="3810000"/>
            <a:ext cx="1371600" cy="11430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Device</a:t>
            </a:r>
            <a:b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under</a:t>
            </a:r>
            <a:b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Verification</a:t>
            </a:r>
            <a:b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(DUV)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057400"/>
            <a:ext cx="5943600" cy="3352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95400" y="2101850"/>
            <a:ext cx="214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Testbench File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57600" y="2438400"/>
            <a:ext cx="1371600" cy="11430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Reference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Model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43200" y="2667000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971800" y="29718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00400" y="32766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514600" y="46482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590800" y="4343400"/>
            <a:ext cx="1066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514600" y="40386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3200400" y="3276600"/>
            <a:ext cx="0" cy="1371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971800" y="2971800"/>
            <a:ext cx="0" cy="1371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743200" y="2667000"/>
            <a:ext cx="0" cy="1371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371600" y="3505200"/>
            <a:ext cx="1219200" cy="16002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Stimulus</a:t>
            </a:r>
            <a:b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Generator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638800" y="2743200"/>
            <a:ext cx="1371600" cy="19050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Output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Comparator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029200" y="2971800"/>
            <a:ext cx="7620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029200" y="3200400"/>
            <a:ext cx="6858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029200" y="4419600"/>
            <a:ext cx="83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7010400" y="37338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7315200" y="33813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Error/Status Messages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105400" y="2238375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“Gold”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284098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Approach: self checking</a:t>
            </a:r>
            <a:endParaRPr lang="en-US" sz="27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52800" y="2743200"/>
            <a:ext cx="1371600" cy="20574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Device</a:t>
            </a:r>
            <a:b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under</a:t>
            </a:r>
            <a:b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Verification</a:t>
            </a:r>
            <a:b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</a:b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(DUV)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667000" y="30480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819400" y="33528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895600" y="36576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057400"/>
            <a:ext cx="5562600" cy="3352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0200" y="2743200"/>
            <a:ext cx="1219200" cy="20574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Stimulus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Generator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895600" y="41148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743200" y="43434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590800" y="45720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99013" y="2667000"/>
            <a:ext cx="7381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Signals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0" y="2438400"/>
            <a:ext cx="1196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Input Signals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439863" y="2033588"/>
            <a:ext cx="2141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Testbench File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486400" y="2667000"/>
            <a:ext cx="1219200" cy="20574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Output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Checker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724400" y="35052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724400" y="37338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724400" y="3962400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705600" y="36576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261225" y="3352800"/>
            <a:ext cx="11525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Error/Status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325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TESTBENCH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Coding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15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Coding testbench:</a:t>
            </a:r>
          </a:p>
          <a:p>
            <a:pPr lvl="1"/>
            <a:r>
              <a:rPr lang="en-US" sz="2000" b="1" dirty="0">
                <a:solidFill>
                  <a:prstClr val="black"/>
                </a:solidFill>
              </a:rPr>
              <a:t>initial</a:t>
            </a:r>
            <a:r>
              <a:rPr lang="en-US" sz="2000" dirty="0">
                <a:solidFill>
                  <a:prstClr val="black"/>
                </a:solidFill>
              </a:rPr>
              <a:t> block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Task and function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System </a:t>
            </a:r>
            <a:r>
              <a:rPr lang="en-US" sz="2000" dirty="0" smtClean="0">
                <a:solidFill>
                  <a:prstClr val="black"/>
                </a:solidFill>
              </a:rPr>
              <a:t>tasks</a:t>
            </a:r>
          </a:p>
          <a:p>
            <a:pPr lvl="1"/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General approach: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Use </a:t>
            </a:r>
            <a:r>
              <a:rPr lang="en-US" sz="2000" b="1" dirty="0" smtClean="0">
                <a:solidFill>
                  <a:schemeClr val="tx1"/>
                </a:solidFill>
              </a:rPr>
              <a:t>initial</a:t>
            </a:r>
            <a:r>
              <a:rPr lang="en-US" sz="2000" dirty="0" smtClean="0">
                <a:solidFill>
                  <a:schemeClr val="tx1"/>
                </a:solidFill>
              </a:rPr>
              <a:t> block to apply input vector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Use </a:t>
            </a:r>
            <a:r>
              <a:rPr lang="en-US" sz="2000" b="1" dirty="0" smtClean="0">
                <a:solidFill>
                  <a:schemeClr val="tx1"/>
                </a:solidFill>
              </a:rPr>
              <a:t>#</a:t>
            </a:r>
            <a:r>
              <a:rPr lang="en-US" sz="2000" dirty="0" smtClean="0">
                <a:solidFill>
                  <a:schemeClr val="tx1"/>
                </a:solidFill>
              </a:rPr>
              <a:t> delay operator to sequence input changes in time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Use </a:t>
            </a:r>
            <a:r>
              <a:rPr lang="en-US" sz="2000" b="1" dirty="0" smtClean="0">
                <a:solidFill>
                  <a:schemeClr val="tx1"/>
                </a:solidFill>
              </a:rPr>
              <a:t>@</a:t>
            </a:r>
            <a:r>
              <a:rPr lang="en-US" sz="2000" dirty="0" smtClean="0">
                <a:solidFill>
                  <a:schemeClr val="tx1"/>
                </a:solidFill>
              </a:rPr>
              <a:t> operator to synchronize with clock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Use </a:t>
            </a:r>
            <a:r>
              <a:rPr lang="en-US" sz="2000" b="1" dirty="0" smtClean="0">
                <a:solidFill>
                  <a:schemeClr val="tx1"/>
                </a:solidFill>
              </a:rPr>
              <a:t>$display </a:t>
            </a:r>
            <a:r>
              <a:rPr lang="en-US" sz="2000" dirty="0" smtClean="0">
                <a:solidFill>
                  <a:schemeClr val="tx1"/>
                </a:solidFill>
              </a:rPr>
              <a:t>to show output, print messages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Common variations: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Write a </a:t>
            </a:r>
            <a:r>
              <a:rPr lang="en-US" sz="2000" b="1" dirty="0" smtClean="0">
                <a:solidFill>
                  <a:schemeClr val="tx1"/>
                </a:solidFill>
              </a:rPr>
              <a:t>task</a:t>
            </a:r>
            <a:r>
              <a:rPr lang="en-US" sz="2000" dirty="0" smtClean="0">
                <a:solidFill>
                  <a:schemeClr val="tx1"/>
                </a:solidFill>
              </a:rPr>
              <a:t> (procedure) to do common checking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Use a separate </a:t>
            </a:r>
            <a:r>
              <a:rPr lang="en-US" sz="2000" b="1" dirty="0" smtClean="0">
                <a:solidFill>
                  <a:schemeClr val="tx1"/>
                </a:solidFill>
              </a:rPr>
              <a:t>always</a:t>
            </a:r>
            <a:r>
              <a:rPr lang="en-US" sz="2000" dirty="0" smtClean="0">
                <a:solidFill>
                  <a:schemeClr val="tx1"/>
                </a:solidFill>
              </a:rPr>
              <a:t> block to generate the clock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4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CLOCK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Explicit Method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</a:rPr>
              <a:t>ne period of a clock is generated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Putting this period inside a loop and initializing the clock produces the complete waveform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04fig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18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0" y="3048000"/>
            <a:ext cx="3429000" cy="95410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#1 clock = 1'b1;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#1 clock = 1'b0;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#2 clock = 1'b1;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#2 clock = 1'b0;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15570" y="5128952"/>
            <a:ext cx="3551830" cy="1600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initial clock = 1'b0;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always begin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#1 clock = 1'b1;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#1 clock = 1'b0;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#2 clock = 1'b1;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#2 clock = 1'b0;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4309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CLOCK GENERATION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Toggle </a:t>
            </a:r>
            <a:r>
              <a:rPr lang="en-US" sz="2700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The same clock waveform can also be generated using the toggle method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2057400" y="2667000"/>
            <a:ext cx="4343400" cy="252376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initial clock = 1'b0;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always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begin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#1 clock = ~clock; // rising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#1 clock = ~clock; // falling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#2 clock = ~clock; // rising  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  #2 clock = ~clock; // falling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5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885</Words>
  <Application>Microsoft Office PowerPoint</Application>
  <PresentationFormat>On-screen Show (4:3)</PresentationFormat>
  <Paragraphs>269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</vt:lpstr>
      <vt:lpstr>Times New Roman</vt:lpstr>
      <vt:lpstr>Wingdings</vt:lpstr>
      <vt:lpstr>Office Theme</vt:lpstr>
      <vt:lpstr>TESTBENCH ORGANIZATION</vt:lpstr>
      <vt:lpstr>TESTBENCH Overview</vt:lpstr>
      <vt:lpstr>TESTBENCH Major Component of a Testbench</vt:lpstr>
      <vt:lpstr>TESTBENCH Approach: visual inspection</vt:lpstr>
      <vt:lpstr>TESTBENCH Approach: output comparison</vt:lpstr>
      <vt:lpstr>TESTBENCH Approach: self checking</vt:lpstr>
      <vt:lpstr>TESTBENCH Coding</vt:lpstr>
      <vt:lpstr>CLOCK GENERATION Explicit Method</vt:lpstr>
      <vt:lpstr>CLOCK GENERATION Toggle Method</vt:lpstr>
      <vt:lpstr>CLOCK GENERATION Time Unit</vt:lpstr>
      <vt:lpstr>STIMULUS GENERATION Overview</vt:lpstr>
      <vt:lpstr>STIMULUS GENERATION Using Synchronous Method(1)</vt:lpstr>
      <vt:lpstr>STIMULUS GENERATION Using Synchronous Method(2)</vt:lpstr>
      <vt:lpstr>STIMULUS GENERATION Using Task Statement</vt:lpstr>
      <vt:lpstr>STIMULUS GENERATION Using Instruction Code</vt:lpstr>
      <vt:lpstr>RESPONSE ASSESSMENT Overview</vt:lpstr>
      <vt:lpstr>RESPONSE ASSESSMENT Offline</vt:lpstr>
      <vt:lpstr>RESPONSE ASSESSMENT On the Fly</vt:lpstr>
      <vt:lpstr>VERIFICATION UTILITY Overview</vt:lpstr>
      <vt:lpstr>VERIFICATION UTILITY Display Routines(1)</vt:lpstr>
      <vt:lpstr>VERIFICATION UTILITY Display Routines(2)</vt:lpstr>
      <vt:lpstr>VERIFICATION UTILITY Memory Loading</vt:lpstr>
    </vt:vector>
  </TitlesOfParts>
  <Company>DnM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The Dai Nguyen</dc:creator>
  <cp:lastModifiedBy>truong viet phuong</cp:lastModifiedBy>
  <cp:revision>305</cp:revision>
  <dcterms:created xsi:type="dcterms:W3CDTF">2012-02-29T14:22:49Z</dcterms:created>
  <dcterms:modified xsi:type="dcterms:W3CDTF">2015-12-22T01:37:53Z</dcterms:modified>
</cp:coreProperties>
</file>