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9" r:id="rId2"/>
    <p:sldId id="258" r:id="rId3"/>
    <p:sldId id="261" r:id="rId4"/>
    <p:sldId id="262" r:id="rId5"/>
    <p:sldId id="263" r:id="rId6"/>
    <p:sldId id="264" r:id="rId7"/>
    <p:sldId id="265" r:id="rId8"/>
    <p:sldId id="266" r:id="rId9"/>
    <p:sldId id="273" r:id="rId10"/>
    <p:sldId id="274" r:id="rId11"/>
    <p:sldId id="267" r:id="rId12"/>
    <p:sldId id="268" r:id="rId13"/>
    <p:sldId id="270" r:id="rId14"/>
    <p:sldId id="271" r:id="rId15"/>
    <p:sldId id="275" r:id="rId16"/>
    <p:sldId id="276" r:id="rId17"/>
    <p:sldId id="277" r:id="rId18"/>
    <p:sldId id="278" r:id="rId19"/>
    <p:sldId id="279" r:id="rId20"/>
    <p:sldId id="292" r:id="rId21"/>
    <p:sldId id="280" r:id="rId22"/>
    <p:sldId id="281" r:id="rId23"/>
    <p:sldId id="282" r:id="rId24"/>
    <p:sldId id="283" r:id="rId25"/>
    <p:sldId id="284" r:id="rId26"/>
    <p:sldId id="285" r:id="rId27"/>
    <p:sldId id="286" r:id="rId28"/>
    <p:sldId id="287" r:id="rId29"/>
    <p:sldId id="288" r:id="rId30"/>
    <p:sldId id="291" r:id="rId31"/>
    <p:sldId id="290" r:id="rId32"/>
    <p:sldId id="289"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455D"/>
    <a:srgbClr val="CCFF66"/>
    <a:srgbClr val="C3DE22"/>
    <a:srgbClr val="99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36" y="1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AF6B71-E008-4949-94A5-7B483E66D877}"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kumimoji="1" lang="ja-JP" altLang="en-US"/>
        </a:p>
      </dgm:t>
    </dgm:pt>
    <dgm:pt modelId="{D92D32FA-4FA0-4EEA-9892-D8AF0B99FDD9}">
      <dgm:prSet phldrT="[Text]"/>
      <dgm:spPr/>
      <dgm:t>
        <a:bodyPr/>
        <a:lstStyle/>
        <a:p>
          <a:r>
            <a:rPr kumimoji="1" lang="en-US" altLang="ja-JP" dirty="0" smtClean="0"/>
            <a:t>Create verification plan</a:t>
          </a:r>
          <a:endParaRPr kumimoji="1" lang="ja-JP" altLang="en-US"/>
        </a:p>
      </dgm:t>
    </dgm:pt>
    <dgm:pt modelId="{76FA1B5B-EFF3-4C18-AA05-92855F353042}" type="parTrans" cxnId="{36CFFA87-A8CA-4057-BACE-3CDBDB401392}">
      <dgm:prSet/>
      <dgm:spPr/>
      <dgm:t>
        <a:bodyPr/>
        <a:lstStyle/>
        <a:p>
          <a:endParaRPr kumimoji="1" lang="ja-JP" altLang="en-US"/>
        </a:p>
      </dgm:t>
    </dgm:pt>
    <dgm:pt modelId="{CAABAA26-8A20-43E1-B08D-5C58FC490985}" type="sibTrans" cxnId="{36CFFA87-A8CA-4057-BACE-3CDBDB401392}">
      <dgm:prSet/>
      <dgm:spPr/>
      <dgm:t>
        <a:bodyPr/>
        <a:lstStyle/>
        <a:p>
          <a:endParaRPr kumimoji="1" lang="ja-JP" altLang="en-US"/>
        </a:p>
      </dgm:t>
    </dgm:pt>
    <dgm:pt modelId="{7920568D-05CB-4AB2-B461-73555F294736}">
      <dgm:prSet phldrT="[Text]"/>
      <dgm:spPr/>
      <dgm:t>
        <a:bodyPr/>
        <a:lstStyle/>
        <a:p>
          <a:r>
            <a:rPr kumimoji="1" lang="en-US" altLang="ja-JP" dirty="0" smtClean="0"/>
            <a:t>Develop verification environment</a:t>
          </a:r>
          <a:endParaRPr kumimoji="1" lang="ja-JP" altLang="en-US"/>
        </a:p>
      </dgm:t>
    </dgm:pt>
    <dgm:pt modelId="{ECB8A63C-8D31-4F67-B8F3-FE4396EC7DD7}" type="parTrans" cxnId="{ADCA31DA-C53F-4B89-8471-EA332DBB4087}">
      <dgm:prSet/>
      <dgm:spPr/>
      <dgm:t>
        <a:bodyPr/>
        <a:lstStyle/>
        <a:p>
          <a:endParaRPr kumimoji="1" lang="ja-JP" altLang="en-US"/>
        </a:p>
      </dgm:t>
    </dgm:pt>
    <dgm:pt modelId="{CA80A1CC-8D13-47E1-B287-07FCA9F41F77}" type="sibTrans" cxnId="{ADCA31DA-C53F-4B89-8471-EA332DBB4087}">
      <dgm:prSet/>
      <dgm:spPr/>
      <dgm:t>
        <a:bodyPr/>
        <a:lstStyle/>
        <a:p>
          <a:endParaRPr kumimoji="1" lang="ja-JP" altLang="en-US"/>
        </a:p>
      </dgm:t>
    </dgm:pt>
    <dgm:pt modelId="{CD698651-74AD-4D75-A47F-3A11B61FFB53}">
      <dgm:prSet phldrT="[Text]"/>
      <dgm:spPr/>
      <dgm:t>
        <a:bodyPr/>
        <a:lstStyle/>
        <a:p>
          <a:r>
            <a:rPr kumimoji="1" lang="en-US" altLang="ja-JP" dirty="0" smtClean="0"/>
            <a:t>Debug Design and Environment</a:t>
          </a:r>
          <a:endParaRPr kumimoji="1" lang="ja-JP" altLang="en-US"/>
        </a:p>
      </dgm:t>
    </dgm:pt>
    <dgm:pt modelId="{0BBD8265-977F-4627-9FD0-347F0C5523D6}" type="parTrans" cxnId="{7230DDAA-DBAD-449E-9328-F0FCD89D783A}">
      <dgm:prSet/>
      <dgm:spPr/>
      <dgm:t>
        <a:bodyPr/>
        <a:lstStyle/>
        <a:p>
          <a:endParaRPr kumimoji="1" lang="ja-JP" altLang="en-US"/>
        </a:p>
      </dgm:t>
    </dgm:pt>
    <dgm:pt modelId="{995AD7B2-D433-4039-A03E-31FFAB2CFCD7}" type="sibTrans" cxnId="{7230DDAA-DBAD-449E-9328-F0FCD89D783A}">
      <dgm:prSet/>
      <dgm:spPr/>
      <dgm:t>
        <a:bodyPr/>
        <a:lstStyle/>
        <a:p>
          <a:endParaRPr kumimoji="1" lang="ja-JP" altLang="en-US"/>
        </a:p>
      </dgm:t>
    </dgm:pt>
    <dgm:pt modelId="{7D35068D-11CE-48B6-AA1F-90EE2511DBF6}">
      <dgm:prSet phldrT="[Text]"/>
      <dgm:spPr/>
      <dgm:t>
        <a:bodyPr/>
        <a:lstStyle/>
        <a:p>
          <a:r>
            <a:rPr kumimoji="1" lang="en-US" altLang="ja-JP" dirty="0" smtClean="0"/>
            <a:t>Run regression test</a:t>
          </a:r>
          <a:endParaRPr kumimoji="1" lang="ja-JP" altLang="en-US"/>
        </a:p>
      </dgm:t>
    </dgm:pt>
    <dgm:pt modelId="{9A6E785F-D43D-4CD7-A367-06E783ACF93C}" type="parTrans" cxnId="{18075671-BE50-488D-9EA1-AED40830BC14}">
      <dgm:prSet/>
      <dgm:spPr/>
      <dgm:t>
        <a:bodyPr/>
        <a:lstStyle/>
        <a:p>
          <a:endParaRPr kumimoji="1" lang="ja-JP" altLang="en-US"/>
        </a:p>
      </dgm:t>
    </dgm:pt>
    <dgm:pt modelId="{4A284C88-40CD-4014-B26E-91828DA7823D}" type="sibTrans" cxnId="{18075671-BE50-488D-9EA1-AED40830BC14}">
      <dgm:prSet/>
      <dgm:spPr/>
      <dgm:t>
        <a:bodyPr/>
        <a:lstStyle/>
        <a:p>
          <a:endParaRPr kumimoji="1" lang="ja-JP" altLang="en-US"/>
        </a:p>
      </dgm:t>
    </dgm:pt>
    <dgm:pt modelId="{594A9E07-3FEB-4B71-83CF-3CD36FD3794A}">
      <dgm:prSet phldrT="[Text]"/>
      <dgm:spPr/>
      <dgm:t>
        <a:bodyPr/>
        <a:lstStyle/>
        <a:p>
          <a:r>
            <a:rPr kumimoji="1" lang="en-US" altLang="ja-JP" dirty="0" smtClean="0"/>
            <a:t>Validate coverage of verification</a:t>
          </a:r>
          <a:endParaRPr kumimoji="1" lang="ja-JP" altLang="en-US"/>
        </a:p>
      </dgm:t>
    </dgm:pt>
    <dgm:pt modelId="{0D20C74C-A851-4561-AD37-201F16BFCFB7}" type="parTrans" cxnId="{E9C2B744-DB63-46B9-8A12-9911721BE3E5}">
      <dgm:prSet/>
      <dgm:spPr/>
      <dgm:t>
        <a:bodyPr/>
        <a:lstStyle/>
        <a:p>
          <a:endParaRPr kumimoji="1" lang="ja-JP" altLang="en-US"/>
        </a:p>
      </dgm:t>
    </dgm:pt>
    <dgm:pt modelId="{C60F5A83-5FE6-43E8-9220-1A8916AA6467}" type="sibTrans" cxnId="{E9C2B744-DB63-46B9-8A12-9911721BE3E5}">
      <dgm:prSet/>
      <dgm:spPr/>
      <dgm:t>
        <a:bodyPr/>
        <a:lstStyle/>
        <a:p>
          <a:endParaRPr kumimoji="1" lang="ja-JP" altLang="en-US"/>
        </a:p>
      </dgm:t>
    </dgm:pt>
    <dgm:pt modelId="{1E828BEE-AD48-47B5-93DB-72CBED120577}">
      <dgm:prSet phldrT="[Text]"/>
      <dgm:spPr/>
      <dgm:t>
        <a:bodyPr/>
        <a:lstStyle/>
        <a:p>
          <a:r>
            <a:rPr kumimoji="1" lang="en-US" altLang="ja-JP" dirty="0" smtClean="0"/>
            <a:t>Do lessons learned</a:t>
          </a:r>
          <a:endParaRPr kumimoji="1" lang="ja-JP" altLang="en-US"/>
        </a:p>
      </dgm:t>
    </dgm:pt>
    <dgm:pt modelId="{DA42CB66-74C8-4AA6-888E-A0CDC9421AD0}" type="parTrans" cxnId="{F3CB3DEE-FD4B-44DD-80B8-17BAFBB9BE0F}">
      <dgm:prSet/>
      <dgm:spPr/>
      <dgm:t>
        <a:bodyPr/>
        <a:lstStyle/>
        <a:p>
          <a:endParaRPr kumimoji="1" lang="ja-JP" altLang="en-US"/>
        </a:p>
      </dgm:t>
    </dgm:pt>
    <dgm:pt modelId="{66B77C20-B4A4-45DF-B493-A003A55D7009}" type="sibTrans" cxnId="{F3CB3DEE-FD4B-44DD-80B8-17BAFBB9BE0F}">
      <dgm:prSet/>
      <dgm:spPr/>
      <dgm:t>
        <a:bodyPr/>
        <a:lstStyle/>
        <a:p>
          <a:endParaRPr kumimoji="1" lang="ja-JP" altLang="en-US"/>
        </a:p>
      </dgm:t>
    </dgm:pt>
    <dgm:pt modelId="{67756E6C-AE75-4414-B5F9-5CBE203DEED7}" type="pres">
      <dgm:prSet presAssocID="{7EAF6B71-E008-4949-94A5-7B483E66D877}" presName="cycle" presStyleCnt="0">
        <dgm:presLayoutVars>
          <dgm:dir/>
          <dgm:resizeHandles val="exact"/>
        </dgm:presLayoutVars>
      </dgm:prSet>
      <dgm:spPr/>
      <dgm:t>
        <a:bodyPr/>
        <a:lstStyle/>
        <a:p>
          <a:endParaRPr kumimoji="1" lang="ja-JP" altLang="en-US"/>
        </a:p>
      </dgm:t>
    </dgm:pt>
    <dgm:pt modelId="{48A793DE-2945-4C05-A4BC-62BF10CAF9F3}" type="pres">
      <dgm:prSet presAssocID="{D92D32FA-4FA0-4EEA-9892-D8AF0B99FDD9}" presName="node" presStyleLbl="node1" presStyleIdx="0" presStyleCnt="6">
        <dgm:presLayoutVars>
          <dgm:bulletEnabled val="1"/>
        </dgm:presLayoutVars>
      </dgm:prSet>
      <dgm:spPr/>
      <dgm:t>
        <a:bodyPr/>
        <a:lstStyle/>
        <a:p>
          <a:endParaRPr kumimoji="1" lang="ja-JP" altLang="en-US"/>
        </a:p>
      </dgm:t>
    </dgm:pt>
    <dgm:pt modelId="{1CA59DE5-E6F1-4F01-8308-C1C9173D7447}" type="pres">
      <dgm:prSet presAssocID="{D92D32FA-4FA0-4EEA-9892-D8AF0B99FDD9}" presName="spNode" presStyleCnt="0"/>
      <dgm:spPr/>
    </dgm:pt>
    <dgm:pt modelId="{DBA7641B-C5CE-45A6-9501-D6E5014DF6CF}" type="pres">
      <dgm:prSet presAssocID="{CAABAA26-8A20-43E1-B08D-5C58FC490985}" presName="sibTrans" presStyleLbl="sibTrans1D1" presStyleIdx="0" presStyleCnt="6"/>
      <dgm:spPr/>
      <dgm:t>
        <a:bodyPr/>
        <a:lstStyle/>
        <a:p>
          <a:endParaRPr kumimoji="1" lang="ja-JP" altLang="en-US"/>
        </a:p>
      </dgm:t>
    </dgm:pt>
    <dgm:pt modelId="{86B98A1C-5AD3-4CFC-97C4-C8B43A2B4589}" type="pres">
      <dgm:prSet presAssocID="{7920568D-05CB-4AB2-B461-73555F294736}" presName="node" presStyleLbl="node1" presStyleIdx="1" presStyleCnt="6">
        <dgm:presLayoutVars>
          <dgm:bulletEnabled val="1"/>
        </dgm:presLayoutVars>
      </dgm:prSet>
      <dgm:spPr/>
      <dgm:t>
        <a:bodyPr/>
        <a:lstStyle/>
        <a:p>
          <a:endParaRPr kumimoji="1" lang="ja-JP" altLang="en-US"/>
        </a:p>
      </dgm:t>
    </dgm:pt>
    <dgm:pt modelId="{E2D690C0-CA75-4AAB-819C-B17573E7B664}" type="pres">
      <dgm:prSet presAssocID="{7920568D-05CB-4AB2-B461-73555F294736}" presName="spNode" presStyleCnt="0"/>
      <dgm:spPr/>
    </dgm:pt>
    <dgm:pt modelId="{1A3FA6C8-37D7-43B9-9C0E-790620BC0281}" type="pres">
      <dgm:prSet presAssocID="{CA80A1CC-8D13-47E1-B287-07FCA9F41F77}" presName="sibTrans" presStyleLbl="sibTrans1D1" presStyleIdx="1" presStyleCnt="6"/>
      <dgm:spPr/>
      <dgm:t>
        <a:bodyPr/>
        <a:lstStyle/>
        <a:p>
          <a:endParaRPr kumimoji="1" lang="ja-JP" altLang="en-US"/>
        </a:p>
      </dgm:t>
    </dgm:pt>
    <dgm:pt modelId="{8EB290FC-3458-441B-BA9E-88AEC34A8A51}" type="pres">
      <dgm:prSet presAssocID="{CD698651-74AD-4D75-A47F-3A11B61FFB53}" presName="node" presStyleLbl="node1" presStyleIdx="2" presStyleCnt="6">
        <dgm:presLayoutVars>
          <dgm:bulletEnabled val="1"/>
        </dgm:presLayoutVars>
      </dgm:prSet>
      <dgm:spPr/>
      <dgm:t>
        <a:bodyPr/>
        <a:lstStyle/>
        <a:p>
          <a:endParaRPr kumimoji="1" lang="ja-JP" altLang="en-US"/>
        </a:p>
      </dgm:t>
    </dgm:pt>
    <dgm:pt modelId="{2D1FC591-2E1F-40E2-931A-1D1F2EEB7FB0}" type="pres">
      <dgm:prSet presAssocID="{CD698651-74AD-4D75-A47F-3A11B61FFB53}" presName="spNode" presStyleCnt="0"/>
      <dgm:spPr/>
    </dgm:pt>
    <dgm:pt modelId="{08BEA994-8369-4D1F-B3B6-F61DEEF25980}" type="pres">
      <dgm:prSet presAssocID="{995AD7B2-D433-4039-A03E-31FFAB2CFCD7}" presName="sibTrans" presStyleLbl="sibTrans1D1" presStyleIdx="2" presStyleCnt="6"/>
      <dgm:spPr/>
      <dgm:t>
        <a:bodyPr/>
        <a:lstStyle/>
        <a:p>
          <a:endParaRPr kumimoji="1" lang="ja-JP" altLang="en-US"/>
        </a:p>
      </dgm:t>
    </dgm:pt>
    <dgm:pt modelId="{CA0A66E9-0AB3-4574-A616-54A9E9055BE6}" type="pres">
      <dgm:prSet presAssocID="{7D35068D-11CE-48B6-AA1F-90EE2511DBF6}" presName="node" presStyleLbl="node1" presStyleIdx="3" presStyleCnt="6" custRadScaleRad="104882">
        <dgm:presLayoutVars>
          <dgm:bulletEnabled val="1"/>
        </dgm:presLayoutVars>
      </dgm:prSet>
      <dgm:spPr/>
      <dgm:t>
        <a:bodyPr/>
        <a:lstStyle/>
        <a:p>
          <a:endParaRPr kumimoji="1" lang="ja-JP" altLang="en-US"/>
        </a:p>
      </dgm:t>
    </dgm:pt>
    <dgm:pt modelId="{4AFDE7CF-353F-4E99-A279-7D31BC73EA66}" type="pres">
      <dgm:prSet presAssocID="{7D35068D-11CE-48B6-AA1F-90EE2511DBF6}" presName="spNode" presStyleCnt="0"/>
      <dgm:spPr/>
    </dgm:pt>
    <dgm:pt modelId="{3A512C3D-79D9-493A-BB56-466CA0992F24}" type="pres">
      <dgm:prSet presAssocID="{4A284C88-40CD-4014-B26E-91828DA7823D}" presName="sibTrans" presStyleLbl="sibTrans1D1" presStyleIdx="3" presStyleCnt="6"/>
      <dgm:spPr/>
      <dgm:t>
        <a:bodyPr/>
        <a:lstStyle/>
        <a:p>
          <a:endParaRPr kumimoji="1" lang="ja-JP" altLang="en-US"/>
        </a:p>
      </dgm:t>
    </dgm:pt>
    <dgm:pt modelId="{B559D573-8B91-44E9-AD18-FC2EE1BAF080}" type="pres">
      <dgm:prSet presAssocID="{594A9E07-3FEB-4B71-83CF-3CD36FD3794A}" presName="node" presStyleLbl="node1" presStyleIdx="4" presStyleCnt="6">
        <dgm:presLayoutVars>
          <dgm:bulletEnabled val="1"/>
        </dgm:presLayoutVars>
      </dgm:prSet>
      <dgm:spPr/>
      <dgm:t>
        <a:bodyPr/>
        <a:lstStyle/>
        <a:p>
          <a:endParaRPr kumimoji="1" lang="ja-JP" altLang="en-US"/>
        </a:p>
      </dgm:t>
    </dgm:pt>
    <dgm:pt modelId="{D89D446C-1BA9-4932-9CB6-A1964654BF43}" type="pres">
      <dgm:prSet presAssocID="{594A9E07-3FEB-4B71-83CF-3CD36FD3794A}" presName="spNode" presStyleCnt="0"/>
      <dgm:spPr/>
    </dgm:pt>
    <dgm:pt modelId="{48A7F96A-F1D2-4B09-B2F1-861B41E967A4}" type="pres">
      <dgm:prSet presAssocID="{C60F5A83-5FE6-43E8-9220-1A8916AA6467}" presName="sibTrans" presStyleLbl="sibTrans1D1" presStyleIdx="4" presStyleCnt="6"/>
      <dgm:spPr/>
      <dgm:t>
        <a:bodyPr/>
        <a:lstStyle/>
        <a:p>
          <a:endParaRPr kumimoji="1" lang="ja-JP" altLang="en-US"/>
        </a:p>
      </dgm:t>
    </dgm:pt>
    <dgm:pt modelId="{FB536050-3CF3-40A7-9E91-2C04BD735C19}" type="pres">
      <dgm:prSet presAssocID="{1E828BEE-AD48-47B5-93DB-72CBED120577}" presName="node" presStyleLbl="node1" presStyleIdx="5" presStyleCnt="6">
        <dgm:presLayoutVars>
          <dgm:bulletEnabled val="1"/>
        </dgm:presLayoutVars>
      </dgm:prSet>
      <dgm:spPr/>
      <dgm:t>
        <a:bodyPr/>
        <a:lstStyle/>
        <a:p>
          <a:endParaRPr kumimoji="1" lang="ja-JP" altLang="en-US"/>
        </a:p>
      </dgm:t>
    </dgm:pt>
    <dgm:pt modelId="{FA74374B-D623-4EF1-AFFA-BB6B9855B7B0}" type="pres">
      <dgm:prSet presAssocID="{1E828BEE-AD48-47B5-93DB-72CBED120577}" presName="spNode" presStyleCnt="0"/>
      <dgm:spPr/>
    </dgm:pt>
    <dgm:pt modelId="{D23AC275-8F54-4E05-9B07-08B954C2A93B}" type="pres">
      <dgm:prSet presAssocID="{66B77C20-B4A4-45DF-B493-A003A55D7009}" presName="sibTrans" presStyleLbl="sibTrans1D1" presStyleIdx="5" presStyleCnt="6"/>
      <dgm:spPr/>
      <dgm:t>
        <a:bodyPr/>
        <a:lstStyle/>
        <a:p>
          <a:endParaRPr kumimoji="1" lang="ja-JP" altLang="en-US"/>
        </a:p>
      </dgm:t>
    </dgm:pt>
  </dgm:ptLst>
  <dgm:cxnLst>
    <dgm:cxn modelId="{A4A69179-74BB-4C1F-9389-5BAF4441617C}" type="presOf" srcId="{7D35068D-11CE-48B6-AA1F-90EE2511DBF6}" destId="{CA0A66E9-0AB3-4574-A616-54A9E9055BE6}" srcOrd="0" destOrd="0" presId="urn:microsoft.com/office/officeart/2005/8/layout/cycle5"/>
    <dgm:cxn modelId="{BC8C1353-117D-4BD9-83DF-9E21ED6CB303}" type="presOf" srcId="{C60F5A83-5FE6-43E8-9220-1A8916AA6467}" destId="{48A7F96A-F1D2-4B09-B2F1-861B41E967A4}" srcOrd="0" destOrd="0" presId="urn:microsoft.com/office/officeart/2005/8/layout/cycle5"/>
    <dgm:cxn modelId="{131B5969-F837-4E19-B379-5B7CC23CE03F}" type="presOf" srcId="{66B77C20-B4A4-45DF-B493-A003A55D7009}" destId="{D23AC275-8F54-4E05-9B07-08B954C2A93B}" srcOrd="0" destOrd="0" presId="urn:microsoft.com/office/officeart/2005/8/layout/cycle5"/>
    <dgm:cxn modelId="{89FCC396-8928-43DF-BBBC-BB3D248E2FA7}" type="presOf" srcId="{1E828BEE-AD48-47B5-93DB-72CBED120577}" destId="{FB536050-3CF3-40A7-9E91-2C04BD735C19}" srcOrd="0" destOrd="0" presId="urn:microsoft.com/office/officeart/2005/8/layout/cycle5"/>
    <dgm:cxn modelId="{F3CB3DEE-FD4B-44DD-80B8-17BAFBB9BE0F}" srcId="{7EAF6B71-E008-4949-94A5-7B483E66D877}" destId="{1E828BEE-AD48-47B5-93DB-72CBED120577}" srcOrd="5" destOrd="0" parTransId="{DA42CB66-74C8-4AA6-888E-A0CDC9421AD0}" sibTransId="{66B77C20-B4A4-45DF-B493-A003A55D7009}"/>
    <dgm:cxn modelId="{ADCA31DA-C53F-4B89-8471-EA332DBB4087}" srcId="{7EAF6B71-E008-4949-94A5-7B483E66D877}" destId="{7920568D-05CB-4AB2-B461-73555F294736}" srcOrd="1" destOrd="0" parTransId="{ECB8A63C-8D31-4F67-B8F3-FE4396EC7DD7}" sibTransId="{CA80A1CC-8D13-47E1-B287-07FCA9F41F77}"/>
    <dgm:cxn modelId="{5376F25C-8D4E-4C7F-86A5-A5041D428B20}" type="presOf" srcId="{594A9E07-3FEB-4B71-83CF-3CD36FD3794A}" destId="{B559D573-8B91-44E9-AD18-FC2EE1BAF080}" srcOrd="0" destOrd="0" presId="urn:microsoft.com/office/officeart/2005/8/layout/cycle5"/>
    <dgm:cxn modelId="{2EF59E42-85DC-4C1D-8AF8-E5A2C6620102}" type="presOf" srcId="{7EAF6B71-E008-4949-94A5-7B483E66D877}" destId="{67756E6C-AE75-4414-B5F9-5CBE203DEED7}" srcOrd="0" destOrd="0" presId="urn:microsoft.com/office/officeart/2005/8/layout/cycle5"/>
    <dgm:cxn modelId="{38DE0D23-BE7D-4056-92D0-AD09433CC178}" type="presOf" srcId="{7920568D-05CB-4AB2-B461-73555F294736}" destId="{86B98A1C-5AD3-4CFC-97C4-C8B43A2B4589}" srcOrd="0" destOrd="0" presId="urn:microsoft.com/office/officeart/2005/8/layout/cycle5"/>
    <dgm:cxn modelId="{824D5976-58A6-4FB6-8858-141A438CEF3E}" type="presOf" srcId="{CD698651-74AD-4D75-A47F-3A11B61FFB53}" destId="{8EB290FC-3458-441B-BA9E-88AEC34A8A51}" srcOrd="0" destOrd="0" presId="urn:microsoft.com/office/officeart/2005/8/layout/cycle5"/>
    <dgm:cxn modelId="{0BA04A61-D56D-473B-92FD-E96FA64BC511}" type="presOf" srcId="{4A284C88-40CD-4014-B26E-91828DA7823D}" destId="{3A512C3D-79D9-493A-BB56-466CA0992F24}" srcOrd="0" destOrd="0" presId="urn:microsoft.com/office/officeart/2005/8/layout/cycle5"/>
    <dgm:cxn modelId="{BE409684-4872-4B6A-92E6-30CA729272B2}" type="presOf" srcId="{CA80A1CC-8D13-47E1-B287-07FCA9F41F77}" destId="{1A3FA6C8-37D7-43B9-9C0E-790620BC0281}" srcOrd="0" destOrd="0" presId="urn:microsoft.com/office/officeart/2005/8/layout/cycle5"/>
    <dgm:cxn modelId="{36CFFA87-A8CA-4057-BACE-3CDBDB401392}" srcId="{7EAF6B71-E008-4949-94A5-7B483E66D877}" destId="{D92D32FA-4FA0-4EEA-9892-D8AF0B99FDD9}" srcOrd="0" destOrd="0" parTransId="{76FA1B5B-EFF3-4C18-AA05-92855F353042}" sibTransId="{CAABAA26-8A20-43E1-B08D-5C58FC490985}"/>
    <dgm:cxn modelId="{0ADFDDDE-B060-478F-9CCB-14C3B20ECA6A}" type="presOf" srcId="{D92D32FA-4FA0-4EEA-9892-D8AF0B99FDD9}" destId="{48A793DE-2945-4C05-A4BC-62BF10CAF9F3}" srcOrd="0" destOrd="0" presId="urn:microsoft.com/office/officeart/2005/8/layout/cycle5"/>
    <dgm:cxn modelId="{BEBEB21F-E565-4277-AC87-B86075CAB59D}" type="presOf" srcId="{995AD7B2-D433-4039-A03E-31FFAB2CFCD7}" destId="{08BEA994-8369-4D1F-B3B6-F61DEEF25980}" srcOrd="0" destOrd="0" presId="urn:microsoft.com/office/officeart/2005/8/layout/cycle5"/>
    <dgm:cxn modelId="{E9C2B744-DB63-46B9-8A12-9911721BE3E5}" srcId="{7EAF6B71-E008-4949-94A5-7B483E66D877}" destId="{594A9E07-3FEB-4B71-83CF-3CD36FD3794A}" srcOrd="4" destOrd="0" parTransId="{0D20C74C-A851-4561-AD37-201F16BFCFB7}" sibTransId="{C60F5A83-5FE6-43E8-9220-1A8916AA6467}"/>
    <dgm:cxn modelId="{18075671-BE50-488D-9EA1-AED40830BC14}" srcId="{7EAF6B71-E008-4949-94A5-7B483E66D877}" destId="{7D35068D-11CE-48B6-AA1F-90EE2511DBF6}" srcOrd="3" destOrd="0" parTransId="{9A6E785F-D43D-4CD7-A367-06E783ACF93C}" sibTransId="{4A284C88-40CD-4014-B26E-91828DA7823D}"/>
    <dgm:cxn modelId="{7230DDAA-DBAD-449E-9328-F0FCD89D783A}" srcId="{7EAF6B71-E008-4949-94A5-7B483E66D877}" destId="{CD698651-74AD-4D75-A47F-3A11B61FFB53}" srcOrd="2" destOrd="0" parTransId="{0BBD8265-977F-4627-9FD0-347F0C5523D6}" sibTransId="{995AD7B2-D433-4039-A03E-31FFAB2CFCD7}"/>
    <dgm:cxn modelId="{239A5F99-46B7-47E8-B257-9E43BA8179F7}" type="presOf" srcId="{CAABAA26-8A20-43E1-B08D-5C58FC490985}" destId="{DBA7641B-C5CE-45A6-9501-D6E5014DF6CF}" srcOrd="0" destOrd="0" presId="urn:microsoft.com/office/officeart/2005/8/layout/cycle5"/>
    <dgm:cxn modelId="{A8FF29FB-C585-40FD-B84D-6FD4309BFEE5}" type="presParOf" srcId="{67756E6C-AE75-4414-B5F9-5CBE203DEED7}" destId="{48A793DE-2945-4C05-A4BC-62BF10CAF9F3}" srcOrd="0" destOrd="0" presId="urn:microsoft.com/office/officeart/2005/8/layout/cycle5"/>
    <dgm:cxn modelId="{76092B1C-A1AA-4ED6-945E-10C924D6DE49}" type="presParOf" srcId="{67756E6C-AE75-4414-B5F9-5CBE203DEED7}" destId="{1CA59DE5-E6F1-4F01-8308-C1C9173D7447}" srcOrd="1" destOrd="0" presId="urn:microsoft.com/office/officeart/2005/8/layout/cycle5"/>
    <dgm:cxn modelId="{E619F0C2-B1E7-445B-A59F-BFF54685EA6C}" type="presParOf" srcId="{67756E6C-AE75-4414-B5F9-5CBE203DEED7}" destId="{DBA7641B-C5CE-45A6-9501-D6E5014DF6CF}" srcOrd="2" destOrd="0" presId="urn:microsoft.com/office/officeart/2005/8/layout/cycle5"/>
    <dgm:cxn modelId="{8203C5C0-3604-4537-A510-B988224288C6}" type="presParOf" srcId="{67756E6C-AE75-4414-B5F9-5CBE203DEED7}" destId="{86B98A1C-5AD3-4CFC-97C4-C8B43A2B4589}" srcOrd="3" destOrd="0" presId="urn:microsoft.com/office/officeart/2005/8/layout/cycle5"/>
    <dgm:cxn modelId="{CC1ED341-7D64-4625-91E6-A04DFE922DA5}" type="presParOf" srcId="{67756E6C-AE75-4414-B5F9-5CBE203DEED7}" destId="{E2D690C0-CA75-4AAB-819C-B17573E7B664}" srcOrd="4" destOrd="0" presId="urn:microsoft.com/office/officeart/2005/8/layout/cycle5"/>
    <dgm:cxn modelId="{B0797BC7-95BC-4452-966B-649470D1707C}" type="presParOf" srcId="{67756E6C-AE75-4414-B5F9-5CBE203DEED7}" destId="{1A3FA6C8-37D7-43B9-9C0E-790620BC0281}" srcOrd="5" destOrd="0" presId="urn:microsoft.com/office/officeart/2005/8/layout/cycle5"/>
    <dgm:cxn modelId="{E96D4B7B-6C6C-47FB-A784-5B991B42FB0C}" type="presParOf" srcId="{67756E6C-AE75-4414-B5F9-5CBE203DEED7}" destId="{8EB290FC-3458-441B-BA9E-88AEC34A8A51}" srcOrd="6" destOrd="0" presId="urn:microsoft.com/office/officeart/2005/8/layout/cycle5"/>
    <dgm:cxn modelId="{DFC57423-FC4F-44AF-8DDC-CFFB97EF186E}" type="presParOf" srcId="{67756E6C-AE75-4414-B5F9-5CBE203DEED7}" destId="{2D1FC591-2E1F-40E2-931A-1D1F2EEB7FB0}" srcOrd="7" destOrd="0" presId="urn:microsoft.com/office/officeart/2005/8/layout/cycle5"/>
    <dgm:cxn modelId="{CDAFE83C-6D71-4FEA-84DC-597C64A1E6B0}" type="presParOf" srcId="{67756E6C-AE75-4414-B5F9-5CBE203DEED7}" destId="{08BEA994-8369-4D1F-B3B6-F61DEEF25980}" srcOrd="8" destOrd="0" presId="urn:microsoft.com/office/officeart/2005/8/layout/cycle5"/>
    <dgm:cxn modelId="{3A530B7B-4DC8-43DC-A40D-4A6EEB94ADA4}" type="presParOf" srcId="{67756E6C-AE75-4414-B5F9-5CBE203DEED7}" destId="{CA0A66E9-0AB3-4574-A616-54A9E9055BE6}" srcOrd="9" destOrd="0" presId="urn:microsoft.com/office/officeart/2005/8/layout/cycle5"/>
    <dgm:cxn modelId="{BC323FC3-9B03-4348-A6C3-AF54E0CA0270}" type="presParOf" srcId="{67756E6C-AE75-4414-B5F9-5CBE203DEED7}" destId="{4AFDE7CF-353F-4E99-A279-7D31BC73EA66}" srcOrd="10" destOrd="0" presId="urn:microsoft.com/office/officeart/2005/8/layout/cycle5"/>
    <dgm:cxn modelId="{0FE5A37B-FEEB-4EC0-A061-65759FD5302B}" type="presParOf" srcId="{67756E6C-AE75-4414-B5F9-5CBE203DEED7}" destId="{3A512C3D-79D9-493A-BB56-466CA0992F24}" srcOrd="11" destOrd="0" presId="urn:microsoft.com/office/officeart/2005/8/layout/cycle5"/>
    <dgm:cxn modelId="{844526AE-A44A-4ED2-9456-74C2383FF9F6}" type="presParOf" srcId="{67756E6C-AE75-4414-B5F9-5CBE203DEED7}" destId="{B559D573-8B91-44E9-AD18-FC2EE1BAF080}" srcOrd="12" destOrd="0" presId="urn:microsoft.com/office/officeart/2005/8/layout/cycle5"/>
    <dgm:cxn modelId="{F3BE59E1-513D-4A6C-85DF-806079A7C768}" type="presParOf" srcId="{67756E6C-AE75-4414-B5F9-5CBE203DEED7}" destId="{D89D446C-1BA9-4932-9CB6-A1964654BF43}" srcOrd="13" destOrd="0" presId="urn:microsoft.com/office/officeart/2005/8/layout/cycle5"/>
    <dgm:cxn modelId="{B7325123-C95A-4606-855C-7B59B478CB5A}" type="presParOf" srcId="{67756E6C-AE75-4414-B5F9-5CBE203DEED7}" destId="{48A7F96A-F1D2-4B09-B2F1-861B41E967A4}" srcOrd="14" destOrd="0" presId="urn:microsoft.com/office/officeart/2005/8/layout/cycle5"/>
    <dgm:cxn modelId="{AE512694-CC87-4531-BABE-1D0ABB317B9A}" type="presParOf" srcId="{67756E6C-AE75-4414-B5F9-5CBE203DEED7}" destId="{FB536050-3CF3-40A7-9E91-2C04BD735C19}" srcOrd="15" destOrd="0" presId="urn:microsoft.com/office/officeart/2005/8/layout/cycle5"/>
    <dgm:cxn modelId="{F05F9856-64AA-49B1-B218-2C1A136D9AB3}" type="presParOf" srcId="{67756E6C-AE75-4414-B5F9-5CBE203DEED7}" destId="{FA74374B-D623-4EF1-AFFA-BB6B9855B7B0}" srcOrd="16" destOrd="0" presId="urn:microsoft.com/office/officeart/2005/8/layout/cycle5"/>
    <dgm:cxn modelId="{1EEC408B-FC12-4801-A701-0F9793CCD8BF}" type="presParOf" srcId="{67756E6C-AE75-4414-B5F9-5CBE203DEED7}" destId="{D23AC275-8F54-4E05-9B07-08B954C2A93B}" srcOrd="17"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A793DE-2945-4C05-A4BC-62BF10CAF9F3}">
      <dsp:nvSpPr>
        <dsp:cNvPr id="0" name=""/>
        <dsp:cNvSpPr/>
      </dsp:nvSpPr>
      <dsp:spPr>
        <a:xfrm>
          <a:off x="1876293" y="453"/>
          <a:ext cx="962320" cy="6255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en-US" altLang="ja-JP" sz="1100" kern="1200" dirty="0" smtClean="0"/>
            <a:t>Create verification plan</a:t>
          </a:r>
          <a:endParaRPr kumimoji="1" lang="ja-JP" altLang="en-US" sz="1100" kern="1200"/>
        </a:p>
      </dsp:txBody>
      <dsp:txXfrm>
        <a:off x="1906828" y="30988"/>
        <a:ext cx="901250" cy="564438"/>
      </dsp:txXfrm>
    </dsp:sp>
    <dsp:sp modelId="{DBA7641B-C5CE-45A6-9501-D6E5014DF6CF}">
      <dsp:nvSpPr>
        <dsp:cNvPr id="0" name=""/>
        <dsp:cNvSpPr/>
      </dsp:nvSpPr>
      <dsp:spPr>
        <a:xfrm>
          <a:off x="884711" y="313207"/>
          <a:ext cx="2945485" cy="2945485"/>
        </a:xfrm>
        <a:custGeom>
          <a:avLst/>
          <a:gdLst/>
          <a:ahLst/>
          <a:cxnLst/>
          <a:rect l="0" t="0" r="0" b="0"/>
          <a:pathLst>
            <a:path>
              <a:moveTo>
                <a:pt x="2074762" y="128665"/>
              </a:moveTo>
              <a:arcTo wR="1472742" hR="1472742" stAng="17647674" swAng="92316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6B98A1C-5AD3-4CFC-97C4-C8B43A2B4589}">
      <dsp:nvSpPr>
        <dsp:cNvPr id="0" name=""/>
        <dsp:cNvSpPr/>
      </dsp:nvSpPr>
      <dsp:spPr>
        <a:xfrm>
          <a:off x="3151726" y="736824"/>
          <a:ext cx="962320" cy="6255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en-US" altLang="ja-JP" sz="1100" kern="1200" dirty="0" smtClean="0"/>
            <a:t>Develop verification environment</a:t>
          </a:r>
          <a:endParaRPr kumimoji="1" lang="ja-JP" altLang="en-US" sz="1100" kern="1200"/>
        </a:p>
      </dsp:txBody>
      <dsp:txXfrm>
        <a:off x="3182261" y="767359"/>
        <a:ext cx="901250" cy="564438"/>
      </dsp:txXfrm>
    </dsp:sp>
    <dsp:sp modelId="{1A3FA6C8-37D7-43B9-9C0E-790620BC0281}">
      <dsp:nvSpPr>
        <dsp:cNvPr id="0" name=""/>
        <dsp:cNvSpPr/>
      </dsp:nvSpPr>
      <dsp:spPr>
        <a:xfrm>
          <a:off x="884711" y="313207"/>
          <a:ext cx="2945485" cy="2945485"/>
        </a:xfrm>
        <a:custGeom>
          <a:avLst/>
          <a:gdLst/>
          <a:ahLst/>
          <a:cxnLst/>
          <a:rect l="0" t="0" r="0" b="0"/>
          <a:pathLst>
            <a:path>
              <a:moveTo>
                <a:pt x="2922552" y="1213854"/>
              </a:moveTo>
              <a:arcTo wR="1472742" hR="1472742" stAng="20992534" swAng="121493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8EB290FC-3458-441B-BA9E-88AEC34A8A51}">
      <dsp:nvSpPr>
        <dsp:cNvPr id="0" name=""/>
        <dsp:cNvSpPr/>
      </dsp:nvSpPr>
      <dsp:spPr>
        <a:xfrm>
          <a:off x="3151726" y="2209567"/>
          <a:ext cx="962320" cy="6255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en-US" altLang="ja-JP" sz="1100" kern="1200" dirty="0" smtClean="0"/>
            <a:t>Debug Design and Environment</a:t>
          </a:r>
          <a:endParaRPr kumimoji="1" lang="ja-JP" altLang="en-US" sz="1100" kern="1200"/>
        </a:p>
      </dsp:txBody>
      <dsp:txXfrm>
        <a:off x="3182261" y="2240102"/>
        <a:ext cx="901250" cy="564438"/>
      </dsp:txXfrm>
    </dsp:sp>
    <dsp:sp modelId="{08BEA994-8369-4D1F-B3B6-F61DEEF25980}">
      <dsp:nvSpPr>
        <dsp:cNvPr id="0" name=""/>
        <dsp:cNvSpPr/>
      </dsp:nvSpPr>
      <dsp:spPr>
        <a:xfrm>
          <a:off x="883961" y="313945"/>
          <a:ext cx="2945485" cy="2945485"/>
        </a:xfrm>
        <a:custGeom>
          <a:avLst/>
          <a:gdLst/>
          <a:ahLst/>
          <a:cxnLst/>
          <a:rect l="0" t="0" r="0" b="0"/>
          <a:pathLst>
            <a:path>
              <a:moveTo>
                <a:pt x="2410571" y="2608281"/>
              </a:moveTo>
              <a:arcTo wR="1472742" hR="1472742" stAng="3026826" swAng="92353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A0A66E9-0AB3-4574-A616-54A9E9055BE6}">
      <dsp:nvSpPr>
        <dsp:cNvPr id="0" name=""/>
        <dsp:cNvSpPr/>
      </dsp:nvSpPr>
      <dsp:spPr>
        <a:xfrm>
          <a:off x="1876293" y="2946391"/>
          <a:ext cx="962320" cy="6255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en-US" altLang="ja-JP" sz="1100" kern="1200" dirty="0" smtClean="0"/>
            <a:t>Run regression test</a:t>
          </a:r>
          <a:endParaRPr kumimoji="1" lang="ja-JP" altLang="en-US" sz="1100" kern="1200"/>
        </a:p>
      </dsp:txBody>
      <dsp:txXfrm>
        <a:off x="1906828" y="2976926"/>
        <a:ext cx="901250" cy="564438"/>
      </dsp:txXfrm>
    </dsp:sp>
    <dsp:sp modelId="{3A512C3D-79D9-493A-BB56-466CA0992F24}">
      <dsp:nvSpPr>
        <dsp:cNvPr id="0" name=""/>
        <dsp:cNvSpPr/>
      </dsp:nvSpPr>
      <dsp:spPr>
        <a:xfrm>
          <a:off x="885460" y="313945"/>
          <a:ext cx="2945485" cy="2945485"/>
        </a:xfrm>
        <a:custGeom>
          <a:avLst/>
          <a:gdLst/>
          <a:ahLst/>
          <a:cxnLst/>
          <a:rect l="0" t="0" r="0" b="0"/>
          <a:pathLst>
            <a:path>
              <a:moveTo>
                <a:pt x="869952" y="2816474"/>
              </a:moveTo>
              <a:arcTo wR="1472742" hR="1472742" stAng="6849642" swAng="92353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559D573-8B91-44E9-AD18-FC2EE1BAF080}">
      <dsp:nvSpPr>
        <dsp:cNvPr id="0" name=""/>
        <dsp:cNvSpPr/>
      </dsp:nvSpPr>
      <dsp:spPr>
        <a:xfrm>
          <a:off x="600861" y="2209567"/>
          <a:ext cx="962320" cy="6255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en-US" altLang="ja-JP" sz="1100" kern="1200" dirty="0" smtClean="0"/>
            <a:t>Validate coverage of verification</a:t>
          </a:r>
          <a:endParaRPr kumimoji="1" lang="ja-JP" altLang="en-US" sz="1100" kern="1200"/>
        </a:p>
      </dsp:txBody>
      <dsp:txXfrm>
        <a:off x="631396" y="2240102"/>
        <a:ext cx="901250" cy="564438"/>
      </dsp:txXfrm>
    </dsp:sp>
    <dsp:sp modelId="{48A7F96A-F1D2-4B09-B2F1-861B41E967A4}">
      <dsp:nvSpPr>
        <dsp:cNvPr id="0" name=""/>
        <dsp:cNvSpPr/>
      </dsp:nvSpPr>
      <dsp:spPr>
        <a:xfrm>
          <a:off x="884711" y="313207"/>
          <a:ext cx="2945485" cy="2945485"/>
        </a:xfrm>
        <a:custGeom>
          <a:avLst/>
          <a:gdLst/>
          <a:ahLst/>
          <a:cxnLst/>
          <a:rect l="0" t="0" r="0" b="0"/>
          <a:pathLst>
            <a:path>
              <a:moveTo>
                <a:pt x="22933" y="1731631"/>
              </a:moveTo>
              <a:arcTo wR="1472742" hR="1472742" stAng="10192534" swAng="121493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B536050-3CF3-40A7-9E91-2C04BD735C19}">
      <dsp:nvSpPr>
        <dsp:cNvPr id="0" name=""/>
        <dsp:cNvSpPr/>
      </dsp:nvSpPr>
      <dsp:spPr>
        <a:xfrm>
          <a:off x="600861" y="736824"/>
          <a:ext cx="962320" cy="62550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kumimoji="1" lang="en-US" altLang="ja-JP" sz="1100" kern="1200" dirty="0" smtClean="0"/>
            <a:t>Do lessons learned</a:t>
          </a:r>
          <a:endParaRPr kumimoji="1" lang="ja-JP" altLang="en-US" sz="1100" kern="1200"/>
        </a:p>
      </dsp:txBody>
      <dsp:txXfrm>
        <a:off x="631396" y="767359"/>
        <a:ext cx="901250" cy="564438"/>
      </dsp:txXfrm>
    </dsp:sp>
    <dsp:sp modelId="{D23AC275-8F54-4E05-9B07-08B954C2A93B}">
      <dsp:nvSpPr>
        <dsp:cNvPr id="0" name=""/>
        <dsp:cNvSpPr/>
      </dsp:nvSpPr>
      <dsp:spPr>
        <a:xfrm>
          <a:off x="884711" y="313207"/>
          <a:ext cx="2945485" cy="2945485"/>
        </a:xfrm>
        <a:custGeom>
          <a:avLst/>
          <a:gdLst/>
          <a:ahLst/>
          <a:cxnLst/>
          <a:rect l="0" t="0" r="0" b="0"/>
          <a:pathLst>
            <a:path>
              <a:moveTo>
                <a:pt x="535686" y="336566"/>
              </a:moveTo>
              <a:arcTo wR="1472742" hR="1472742" stAng="13829164" swAng="92316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07445E-32E0-450C-9005-0E171F7C0902}" type="datetimeFigureOut">
              <a:rPr lang="en-US" smtClean="0"/>
              <a:t>4/12/2017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5662BF-ABC6-4407-80D6-F20E0CF280A1}" type="slidenum">
              <a:rPr lang="en-US" smtClean="0"/>
              <a:t>‹#›</a:t>
            </a:fld>
            <a:endParaRPr lang="en-US"/>
          </a:p>
        </p:txBody>
      </p:sp>
    </p:spTree>
    <p:extLst>
      <p:ext uri="{BB962C8B-B14F-4D97-AF65-F5344CB8AC3E}">
        <p14:creationId xmlns:p14="http://schemas.microsoft.com/office/powerpoint/2010/main" val="330676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kumimoji="1" lang="en-US" altLang="ja-JP" smtClean="0"/>
              <a:t>Click to edit Master title style</a:t>
            </a:r>
            <a:endParaRPr kumimoji="1" lang="ja-JP"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smtClean="0"/>
              <a:t>Click to edit Master subtitle style</a:t>
            </a:r>
            <a:endParaRPr kumimoji="1" lang="ja-JP" altLang="en-US"/>
          </a:p>
        </p:txBody>
      </p:sp>
      <p:sp>
        <p:nvSpPr>
          <p:cNvPr id="4" name="Date Placeholder 3"/>
          <p:cNvSpPr>
            <a:spLocks noGrp="1"/>
          </p:cNvSpPr>
          <p:nvPr>
            <p:ph type="dt" sz="half" idx="10"/>
          </p:nvPr>
        </p:nvSpPr>
        <p:spPr/>
        <p:txBody>
          <a:bodyPr/>
          <a:lstStyle/>
          <a:p>
            <a:r>
              <a:rPr kumimoji="1" lang="en-US" altLang="ja-JP" smtClean="0"/>
              <a:t>2015/12/12</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r>
              <a:rPr kumimoji="1" lang="en-US" altLang="ja-JP" smtClean="0"/>
              <a:t>2015/12/12</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1" lang="en-US" altLang="ja-JP" smtClean="0"/>
              <a:t>Click to edit Master title style</a:t>
            </a:r>
            <a:endParaRPr kumimoji="1" lang="ja-JP"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r>
              <a:rPr kumimoji="1" lang="en-US" altLang="ja-JP" smtClean="0"/>
              <a:t>2015/12/12</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p:txBody>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10"/>
          </p:nvPr>
        </p:nvSpPr>
        <p:spPr/>
        <p:txBody>
          <a:bodyPr/>
          <a:lstStyle/>
          <a:p>
            <a:r>
              <a:rPr kumimoji="1" lang="en-US" altLang="ja-JP" smtClean="0"/>
              <a:t>2015/12/12</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smtClean="0"/>
              <a:t>Click to edit Master text styles</a:t>
            </a:r>
          </a:p>
        </p:txBody>
      </p:sp>
      <p:sp>
        <p:nvSpPr>
          <p:cNvPr id="4" name="Date Placeholder 3"/>
          <p:cNvSpPr>
            <a:spLocks noGrp="1"/>
          </p:cNvSpPr>
          <p:nvPr>
            <p:ph type="dt" sz="half" idx="10"/>
          </p:nvPr>
        </p:nvSpPr>
        <p:spPr/>
        <p:txBody>
          <a:bodyPr/>
          <a:lstStyle/>
          <a:p>
            <a:r>
              <a:rPr kumimoji="1" lang="en-US" altLang="ja-JP" smtClean="0"/>
              <a:t>2015/12/12</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Date Placeholder 4"/>
          <p:cNvSpPr>
            <a:spLocks noGrp="1"/>
          </p:cNvSpPr>
          <p:nvPr>
            <p:ph type="dt" sz="half" idx="10"/>
          </p:nvPr>
        </p:nvSpPr>
        <p:spPr/>
        <p:txBody>
          <a:bodyPr/>
          <a:lstStyle/>
          <a:p>
            <a:r>
              <a:rPr kumimoji="1" lang="en-US" altLang="ja-JP" smtClean="0"/>
              <a:t>2015/12/12</a:t>
            </a:r>
            <a:endParaRPr kumimoji="1" lang="ja-JP" altLang="en-US"/>
          </a:p>
        </p:txBody>
      </p:sp>
      <p:sp>
        <p:nvSpPr>
          <p:cNvPr id="6" name="Footer Placeholder 5"/>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7" name="Slide Number Placeholder 6"/>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7" name="Date Placeholder 6"/>
          <p:cNvSpPr>
            <a:spLocks noGrp="1"/>
          </p:cNvSpPr>
          <p:nvPr>
            <p:ph type="dt" sz="half" idx="10"/>
          </p:nvPr>
        </p:nvSpPr>
        <p:spPr/>
        <p:txBody>
          <a:bodyPr/>
          <a:lstStyle/>
          <a:p>
            <a:r>
              <a:rPr kumimoji="1" lang="en-US" altLang="ja-JP" smtClean="0"/>
              <a:t>2015/12/12</a:t>
            </a:r>
            <a:endParaRPr kumimoji="1" lang="ja-JP" altLang="en-US"/>
          </a:p>
        </p:txBody>
      </p:sp>
      <p:sp>
        <p:nvSpPr>
          <p:cNvPr id="8" name="Footer Placeholder 7"/>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9" name="Slide Number Placeholder 8"/>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smtClean="0"/>
              <a:t>Click to edit Master title style</a:t>
            </a:r>
            <a:endParaRPr kumimoji="1" lang="ja-JP" altLang="en-US"/>
          </a:p>
        </p:txBody>
      </p:sp>
      <p:sp>
        <p:nvSpPr>
          <p:cNvPr id="3" name="Date Placeholder 2"/>
          <p:cNvSpPr>
            <a:spLocks noGrp="1"/>
          </p:cNvSpPr>
          <p:nvPr>
            <p:ph type="dt" sz="half" idx="10"/>
          </p:nvPr>
        </p:nvSpPr>
        <p:spPr/>
        <p:txBody>
          <a:bodyPr/>
          <a:lstStyle/>
          <a:p>
            <a:r>
              <a:rPr kumimoji="1" lang="en-US" altLang="ja-JP" smtClean="0"/>
              <a:t>2015/12/12</a:t>
            </a:r>
            <a:endParaRPr kumimoji="1" lang="ja-JP" altLang="en-US"/>
          </a:p>
        </p:txBody>
      </p:sp>
      <p:sp>
        <p:nvSpPr>
          <p:cNvPr id="4" name="Footer Placeholder 3"/>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4" name="Slide Number Placeholder 3"/>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kumimoji="1" lang="en-US" altLang="ja-JP" smtClean="0"/>
              <a:t>Click to edit Master title style</a:t>
            </a:r>
            <a:endParaRPr kumimoji="1" lang="ja-JP"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r>
              <a:rPr kumimoji="1" lang="en-US" altLang="ja-JP" smtClean="0"/>
              <a:t>2015/12/12</a:t>
            </a:r>
            <a:endParaRPr kumimoji="1" lang="ja-JP" altLang="en-US"/>
          </a:p>
        </p:txBody>
      </p:sp>
      <p:sp>
        <p:nvSpPr>
          <p:cNvPr id="6" name="Footer Placeholder 5"/>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7" name="Slide Number Placeholder 6"/>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kumimoji="1" lang="en-US" altLang="ja-JP" smtClean="0"/>
              <a:t>Click to edit Master title style</a:t>
            </a:r>
            <a:endParaRPr kumimoji="1" lang="ja-JP"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smtClean="0"/>
              <a:t>Click to edit Master text styles</a:t>
            </a:r>
          </a:p>
        </p:txBody>
      </p:sp>
      <p:sp>
        <p:nvSpPr>
          <p:cNvPr id="5" name="Date Placeholder 4"/>
          <p:cNvSpPr>
            <a:spLocks noGrp="1"/>
          </p:cNvSpPr>
          <p:nvPr>
            <p:ph type="dt" sz="half" idx="10"/>
          </p:nvPr>
        </p:nvSpPr>
        <p:spPr/>
        <p:txBody>
          <a:bodyPr/>
          <a:lstStyle/>
          <a:p>
            <a:r>
              <a:rPr kumimoji="1" lang="en-US" altLang="ja-JP" smtClean="0"/>
              <a:t>2015/12/12</a:t>
            </a:r>
            <a:endParaRPr kumimoji="1" lang="ja-JP" altLang="en-US"/>
          </a:p>
        </p:txBody>
      </p:sp>
      <p:sp>
        <p:nvSpPr>
          <p:cNvPr id="6" name="Footer Placeholder 5"/>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7" name="Slide Number Placeholder 6"/>
          <p:cNvSpPr>
            <a:spLocks noGrp="1"/>
          </p:cNvSpPr>
          <p:nvPr>
            <p:ph type="sldNum" sz="quarter" idx="12"/>
          </p:nvPr>
        </p:nvSpPr>
        <p:spPr/>
        <p:txBody>
          <a:bodyPr/>
          <a:lstStyle/>
          <a:p>
            <a:fld id="{062DC8EF-6157-4362-8B13-510E28D76A69}"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en-US" altLang="ja-JP" smtClean="0"/>
              <a:t>Click to edit Master title style</a:t>
            </a:r>
            <a:endParaRPr kumimoji="1" lang="ja-JP"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en-US" altLang="ja-JP" smtClean="0"/>
              <a:t>Click to edit Master text styles</a:t>
            </a:r>
          </a:p>
          <a:p>
            <a:pPr lvl="1"/>
            <a:r>
              <a:rPr kumimoji="1" lang="en-US" altLang="ja-JP" smtClean="0"/>
              <a:t>Second level</a:t>
            </a:r>
          </a:p>
          <a:p>
            <a:pPr lvl="2"/>
            <a:r>
              <a:rPr kumimoji="1" lang="en-US" altLang="ja-JP" smtClean="0"/>
              <a:t>Third level</a:t>
            </a:r>
          </a:p>
          <a:p>
            <a:pPr lvl="3"/>
            <a:r>
              <a:rPr kumimoji="1" lang="en-US" altLang="ja-JP" smtClean="0"/>
              <a:t>Fourth level</a:t>
            </a:r>
          </a:p>
          <a:p>
            <a:pPr lvl="4"/>
            <a:r>
              <a:rPr kumimoji="1" lang="en-US" altLang="ja-JP" smtClean="0"/>
              <a:t>Fifth level</a:t>
            </a:r>
            <a:endParaRPr kumimoji="1" lang="ja-JP"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smtClean="0"/>
              <a:t>2015/12/12</a:t>
            </a:r>
            <a:endParaRPr kumimoji="1" lang="ja-JP"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smtClean="0"/>
              <a:t>Functional Verification Fundamental</a:t>
            </a:r>
            <a:endParaRPr kumimoji="1" lang="ja-JP"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DC8EF-6157-4362-8B13-510E28D76A69}"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en.wikipedia.org/wiki/Functional_verificat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85720" y="1987549"/>
            <a:ext cx="8572560" cy="1227137"/>
          </a:xfrm>
        </p:spPr>
        <p:txBody>
          <a:bodyPr>
            <a:normAutofit fontScale="90000"/>
          </a:bodyPr>
          <a:lstStyle/>
          <a:p>
            <a:r>
              <a:rPr kumimoji="1" lang="en-US" altLang="ja-JP" b="1" dirty="0" smtClean="0">
                <a:solidFill>
                  <a:schemeClr val="bg1"/>
                </a:solidFill>
                <a:latin typeface="Arial Unicode MS" pitchFamily="50" charset="-128"/>
                <a:ea typeface="Arial Unicode MS" pitchFamily="50" charset="-128"/>
                <a:cs typeface="Arial Unicode MS" pitchFamily="50" charset="-128"/>
              </a:rPr>
              <a:t>Basic Functional Verification Fundamental</a:t>
            </a:r>
            <a:endParaRPr kumimoji="1" lang="ja-JP" altLang="en-US" b="1">
              <a:solidFill>
                <a:schemeClr val="bg1"/>
              </a:solidFill>
              <a:latin typeface="Arial Unicode MS" pitchFamily="50" charset="-128"/>
              <a:ea typeface="Arial Unicode MS" pitchFamily="50" charset="-128"/>
              <a:cs typeface="Arial Unicode MS" pitchFamily="50" charset="-128"/>
            </a:endParaRPr>
          </a:p>
        </p:txBody>
      </p:sp>
      <p:sp>
        <p:nvSpPr>
          <p:cNvPr id="7" name="Subtitle 6"/>
          <p:cNvSpPr>
            <a:spLocks noGrp="1"/>
          </p:cNvSpPr>
          <p:nvPr>
            <p:ph type="subTitle" idx="1"/>
          </p:nvPr>
        </p:nvSpPr>
        <p:spPr>
          <a:xfrm>
            <a:off x="500034" y="4429132"/>
            <a:ext cx="8286808" cy="1752600"/>
          </a:xfrm>
        </p:spPr>
        <p:txBody>
          <a:bodyPr/>
          <a:lstStyle/>
          <a:p>
            <a:pPr algn="l"/>
            <a:r>
              <a:rPr kumimoji="1" lang="en-US" altLang="ja-JP" sz="2800" dirty="0" smtClean="0">
                <a:solidFill>
                  <a:schemeClr val="accent5">
                    <a:lumMod val="60000"/>
                    <a:lumOff val="40000"/>
                  </a:schemeClr>
                </a:solidFill>
                <a:latin typeface="Arial Unicode MS" pitchFamily="50" charset="-128"/>
                <a:ea typeface="Arial Unicode MS" pitchFamily="50" charset="-128"/>
                <a:cs typeface="Arial Unicode MS" pitchFamily="50" charset="-128"/>
              </a:rPr>
              <a:t>FSOFT </a:t>
            </a:r>
            <a:r>
              <a:rPr kumimoji="1" lang="en-US" altLang="ja-JP" sz="2800" dirty="0" smtClean="0">
                <a:solidFill>
                  <a:schemeClr val="accent5">
                    <a:lumMod val="60000"/>
                    <a:lumOff val="40000"/>
                  </a:schemeClr>
                </a:solidFill>
                <a:latin typeface="Arial Unicode MS" pitchFamily="50" charset="-128"/>
                <a:ea typeface="Arial Unicode MS" pitchFamily="50" charset="-128"/>
                <a:cs typeface="Arial Unicode MS" pitchFamily="50" charset="-128"/>
              </a:rPr>
              <a:t>- </a:t>
            </a:r>
            <a:r>
              <a:rPr kumimoji="1" lang="en-US" altLang="ja-JP" sz="2800" dirty="0" smtClean="0">
                <a:solidFill>
                  <a:schemeClr val="accent5">
                    <a:lumMod val="60000"/>
                    <a:lumOff val="40000"/>
                  </a:schemeClr>
                </a:solidFill>
                <a:latin typeface="Arial Unicode MS" pitchFamily="50" charset="-128"/>
                <a:ea typeface="Arial Unicode MS" pitchFamily="50" charset="-128"/>
                <a:cs typeface="Arial Unicode MS" pitchFamily="50" charset="-128"/>
              </a:rPr>
              <a:t>LSI-Verification team</a:t>
            </a:r>
          </a:p>
          <a:p>
            <a:pPr algn="l"/>
            <a:r>
              <a:rPr lang="en-US" altLang="ja-JP" sz="2000" dirty="0" smtClean="0">
                <a:solidFill>
                  <a:schemeClr val="accent5">
                    <a:lumMod val="60000"/>
                    <a:lumOff val="40000"/>
                  </a:schemeClr>
                </a:solidFill>
                <a:latin typeface="Arial Unicode MS" pitchFamily="50" charset="-128"/>
                <a:ea typeface="Arial Unicode MS" pitchFamily="50" charset="-128"/>
                <a:cs typeface="Arial Unicode MS" pitchFamily="50" charset="-128"/>
              </a:rPr>
              <a:t>Nguyen </a:t>
            </a:r>
            <a:r>
              <a:rPr lang="en-US" altLang="ja-JP" sz="2000" dirty="0" err="1" smtClean="0">
                <a:solidFill>
                  <a:schemeClr val="accent5">
                    <a:lumMod val="60000"/>
                    <a:lumOff val="40000"/>
                  </a:schemeClr>
                </a:solidFill>
                <a:latin typeface="Arial Unicode MS" pitchFamily="50" charset="-128"/>
                <a:ea typeface="Arial Unicode MS" pitchFamily="50" charset="-128"/>
                <a:cs typeface="Arial Unicode MS" pitchFamily="50" charset="-128"/>
              </a:rPr>
              <a:t>Tien</a:t>
            </a:r>
            <a:r>
              <a:rPr lang="en-US" altLang="ja-JP" sz="2000" dirty="0" smtClean="0">
                <a:solidFill>
                  <a:schemeClr val="accent5">
                    <a:lumMod val="60000"/>
                    <a:lumOff val="40000"/>
                  </a:schemeClr>
                </a:solidFill>
                <a:latin typeface="Arial Unicode MS" pitchFamily="50" charset="-128"/>
                <a:ea typeface="Arial Unicode MS" pitchFamily="50" charset="-128"/>
                <a:cs typeface="Arial Unicode MS" pitchFamily="50" charset="-128"/>
              </a:rPr>
              <a:t> </a:t>
            </a:r>
            <a:r>
              <a:rPr lang="en-US" altLang="ja-JP" sz="2000" dirty="0" err="1" smtClean="0">
                <a:solidFill>
                  <a:schemeClr val="accent5">
                    <a:lumMod val="60000"/>
                    <a:lumOff val="40000"/>
                  </a:schemeClr>
                </a:solidFill>
                <a:latin typeface="Arial Unicode MS" pitchFamily="50" charset="-128"/>
                <a:ea typeface="Arial Unicode MS" pitchFamily="50" charset="-128"/>
                <a:cs typeface="Arial Unicode MS" pitchFamily="50" charset="-128"/>
              </a:rPr>
              <a:t>Anh</a:t>
            </a:r>
            <a:r>
              <a:rPr lang="en-US" altLang="ja-JP" sz="2000" dirty="0" smtClean="0">
                <a:solidFill>
                  <a:schemeClr val="accent5">
                    <a:lumMod val="60000"/>
                    <a:lumOff val="40000"/>
                  </a:schemeClr>
                </a:solidFill>
                <a:latin typeface="Arial Unicode MS" pitchFamily="50" charset="-128"/>
                <a:ea typeface="Arial Unicode MS" pitchFamily="50" charset="-128"/>
                <a:cs typeface="Arial Unicode MS" pitchFamily="50" charset="-128"/>
              </a:rPr>
              <a:t> – v1.1</a:t>
            </a:r>
            <a:endParaRPr kumimoji="1" lang="en-US" altLang="ja-JP" sz="2000" dirty="0" smtClean="0">
              <a:solidFill>
                <a:schemeClr val="accent5">
                  <a:lumMod val="60000"/>
                  <a:lumOff val="40000"/>
                </a:schemeClr>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4" name="Slide Number Placeholder 3"/>
          <p:cNvSpPr>
            <a:spLocks noGrp="1"/>
          </p:cNvSpPr>
          <p:nvPr>
            <p:ph type="sldNum" sz="quarter" idx="12"/>
          </p:nvPr>
        </p:nvSpPr>
        <p:spPr/>
        <p:txBody>
          <a:bodyPr/>
          <a:lstStyle/>
          <a:p>
            <a:fld id="{062DC8EF-6157-4362-8B13-510E28D76A69}" type="slidenum">
              <a:rPr kumimoji="1" lang="ja-JP" altLang="en-US" smtClean="0"/>
              <a:pPr/>
              <a:t>1</a:t>
            </a:fld>
            <a:endParaRPr kumimoji="1" lang="ja-JP"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572164"/>
          </a:xfrm>
        </p:spPr>
        <p:txBody>
          <a:bodyPr>
            <a:normAutofit fontScale="85000" lnSpcReduction="20000"/>
          </a:bodyPr>
          <a:lstStyle/>
          <a:p>
            <a:r>
              <a:rPr kumimoji="1" lang="en-US" altLang="ja-JP" sz="2800" dirty="0" smtClean="0">
                <a:solidFill>
                  <a:srgbClr val="CCFF66"/>
                </a:solidFill>
                <a:latin typeface="Arial Unicode MS" pitchFamily="50" charset="-128"/>
                <a:ea typeface="Arial Unicode MS" pitchFamily="50" charset="-128"/>
                <a:cs typeface="Arial Unicode MS" pitchFamily="50" charset="-128"/>
              </a:rPr>
              <a:t>Verification engineer’s missions:</a:t>
            </a:r>
            <a:endParaRPr lang="en-US" altLang="ja-JP" sz="28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400" dirty="0" smtClean="0">
                <a:solidFill>
                  <a:srgbClr val="CCFF66"/>
                </a:solidFill>
                <a:latin typeface="Arial Unicode MS" pitchFamily="50" charset="-128"/>
                <a:ea typeface="Arial Unicode MS" pitchFamily="50" charset="-128"/>
                <a:cs typeface="Arial Unicode MS" pitchFamily="50" charset="-128"/>
              </a:rPr>
              <a:t>Must understand the design under test (DUV).</a:t>
            </a:r>
          </a:p>
          <a:p>
            <a:pPr lvl="1"/>
            <a:r>
              <a:rPr lang="en-US" altLang="ja-JP" sz="2400" dirty="0" smtClean="0">
                <a:solidFill>
                  <a:srgbClr val="CCFF66"/>
                </a:solidFill>
                <a:latin typeface="Arial Unicode MS" pitchFamily="50" charset="-128"/>
                <a:ea typeface="Arial Unicode MS" pitchFamily="50" charset="-128"/>
                <a:cs typeface="Arial Unicode MS" pitchFamily="50" charset="-128"/>
              </a:rPr>
              <a:t>Must be able to work closely and cordially with designers. </a:t>
            </a:r>
            <a:r>
              <a:rPr lang="en-US" altLang="ja-JP" sz="2400" i="1" dirty="0" smtClean="0">
                <a:solidFill>
                  <a:srgbClr val="CCFF66"/>
                </a:solidFill>
                <a:latin typeface="Arial Unicode MS" pitchFamily="50" charset="-128"/>
                <a:ea typeface="Arial Unicode MS" pitchFamily="50" charset="-128"/>
                <a:cs typeface="Arial Unicode MS" pitchFamily="50" charset="-128"/>
              </a:rPr>
              <a:t>Should be able to proposal the solution to fix the bug to designers.</a:t>
            </a:r>
          </a:p>
          <a:p>
            <a:pPr lvl="1"/>
            <a:r>
              <a:rPr lang="en-US" altLang="ja-JP" sz="2400" dirty="0" smtClean="0">
                <a:solidFill>
                  <a:srgbClr val="CCFF66"/>
                </a:solidFill>
                <a:latin typeface="Arial Unicode MS" pitchFamily="50" charset="-128"/>
                <a:ea typeface="Arial Unicode MS" pitchFamily="50" charset="-128"/>
                <a:cs typeface="Arial Unicode MS" pitchFamily="50" charset="-128"/>
              </a:rPr>
              <a:t>Must understand the strengths and weaknesses of the variety of verification tools/methods at their disposal.</a:t>
            </a:r>
          </a:p>
          <a:p>
            <a:pPr lvl="1"/>
            <a:r>
              <a:rPr lang="en-US" altLang="ja-JP" sz="2400" dirty="0" smtClean="0">
                <a:solidFill>
                  <a:srgbClr val="CCFF66"/>
                </a:solidFill>
                <a:latin typeface="Arial Unicode MS" pitchFamily="50" charset="-128"/>
                <a:ea typeface="Arial Unicode MS" pitchFamily="50" charset="-128"/>
                <a:cs typeface="Arial Unicode MS" pitchFamily="50" charset="-128"/>
              </a:rPr>
              <a:t> Must be able to use these tools/methods efficiently to uncover the bugs in the design.</a:t>
            </a:r>
          </a:p>
          <a:p>
            <a:pPr lvl="1">
              <a:buNone/>
            </a:pPr>
            <a:endParaRPr lang="en-US" altLang="ja-JP" sz="2400" dirty="0" smtClean="0">
              <a:solidFill>
                <a:srgbClr val="CCFF66"/>
              </a:solidFill>
              <a:latin typeface="Arial Unicode MS" pitchFamily="50" charset="-128"/>
              <a:ea typeface="Arial Unicode MS" pitchFamily="50" charset="-128"/>
              <a:cs typeface="Arial Unicode MS" pitchFamily="50" charset="-128"/>
            </a:endParaRPr>
          </a:p>
          <a:p>
            <a:pPr lvl="1">
              <a:buNone/>
            </a:pPr>
            <a:r>
              <a:rPr lang="en-US" altLang="ja-JP" sz="2400" dirty="0" smtClean="0">
                <a:solidFill>
                  <a:srgbClr val="CCFF66"/>
                </a:solidFill>
                <a:latin typeface="Arial Unicode MS" pitchFamily="50" charset="-128"/>
                <a:ea typeface="Arial Unicode MS" pitchFamily="50" charset="-128"/>
                <a:cs typeface="Arial Unicode MS" pitchFamily="50" charset="-128"/>
              </a:rPr>
              <a:t>=&gt; Must be able to create the verification environment and test scenarios based on verification tool/methods, DUV specifications. Ensuring that the required functional test scenarios occur and the checking is complete.</a:t>
            </a:r>
            <a:br>
              <a:rPr lang="en-US" altLang="ja-JP" sz="2400" dirty="0" smtClean="0">
                <a:solidFill>
                  <a:srgbClr val="CCFF66"/>
                </a:solidFill>
                <a:latin typeface="Arial Unicode MS" pitchFamily="50" charset="-128"/>
                <a:ea typeface="Arial Unicode MS" pitchFamily="50" charset="-128"/>
                <a:cs typeface="Arial Unicode MS" pitchFamily="50" charset="-128"/>
              </a:rPr>
            </a:br>
            <a:endParaRPr lang="en-US" altLang="ja-JP" sz="2400" dirty="0" smtClean="0">
              <a:solidFill>
                <a:srgbClr val="CCFF66"/>
              </a:solidFill>
              <a:latin typeface="Arial Unicode MS" pitchFamily="50" charset="-128"/>
              <a:ea typeface="Arial Unicode MS" pitchFamily="50" charset="-128"/>
              <a:cs typeface="Arial Unicode MS" pitchFamily="50" charset="-128"/>
            </a:endParaRPr>
          </a:p>
          <a:p>
            <a:pPr lvl="1">
              <a:buNone/>
            </a:pPr>
            <a:r>
              <a:rPr lang="en-US" altLang="ja-JP" sz="2400" dirty="0" smtClean="0">
                <a:solidFill>
                  <a:srgbClr val="CCFF66"/>
                </a:solidFill>
                <a:latin typeface="Arial Unicode MS" pitchFamily="50" charset="-128"/>
                <a:ea typeface="Arial Unicode MS" pitchFamily="50" charset="-128"/>
                <a:cs typeface="Arial Unicode MS" pitchFamily="50" charset="-128"/>
              </a:rPr>
              <a:t/>
            </a:r>
            <a:br>
              <a:rPr lang="en-US" altLang="ja-JP" sz="2400" dirty="0" smtClean="0">
                <a:solidFill>
                  <a:srgbClr val="CCFF66"/>
                </a:solidFill>
                <a:latin typeface="Arial Unicode MS" pitchFamily="50" charset="-128"/>
                <a:ea typeface="Arial Unicode MS" pitchFamily="50" charset="-128"/>
                <a:cs typeface="Arial Unicode MS" pitchFamily="50" charset="-128"/>
              </a:rPr>
            </a:br>
            <a:r>
              <a:rPr lang="en-US" altLang="ja-JP" sz="2400" dirty="0" smtClean="0">
                <a:solidFill>
                  <a:srgbClr val="CCFF66"/>
                </a:solidFill>
                <a:latin typeface="Arial Unicode MS" pitchFamily="50" charset="-128"/>
                <a:ea typeface="Arial Unicode MS" pitchFamily="50" charset="-128"/>
                <a:cs typeface="Arial Unicode MS" pitchFamily="50" charset="-128"/>
              </a:rPr>
              <a:t> </a:t>
            </a:r>
            <a:br>
              <a:rPr lang="en-US" altLang="ja-JP" sz="2400" dirty="0" smtClean="0">
                <a:solidFill>
                  <a:srgbClr val="CCFF66"/>
                </a:solidFill>
                <a:latin typeface="Arial Unicode MS" pitchFamily="50" charset="-128"/>
                <a:ea typeface="Arial Unicode MS" pitchFamily="50" charset="-128"/>
                <a:cs typeface="Arial Unicode MS" pitchFamily="50" charset="-128"/>
              </a:rPr>
            </a:br>
            <a:r>
              <a:rPr lang="en-US" altLang="ja-JP" sz="2400" dirty="0" smtClean="0">
                <a:solidFill>
                  <a:srgbClr val="CCFF66"/>
                </a:solidFill>
                <a:latin typeface="Arial Unicode MS" pitchFamily="50" charset="-128"/>
                <a:ea typeface="Arial Unicode MS" pitchFamily="50" charset="-128"/>
                <a:cs typeface="Arial Unicode MS" pitchFamily="50" charset="-128"/>
              </a:rPr>
              <a:t/>
            </a:r>
            <a:br>
              <a:rPr lang="en-US" altLang="ja-JP" sz="2400" dirty="0" smtClean="0">
                <a:solidFill>
                  <a:srgbClr val="CCFF66"/>
                </a:solidFill>
                <a:latin typeface="Arial Unicode MS" pitchFamily="50" charset="-128"/>
                <a:ea typeface="Arial Unicode MS" pitchFamily="50" charset="-128"/>
                <a:cs typeface="Arial Unicode MS" pitchFamily="50" charset="-128"/>
              </a:rPr>
            </a:br>
            <a:r>
              <a:rPr lang="en-US" altLang="ja-JP" sz="2400" dirty="0" smtClean="0">
                <a:solidFill>
                  <a:srgbClr val="CCFF66"/>
                </a:solidFill>
                <a:latin typeface="Arial Unicode MS" pitchFamily="50" charset="-128"/>
                <a:ea typeface="Arial Unicode MS" pitchFamily="50" charset="-128"/>
                <a:cs typeface="Arial Unicode MS" pitchFamily="50" charset="-128"/>
              </a:rPr>
              <a:t/>
            </a:r>
            <a:br>
              <a:rPr lang="en-US" altLang="ja-JP" sz="2400" dirty="0" smtClean="0">
                <a:solidFill>
                  <a:srgbClr val="CCFF66"/>
                </a:solidFill>
                <a:latin typeface="Arial Unicode MS" pitchFamily="50" charset="-128"/>
                <a:ea typeface="Arial Unicode MS" pitchFamily="50" charset="-128"/>
                <a:cs typeface="Arial Unicode MS" pitchFamily="50" charset="-128"/>
              </a:rPr>
            </a:br>
            <a:endParaRPr kumimoji="1" lang="en-US" altLang="ja-JP" sz="2400" dirty="0" smtClean="0">
              <a:solidFill>
                <a:srgbClr val="CCFF66"/>
              </a:solidFill>
              <a:latin typeface="Arial Unicode MS" pitchFamily="50" charset="-128"/>
              <a:ea typeface="Arial Unicode MS" pitchFamily="50" charset="-128"/>
              <a:cs typeface="Arial Unicode MS" pitchFamily="50" charset="-128"/>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Missions and Goals of Verification</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sp>
        <p:nvSpPr>
          <p:cNvPr id="3" name="Date Placeholder 2"/>
          <p:cNvSpPr>
            <a:spLocks noGrp="1"/>
          </p:cNvSpPr>
          <p:nvPr>
            <p:ph type="dt" sz="half" idx="10"/>
          </p:nvPr>
        </p:nvSpPr>
        <p:spPr/>
        <p:txBody>
          <a:bodyPr/>
          <a:lstStyle/>
          <a:p>
            <a:r>
              <a:rPr kumimoji="1" lang="en-US" altLang="ja-JP" smtClean="0"/>
              <a:t>2015/12/12</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10</a:t>
            </a:fld>
            <a:endParaRPr kumimoji="1" lang="ja-JP"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900000"/>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The Verification challenge</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11</a:t>
            </a:fld>
            <a:endParaRPr kumimoji="1" lang="ja-JP"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572164"/>
          </a:xfrm>
        </p:spPr>
        <p:txBody>
          <a:bodyPr>
            <a:normAutofit/>
          </a:bodyPr>
          <a:lstStyle/>
          <a:p>
            <a:r>
              <a:rPr kumimoji="1" lang="en-US" altLang="ja-JP" sz="2400" dirty="0" smtClean="0">
                <a:solidFill>
                  <a:srgbClr val="CCFF66"/>
                </a:solidFill>
                <a:latin typeface="Arial Unicode MS" pitchFamily="50" charset="-128"/>
                <a:ea typeface="Arial Unicode MS" pitchFamily="50" charset="-128"/>
                <a:cs typeface="Arial Unicode MS" pitchFamily="50" charset="-128"/>
              </a:rPr>
              <a:t>The number of functions in the chip grow quickly over time</a:t>
            </a:r>
            <a:r>
              <a:rPr lang="en-US" altLang="ja-JP" sz="2400" dirty="0" smtClean="0">
                <a:solidFill>
                  <a:srgbClr val="CCFF66"/>
                </a:solidFill>
                <a:latin typeface="Arial Unicode MS" pitchFamily="50" charset="-128"/>
                <a:ea typeface="Arial Unicode MS" pitchFamily="50" charset="-128"/>
                <a:cs typeface="Arial Unicode MS" pitchFamily="50" charset="-128"/>
              </a:rPr>
              <a:t>. Verification engineer faces below major challenges: </a:t>
            </a:r>
          </a:p>
          <a:p>
            <a:pPr lvl="1"/>
            <a:r>
              <a:rPr lang="en-US" altLang="ja-JP" sz="2000" b="1" dirty="0" smtClean="0">
                <a:solidFill>
                  <a:srgbClr val="CCFF66"/>
                </a:solidFill>
                <a:latin typeface="Arial Unicode MS" pitchFamily="50" charset="-128"/>
                <a:ea typeface="Arial Unicode MS" pitchFamily="50" charset="-128"/>
                <a:cs typeface="Arial Unicode MS" pitchFamily="50" charset="-128"/>
              </a:rPr>
              <a:t>Dealing with enormous chip’s states to verify</a:t>
            </a:r>
            <a:r>
              <a:rPr lang="en-US" altLang="ja-JP" sz="2000" dirty="0" smtClean="0">
                <a:solidFill>
                  <a:srgbClr val="CCFF66"/>
                </a:solidFill>
                <a:latin typeface="Arial Unicode MS" pitchFamily="50" charset="-128"/>
                <a:ea typeface="Arial Unicode MS" pitchFamily="50" charset="-128"/>
                <a:cs typeface="Arial Unicode MS" pitchFamily="50" charset="-128"/>
              </a:rPr>
              <a:t>. Exhaustive verification is impossible.</a:t>
            </a:r>
          </a:p>
          <a:p>
            <a:pPr lvl="1"/>
            <a:r>
              <a:rPr lang="en-US" altLang="ja-JP" sz="2000" b="1" dirty="0" smtClean="0">
                <a:solidFill>
                  <a:srgbClr val="CCFF66"/>
                </a:solidFill>
                <a:latin typeface="Arial Unicode MS" pitchFamily="50" charset="-128"/>
                <a:ea typeface="Arial Unicode MS" pitchFamily="50" charset="-128"/>
                <a:cs typeface="Arial Unicode MS" pitchFamily="50" charset="-128"/>
              </a:rPr>
              <a:t>Detecting incorrect behavior:</a:t>
            </a:r>
            <a:r>
              <a:rPr lang="en-US" altLang="ja-JP" sz="2000" dirty="0" smtClean="0">
                <a:solidFill>
                  <a:srgbClr val="CCFF66"/>
                </a:solidFill>
                <a:latin typeface="Arial Unicode MS" pitchFamily="50" charset="-128"/>
                <a:ea typeface="Arial Unicode MS" pitchFamily="50" charset="-128"/>
                <a:cs typeface="Arial Unicode MS" pitchFamily="50" charset="-128"/>
              </a:rPr>
              <a:t> The verification engineer must be able to identify whether or not the design acted correctly based on the current state and inputs.</a:t>
            </a:r>
          </a:p>
          <a:p>
            <a:pPr lvl="1"/>
            <a:r>
              <a:rPr lang="en-US" altLang="ja-JP" sz="2000" b="1" dirty="0" smtClean="0">
                <a:solidFill>
                  <a:srgbClr val="CCFF66"/>
                </a:solidFill>
                <a:latin typeface="Arial Unicode MS" pitchFamily="50" charset="-128"/>
                <a:ea typeface="Arial Unicode MS" pitchFamily="50" charset="-128"/>
                <a:cs typeface="Arial Unicode MS" pitchFamily="50" charset="-128"/>
              </a:rPr>
              <a:t>Comprehend up-to-date verification methodologies. </a:t>
            </a:r>
            <a:r>
              <a:rPr lang="en-US" altLang="ja-JP" sz="2000" dirty="0" smtClean="0">
                <a:solidFill>
                  <a:srgbClr val="CCFF66"/>
                </a:solidFill>
                <a:latin typeface="Arial Unicode MS" pitchFamily="50" charset="-128"/>
                <a:ea typeface="Arial Unicode MS" pitchFamily="50" charset="-128"/>
                <a:cs typeface="Arial Unicode MS" pitchFamily="50" charset="-128"/>
              </a:rPr>
              <a:t>The higher requirements of verification the more advance verification methodologies need to be comprehended.</a:t>
            </a:r>
            <a:br>
              <a:rPr lang="en-US" altLang="ja-JP" sz="2000" dirty="0" smtClean="0">
                <a:solidFill>
                  <a:srgbClr val="CCFF66"/>
                </a:solidFill>
                <a:latin typeface="Arial Unicode MS" pitchFamily="50" charset="-128"/>
                <a:ea typeface="Arial Unicode MS" pitchFamily="50" charset="-128"/>
                <a:cs typeface="Arial Unicode MS" pitchFamily="50" charset="-128"/>
              </a:rPr>
            </a:br>
            <a:endParaRPr kumimoji="1" lang="ja-JP" altLang="en-US" sz="2000">
              <a:solidFill>
                <a:srgbClr val="CCFF66"/>
              </a:solidFill>
              <a:latin typeface="Arial Unicode MS" pitchFamily="50" charset="-128"/>
              <a:ea typeface="Arial Unicode MS" pitchFamily="50" charset="-128"/>
              <a:cs typeface="Arial Unicode MS" pitchFamily="50" charset="-128"/>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The Verification challenge</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sp>
        <p:nvSpPr>
          <p:cNvPr id="3" name="Date Placeholder 2"/>
          <p:cNvSpPr>
            <a:spLocks noGrp="1"/>
          </p:cNvSpPr>
          <p:nvPr>
            <p:ph type="dt" sz="half" idx="10"/>
          </p:nvPr>
        </p:nvSpPr>
        <p:spPr/>
        <p:txBody>
          <a:bodyPr/>
          <a:lstStyle/>
          <a:p>
            <a:r>
              <a:rPr kumimoji="1" lang="en-US" altLang="ja-JP" smtClean="0"/>
              <a:t>2015/12/12</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12</a:t>
            </a:fld>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Definition and Category</a:t>
            </a: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13</a:t>
            </a:fld>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572164"/>
          </a:xfrm>
        </p:spPr>
        <p:txBody>
          <a:bodyPr>
            <a:normAutofit lnSpcReduction="10000"/>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Functional Verification is the task of verifying that the functions of logic design conform to specification. </a:t>
            </a:r>
          </a:p>
          <a:p>
            <a:r>
              <a:rPr lang="en-US" altLang="ja-JP" sz="2400" dirty="0" smtClean="0">
                <a:solidFill>
                  <a:srgbClr val="CCFF66"/>
                </a:solidFill>
                <a:latin typeface="Arial Unicode MS" pitchFamily="50" charset="-128"/>
                <a:ea typeface="Arial Unicode MS" pitchFamily="50" charset="-128"/>
                <a:cs typeface="Arial Unicode MS" pitchFamily="50" charset="-128"/>
              </a:rPr>
              <a:t>This is a complex task, and takes the majority of time and effort in most large chip design projects. </a:t>
            </a:r>
          </a:p>
          <a:p>
            <a:r>
              <a:rPr lang="en-US" altLang="ja-JP" sz="2400" dirty="0" smtClean="0">
                <a:solidFill>
                  <a:srgbClr val="CCFF66"/>
                </a:solidFill>
                <a:latin typeface="Arial Unicode MS" pitchFamily="50" charset="-128"/>
                <a:ea typeface="Arial Unicode MS" pitchFamily="50" charset="-128"/>
                <a:cs typeface="Arial Unicode MS" pitchFamily="50" charset="-128"/>
              </a:rPr>
              <a:t>Functional verification is a part of more encompassing design verification, which, besides functional verification, considers non-functional aspects like timing, layout and power *.</a:t>
            </a:r>
          </a:p>
          <a:p>
            <a:endParaRPr kumimoji="1" lang="en-US" altLang="ja-JP" sz="2400" dirty="0" smtClean="0">
              <a:solidFill>
                <a:srgbClr val="CCFF66"/>
              </a:solidFill>
              <a:latin typeface="Arial Unicode MS" pitchFamily="50" charset="-128"/>
              <a:ea typeface="Arial Unicode MS" pitchFamily="50" charset="-128"/>
              <a:cs typeface="Arial Unicode MS" pitchFamily="50" charset="-128"/>
            </a:endParaRPr>
          </a:p>
          <a:p>
            <a:endParaRPr lang="en-US" altLang="ja-JP" sz="2400" dirty="0" smtClean="0">
              <a:solidFill>
                <a:srgbClr val="CCFF66"/>
              </a:solidFill>
              <a:latin typeface="Arial Unicode MS" pitchFamily="50" charset="-128"/>
              <a:ea typeface="Arial Unicode MS" pitchFamily="50" charset="-128"/>
              <a:cs typeface="Arial Unicode MS" pitchFamily="50" charset="-128"/>
            </a:endParaRPr>
          </a:p>
          <a:p>
            <a:endParaRPr kumimoji="1" lang="en-US" altLang="ja-JP" sz="2400" dirty="0" smtClean="0">
              <a:solidFill>
                <a:srgbClr val="CCFF66"/>
              </a:solidFill>
              <a:latin typeface="Arial Unicode MS" pitchFamily="50" charset="-128"/>
              <a:ea typeface="Arial Unicode MS" pitchFamily="50" charset="-128"/>
              <a:cs typeface="Arial Unicode MS" pitchFamily="50" charset="-128"/>
            </a:endParaRPr>
          </a:p>
          <a:p>
            <a:endParaRPr lang="en-US" altLang="ja-JP" sz="2400" dirty="0" smtClean="0">
              <a:solidFill>
                <a:srgbClr val="CCFF66"/>
              </a:solidFill>
              <a:latin typeface="Arial Unicode MS" pitchFamily="50" charset="-128"/>
              <a:ea typeface="Arial Unicode MS" pitchFamily="50" charset="-128"/>
              <a:cs typeface="Arial Unicode MS" pitchFamily="50" charset="-128"/>
            </a:endParaRPr>
          </a:p>
          <a:p>
            <a:pPr>
              <a:buNone/>
            </a:pPr>
            <a:r>
              <a:rPr kumimoji="1" lang="en-US" altLang="ja-JP" sz="2400" dirty="0" smtClean="0">
                <a:solidFill>
                  <a:srgbClr val="CCFF66"/>
                </a:solidFill>
                <a:latin typeface="Arial Unicode MS" pitchFamily="50" charset="-128"/>
                <a:ea typeface="Arial Unicode MS" pitchFamily="50" charset="-128"/>
                <a:cs typeface="Arial Unicode MS" pitchFamily="50" charset="-128"/>
              </a:rPr>
              <a:t>* </a:t>
            </a:r>
            <a:r>
              <a:rPr kumimoji="1" lang="en-US" altLang="ja-JP" sz="2400" i="1" dirty="0" smtClean="0">
                <a:solidFill>
                  <a:srgbClr val="CCFF66"/>
                </a:solidFill>
                <a:latin typeface="Arial Unicode MS" pitchFamily="50" charset="-128"/>
                <a:ea typeface="Arial Unicode MS" pitchFamily="50" charset="-128"/>
                <a:cs typeface="Arial Unicode MS" pitchFamily="50" charset="-128"/>
              </a:rPr>
              <a:t>Reference source</a:t>
            </a:r>
            <a:r>
              <a:rPr lang="en-US" altLang="ja-JP" sz="2400" i="1" dirty="0" smtClean="0">
                <a:solidFill>
                  <a:srgbClr val="CCFF66"/>
                </a:solidFill>
                <a:latin typeface="Arial Unicode MS" pitchFamily="50" charset="-128"/>
                <a:ea typeface="Arial Unicode MS" pitchFamily="50" charset="-128"/>
                <a:cs typeface="Arial Unicode MS" pitchFamily="50" charset="-128"/>
              </a:rPr>
              <a:t>: https://en.wikipedia.org/wiki/Functional_verification</a:t>
            </a:r>
            <a:endParaRPr kumimoji="1" lang="ja-JP" altLang="en-US" sz="2400" i="1">
              <a:solidFill>
                <a:srgbClr val="CCFF66"/>
              </a:solidFill>
              <a:latin typeface="Arial Unicode MS" pitchFamily="50" charset="-128"/>
              <a:ea typeface="Arial Unicode MS" pitchFamily="50" charset="-128"/>
              <a:cs typeface="Arial Unicode MS" pitchFamily="50" charset="-128"/>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Definition and Category</a:t>
            </a:r>
          </a:p>
        </p:txBody>
      </p:sp>
      <p:sp>
        <p:nvSpPr>
          <p:cNvPr id="3" name="Date Placeholder 2"/>
          <p:cNvSpPr>
            <a:spLocks noGrp="1"/>
          </p:cNvSpPr>
          <p:nvPr>
            <p:ph type="dt" sz="half" idx="10"/>
          </p:nvPr>
        </p:nvSpPr>
        <p:spPr/>
        <p:txBody>
          <a:bodyPr/>
          <a:lstStyle/>
          <a:p>
            <a:r>
              <a:rPr kumimoji="1" lang="en-US" altLang="ja-JP" smtClean="0"/>
              <a:t>2015/12/12</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14</a:t>
            </a:fld>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572164"/>
          </a:xfrm>
        </p:spPr>
        <p:txBody>
          <a:bodyPr>
            <a:normAutofit/>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Based on the scope, functional Verification has basic below categories:</a:t>
            </a:r>
          </a:p>
          <a:p>
            <a:pPr lvl="1"/>
            <a:r>
              <a:rPr kumimoji="1" lang="en-US" altLang="ja-JP" sz="2000" dirty="0" smtClean="0">
                <a:solidFill>
                  <a:srgbClr val="CCFF66"/>
                </a:solidFill>
                <a:latin typeface="Arial Unicode MS" pitchFamily="50" charset="-128"/>
                <a:ea typeface="Arial Unicode MS" pitchFamily="50" charset="-128"/>
                <a:cs typeface="Arial Unicode MS" pitchFamily="50" charset="-128"/>
              </a:rPr>
              <a:t>Unit  verification</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Combined verification</a:t>
            </a:r>
          </a:p>
          <a:p>
            <a:r>
              <a:rPr kumimoji="1" lang="en-US" altLang="ja-JP" sz="2400" dirty="0" smtClean="0">
                <a:solidFill>
                  <a:srgbClr val="CCFF66"/>
                </a:solidFill>
                <a:latin typeface="Arial Unicode MS" pitchFamily="50" charset="-128"/>
                <a:ea typeface="Arial Unicode MS" pitchFamily="50" charset="-128"/>
                <a:cs typeface="Arial Unicode MS" pitchFamily="50" charset="-128"/>
              </a:rPr>
              <a:t>Based on the design’s status:</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Black box verification</a:t>
            </a:r>
          </a:p>
          <a:p>
            <a:pPr lvl="1"/>
            <a:r>
              <a:rPr kumimoji="1" lang="en-US" altLang="ja-JP" sz="2000" dirty="0" smtClean="0">
                <a:solidFill>
                  <a:srgbClr val="CCFF66"/>
                </a:solidFill>
                <a:latin typeface="Arial Unicode MS" pitchFamily="50" charset="-128"/>
                <a:ea typeface="Arial Unicode MS" pitchFamily="50" charset="-128"/>
                <a:cs typeface="Arial Unicode MS" pitchFamily="50" charset="-128"/>
              </a:rPr>
              <a:t>White box verification</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Grey box verification</a:t>
            </a:r>
          </a:p>
          <a:p>
            <a:r>
              <a:rPr kumimoji="1" lang="en-US" altLang="ja-JP" sz="2400" dirty="0" smtClean="0">
                <a:solidFill>
                  <a:srgbClr val="CCFF66"/>
                </a:solidFill>
                <a:latin typeface="Arial Unicode MS" pitchFamily="50" charset="-128"/>
                <a:ea typeface="Arial Unicode MS" pitchFamily="50" charset="-128"/>
                <a:cs typeface="Arial Unicode MS" pitchFamily="50" charset="-128"/>
              </a:rPr>
              <a:t>Based on the verification methodologies:</a:t>
            </a:r>
            <a:endParaRPr kumimoji="1"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Simulation-based verification</a:t>
            </a:r>
          </a:p>
          <a:p>
            <a:pPr lvl="2"/>
            <a:r>
              <a:rPr lang="en-US" altLang="ja-JP" sz="1600" dirty="0" smtClean="0">
                <a:solidFill>
                  <a:srgbClr val="CCFF66"/>
                </a:solidFill>
                <a:latin typeface="Arial Unicode MS" pitchFamily="50" charset="-128"/>
                <a:ea typeface="Arial Unicode MS" pitchFamily="50" charset="-128"/>
                <a:cs typeface="Arial Unicode MS" pitchFamily="50" charset="-128"/>
              </a:rPr>
              <a:t>Directed verification</a:t>
            </a:r>
          </a:p>
          <a:p>
            <a:pPr lvl="2"/>
            <a:r>
              <a:rPr lang="en-US" altLang="ja-JP" sz="1600" dirty="0" smtClean="0">
                <a:solidFill>
                  <a:srgbClr val="CCFF66"/>
                </a:solidFill>
                <a:latin typeface="Arial Unicode MS" pitchFamily="50" charset="-128"/>
                <a:ea typeface="Arial Unicode MS" pitchFamily="50" charset="-128"/>
                <a:cs typeface="Arial Unicode MS" pitchFamily="50" charset="-128"/>
              </a:rPr>
              <a:t>Random verification</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Formal verification</a:t>
            </a:r>
          </a:p>
          <a:p>
            <a:pPr lvl="1">
              <a:buNone/>
            </a:pPr>
            <a:endParaRPr kumimoji="1" lang="ja-JP" altLang="en-US" sz="2000">
              <a:solidFill>
                <a:srgbClr val="CCFF66"/>
              </a:solidFill>
              <a:latin typeface="Arial Unicode MS" pitchFamily="50" charset="-128"/>
              <a:ea typeface="Arial Unicode MS" pitchFamily="50" charset="-128"/>
              <a:cs typeface="Arial Unicode MS" pitchFamily="50" charset="-128"/>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Definition and Category</a:t>
            </a:r>
          </a:p>
        </p:txBody>
      </p:sp>
      <p:sp>
        <p:nvSpPr>
          <p:cNvPr id="3" name="Date Placeholder 2"/>
          <p:cNvSpPr>
            <a:spLocks noGrp="1"/>
          </p:cNvSpPr>
          <p:nvPr>
            <p:ph type="dt" sz="half" idx="10"/>
          </p:nvPr>
        </p:nvSpPr>
        <p:spPr/>
        <p:txBody>
          <a:bodyPr/>
          <a:lstStyle/>
          <a:p>
            <a:r>
              <a:rPr kumimoji="1" lang="en-US" altLang="ja-JP" smtClean="0"/>
              <a:t>2015/12/12</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15</a:t>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cycle</a:t>
            </a: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16</a:t>
            </a:fld>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643438" y="2428868"/>
          <a:ext cx="4714908" cy="3571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cycle</a:t>
            </a:r>
          </a:p>
        </p:txBody>
      </p:sp>
      <p:sp>
        <p:nvSpPr>
          <p:cNvPr id="6" name="Oval 5"/>
          <p:cNvSpPr/>
          <p:nvPr/>
        </p:nvSpPr>
        <p:spPr>
          <a:xfrm>
            <a:off x="6259365" y="3503186"/>
            <a:ext cx="1483054" cy="1426012"/>
          </a:xfrm>
          <a:prstGeom prst="ellipse">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600" b="1" dirty="0" smtClean="0">
                <a:solidFill>
                  <a:srgbClr val="6D455D"/>
                </a:solidFill>
              </a:rPr>
              <a:t>Functional verification cycle</a:t>
            </a:r>
            <a:endParaRPr kumimoji="1" lang="ja-JP" altLang="en-US" sz="1600" b="1">
              <a:solidFill>
                <a:srgbClr val="6D455D"/>
              </a:solidFill>
            </a:endParaRPr>
          </a:p>
        </p:txBody>
      </p:sp>
      <p:sp>
        <p:nvSpPr>
          <p:cNvPr id="7" name="Content Placeholder 1"/>
          <p:cNvSpPr txBox="1">
            <a:spLocks/>
          </p:cNvSpPr>
          <p:nvPr/>
        </p:nvSpPr>
        <p:spPr>
          <a:xfrm>
            <a:off x="457200" y="857232"/>
            <a:ext cx="4114800" cy="6000768"/>
          </a:xfrm>
          <a:prstGeom prst="rect">
            <a:avLst/>
          </a:prstGeom>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1" lang="ja-JP" altLang="en-US" sz="1600" b="0" i="0" u="none" strike="noStrike" kern="1200" cap="none" spc="0" normalizeH="0" baseline="0" noProof="0">
              <a:ln>
                <a:noFill/>
              </a:ln>
              <a:solidFill>
                <a:srgbClr val="CCFF66"/>
              </a:solidFill>
              <a:effectLst/>
              <a:uLnTx/>
              <a:uFillTx/>
              <a:latin typeface="Arial Unicode MS" pitchFamily="50" charset="-128"/>
              <a:ea typeface="Arial Unicode MS" pitchFamily="50" charset="-128"/>
              <a:cs typeface="Arial Unicode MS" pitchFamily="50" charset="-128"/>
            </a:endParaRPr>
          </a:p>
        </p:txBody>
      </p:sp>
      <p:sp>
        <p:nvSpPr>
          <p:cNvPr id="8" name="Content Placeholder 1"/>
          <p:cNvSpPr txBox="1">
            <a:spLocks/>
          </p:cNvSpPr>
          <p:nvPr/>
        </p:nvSpPr>
        <p:spPr>
          <a:xfrm>
            <a:off x="457200" y="857232"/>
            <a:ext cx="4757742" cy="6000768"/>
          </a:xfrm>
          <a:prstGeom prst="rect">
            <a:avLst/>
          </a:prstGeom>
        </p:spPr>
        <p:txBody>
          <a:bodyPr vert="horz" lIns="91440" tIns="45720" rIns="91440" bIns="45720" rtlCol="0">
            <a:normAutofit fontScale="55000" lnSpcReduction="20000"/>
          </a:bodyPr>
          <a:lstStyle/>
          <a:p>
            <a:pPr marL="342900" lvl="0" indent="-342900">
              <a:spcBef>
                <a:spcPct val="20000"/>
              </a:spcBef>
              <a:buFont typeface="Arial" pitchFamily="34" charset="0"/>
              <a:buChar char="•"/>
            </a:pPr>
            <a:r>
              <a:rPr lang="en-US" altLang="ja-JP" sz="5100" dirty="0" smtClean="0">
                <a:solidFill>
                  <a:srgbClr val="CCFF66"/>
                </a:solidFill>
                <a:latin typeface="Arial Unicode MS" pitchFamily="50" charset="-128"/>
                <a:ea typeface="Arial Unicode MS" pitchFamily="50" charset="-128"/>
                <a:cs typeface="Arial Unicode MS" pitchFamily="50" charset="-128"/>
              </a:rPr>
              <a:t>Because the verification team enhances their environment based on previous experiences, the verification process is called the verification cycle.</a:t>
            </a:r>
            <a:br>
              <a:rPr lang="en-US" altLang="ja-JP" sz="5100" dirty="0" smtClean="0">
                <a:solidFill>
                  <a:srgbClr val="CCFF66"/>
                </a:solidFill>
                <a:latin typeface="Arial Unicode MS" pitchFamily="50" charset="-128"/>
                <a:ea typeface="Arial Unicode MS" pitchFamily="50" charset="-128"/>
                <a:cs typeface="Arial Unicode MS" pitchFamily="50" charset="-128"/>
              </a:rPr>
            </a:br>
            <a:endParaRPr kumimoji="1" lang="en-US" altLang="ja-JP" sz="4200" b="0" i="0" u="none" strike="noStrike" kern="1200" cap="none" spc="0" normalizeH="0" baseline="0" noProof="0" dirty="0" smtClean="0">
              <a:ln>
                <a:noFill/>
              </a:ln>
              <a:solidFill>
                <a:srgbClr val="CCFF66"/>
              </a:solidFill>
              <a:effectLst/>
              <a:uLnTx/>
              <a:uFillTx/>
              <a:latin typeface="Arial Unicode MS" pitchFamily="50" charset="-128"/>
              <a:ea typeface="Arial Unicode MS" pitchFamily="50" charset="-128"/>
              <a:cs typeface="Arial Unicode MS" pitchFamily="50" charset="-128"/>
            </a:endParaRPr>
          </a:p>
          <a:p>
            <a:pPr marL="742950" lvl="1" indent="-285750">
              <a:spcBef>
                <a:spcPct val="20000"/>
              </a:spcBef>
              <a:buFont typeface="Arial" pitchFamily="34" charset="0"/>
              <a:buChar char="–"/>
            </a:pPr>
            <a:r>
              <a:rPr lang="en-US" altLang="ja-JP" sz="3600" dirty="0" smtClean="0">
                <a:solidFill>
                  <a:srgbClr val="CCFF66"/>
                </a:solidFill>
                <a:latin typeface="Arial Unicode MS" pitchFamily="50" charset="-128"/>
                <a:ea typeface="Arial Unicode MS" pitchFamily="50" charset="-128"/>
                <a:cs typeface="Arial Unicode MS" pitchFamily="50" charset="-128"/>
              </a:rPr>
              <a:t>The cycle proceeds in a clockwise direction, starting from the functional specification, a key delivery to both the design and verification teams. As the team starts development of the verification environment, they reach the first checkpoint. </a:t>
            </a:r>
          </a:p>
          <a:p>
            <a:pPr marL="742950" lvl="1" indent="-285750">
              <a:spcBef>
                <a:spcPct val="20000"/>
              </a:spcBef>
              <a:buFont typeface="Arial" pitchFamily="34" charset="0"/>
              <a:buChar char="–"/>
            </a:pPr>
            <a:endParaRPr lang="en-US" altLang="ja-JP" sz="4200" dirty="0" smtClean="0">
              <a:solidFill>
                <a:srgbClr val="CCFF66"/>
              </a:solidFill>
              <a:latin typeface="Arial Unicode MS" pitchFamily="50" charset="-128"/>
              <a:ea typeface="Arial Unicode MS" pitchFamily="50" charset="-128"/>
              <a:cs typeface="Arial Unicode MS" pitchFamily="50" charset="-128"/>
            </a:endParaRPr>
          </a:p>
        </p:txBody>
      </p:sp>
      <p:sp>
        <p:nvSpPr>
          <p:cNvPr id="10" name="Flowchart: Multidocument 9"/>
          <p:cNvSpPr/>
          <p:nvPr/>
        </p:nvSpPr>
        <p:spPr>
          <a:xfrm>
            <a:off x="5857884" y="1428736"/>
            <a:ext cx="1143008" cy="64294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100" dirty="0" smtClean="0"/>
              <a:t>Specifications</a:t>
            </a:r>
            <a:endParaRPr kumimoji="1" lang="ja-JP" altLang="en-US" sz="1100"/>
          </a:p>
        </p:txBody>
      </p:sp>
      <p:sp>
        <p:nvSpPr>
          <p:cNvPr id="12" name="Flowchart: Preparation 11"/>
          <p:cNvSpPr/>
          <p:nvPr/>
        </p:nvSpPr>
        <p:spPr>
          <a:xfrm>
            <a:off x="7358082" y="1428736"/>
            <a:ext cx="1143008" cy="571504"/>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100" dirty="0" smtClean="0"/>
              <a:t>Design data</a:t>
            </a:r>
            <a:endParaRPr kumimoji="1" lang="ja-JP" altLang="en-US" sz="1100"/>
          </a:p>
        </p:txBody>
      </p:sp>
      <p:cxnSp>
        <p:nvCxnSpPr>
          <p:cNvPr id="14" name="Straight Arrow Connector 13"/>
          <p:cNvCxnSpPr/>
          <p:nvPr/>
        </p:nvCxnSpPr>
        <p:spPr>
          <a:xfrm>
            <a:off x="6357950" y="2000240"/>
            <a:ext cx="500066"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7143768" y="2000240"/>
            <a:ext cx="428628" cy="428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9" name="Slide Number Placeholder 8"/>
          <p:cNvSpPr>
            <a:spLocks noGrp="1"/>
          </p:cNvSpPr>
          <p:nvPr>
            <p:ph type="sldNum" sz="quarter" idx="12"/>
          </p:nvPr>
        </p:nvSpPr>
        <p:spPr/>
        <p:txBody>
          <a:bodyPr/>
          <a:lstStyle/>
          <a:p>
            <a:fld id="{062DC8EF-6157-4362-8B13-510E28D76A69}" type="slidenum">
              <a:rPr kumimoji="1" lang="ja-JP" altLang="en-US" smtClean="0"/>
              <a:pPr/>
              <a:t>17</a:t>
            </a:fld>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cycle</a:t>
            </a:r>
          </a:p>
        </p:txBody>
      </p:sp>
      <p:sp>
        <p:nvSpPr>
          <p:cNvPr id="8" name="Content Placeholder 1"/>
          <p:cNvSpPr>
            <a:spLocks noGrp="1"/>
          </p:cNvSpPr>
          <p:nvPr>
            <p:ph idx="1"/>
          </p:nvPr>
        </p:nvSpPr>
        <p:spPr>
          <a:xfrm>
            <a:off x="457200" y="857232"/>
            <a:ext cx="8686800" cy="6000768"/>
          </a:xfrm>
        </p:spPr>
        <p:txBody>
          <a:bodyPr>
            <a:normAutofit fontScale="47500" lnSpcReduction="20000"/>
          </a:bodyPr>
          <a:lstStyle/>
          <a:p>
            <a:r>
              <a:rPr lang="en-US" altLang="ja-JP" sz="5100" dirty="0" smtClean="0">
                <a:solidFill>
                  <a:srgbClr val="CCFF66"/>
                </a:solidFill>
                <a:latin typeface="Arial Unicode MS" pitchFamily="50" charset="-128"/>
                <a:ea typeface="Arial Unicode MS" pitchFamily="50" charset="-128"/>
                <a:cs typeface="Arial Unicode MS" pitchFamily="50" charset="-128"/>
              </a:rPr>
              <a:t>CREATE VERIFICATION PLAN: </a:t>
            </a:r>
            <a:r>
              <a:rPr lang="en-US" altLang="ja-JP" sz="4200" dirty="0" smtClean="0">
                <a:solidFill>
                  <a:srgbClr val="CCFF66"/>
                </a:solidFill>
                <a:latin typeface="Arial Unicode MS" pitchFamily="50" charset="-128"/>
                <a:ea typeface="Arial Unicode MS" pitchFamily="50" charset="-128"/>
                <a:cs typeface="Arial Unicode MS" pitchFamily="50" charset="-128"/>
              </a:rPr>
              <a:t>A verification plan is crucial because it presents a detailed description of the verification effort. It answers the questions “what am I verifying?” and “how am I going to verify it?”. It is usually created by verification leader.</a:t>
            </a:r>
          </a:p>
          <a:p>
            <a:pPr lvl="1"/>
            <a:r>
              <a:rPr lang="en-US" altLang="ja-JP" sz="4200" dirty="0" smtClean="0">
                <a:solidFill>
                  <a:srgbClr val="CCFF66"/>
                </a:solidFill>
                <a:latin typeface="Arial Unicode MS" pitchFamily="50" charset="-128"/>
                <a:ea typeface="Arial Unicode MS" pitchFamily="50" charset="-128"/>
                <a:cs typeface="Arial Unicode MS" pitchFamily="50" charset="-128"/>
              </a:rPr>
              <a:t>Necessary inputs of verification plan: </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Functional specification.</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Customer/Design requirements.</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Resource information (people, time, tools, …).</a:t>
            </a:r>
            <a:endParaRPr lang="en-US" altLang="ja-JP" sz="42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4200" dirty="0" smtClean="0">
                <a:solidFill>
                  <a:srgbClr val="CCFF66"/>
                </a:solidFill>
                <a:latin typeface="Arial Unicode MS" pitchFamily="50" charset="-128"/>
                <a:ea typeface="Arial Unicode MS" pitchFamily="50" charset="-128"/>
                <a:cs typeface="Arial Unicode MS" pitchFamily="50" charset="-128"/>
              </a:rPr>
              <a:t>Outcomes of verification plan:</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Specific tests and methods: which verification methodologies are used.</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List of EDA tools, VIPs necessary to support verification.</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Completion criteria - define the measurements that indicate that</a:t>
            </a:r>
            <a:br>
              <a:rPr lang="en-US" altLang="ja-JP" sz="3600" dirty="0" smtClean="0">
                <a:solidFill>
                  <a:srgbClr val="CCFF66"/>
                </a:solidFill>
                <a:latin typeface="Arial Unicode MS" pitchFamily="50" charset="-128"/>
                <a:ea typeface="Arial Unicode MS" pitchFamily="50" charset="-128"/>
                <a:cs typeface="Arial Unicode MS" pitchFamily="50" charset="-128"/>
              </a:rPr>
            </a:br>
            <a:r>
              <a:rPr lang="en-US" altLang="ja-JP" sz="3600" dirty="0" smtClean="0">
                <a:solidFill>
                  <a:srgbClr val="CCFF66"/>
                </a:solidFill>
                <a:latin typeface="Arial Unicode MS" pitchFamily="50" charset="-128"/>
                <a:ea typeface="Arial Unicode MS" pitchFamily="50" charset="-128"/>
                <a:cs typeface="Arial Unicode MS" pitchFamily="50" charset="-128"/>
              </a:rPr>
              <a:t>verification is complete and coverage requirement.</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Resource allocation and schedule detail.</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Functions to be verified - list the functions that will be verified at</a:t>
            </a:r>
            <a:br>
              <a:rPr lang="en-US" altLang="ja-JP" sz="3600" dirty="0" smtClean="0">
                <a:solidFill>
                  <a:srgbClr val="CCFF66"/>
                </a:solidFill>
                <a:latin typeface="Arial Unicode MS" pitchFamily="50" charset="-128"/>
                <a:ea typeface="Arial Unicode MS" pitchFamily="50" charset="-128"/>
                <a:cs typeface="Arial Unicode MS" pitchFamily="50" charset="-128"/>
              </a:rPr>
            </a:br>
            <a:r>
              <a:rPr lang="en-US" altLang="ja-JP" sz="3600" dirty="0" smtClean="0">
                <a:solidFill>
                  <a:srgbClr val="CCFF66"/>
                </a:solidFill>
                <a:latin typeface="Arial Unicode MS" pitchFamily="50" charset="-128"/>
                <a:ea typeface="Arial Unicode MS" pitchFamily="50" charset="-128"/>
                <a:cs typeface="Arial Unicode MS" pitchFamily="50" charset="-128"/>
              </a:rPr>
              <a:t>this level of verification (verification checklist).</a:t>
            </a:r>
          </a:p>
          <a:p>
            <a:pPr lvl="2"/>
            <a:r>
              <a:rPr lang="en-US" altLang="ja-JP" sz="3600" dirty="0" smtClean="0">
                <a:solidFill>
                  <a:srgbClr val="CCFF66"/>
                </a:solidFill>
                <a:latin typeface="Arial Unicode MS" pitchFamily="50" charset="-128"/>
                <a:ea typeface="Arial Unicode MS" pitchFamily="50" charset="-128"/>
                <a:cs typeface="Arial Unicode MS" pitchFamily="50" charset="-128"/>
              </a:rPr>
              <a:t>Functions not covered - describe any functions that must be verified at a different level of the hierarchy (out of scope of functional verification).</a:t>
            </a:r>
          </a:p>
          <a:p>
            <a:pPr lvl="1"/>
            <a:r>
              <a:rPr lang="en-US" altLang="ja-JP" sz="4200" dirty="0" smtClean="0">
                <a:solidFill>
                  <a:srgbClr val="CCFF66"/>
                </a:solidFill>
                <a:latin typeface="Arial Unicode MS" pitchFamily="50" charset="-128"/>
                <a:ea typeface="Arial Unicode MS" pitchFamily="50" charset="-128"/>
                <a:cs typeface="Arial Unicode MS" pitchFamily="50" charset="-128"/>
              </a:rPr>
              <a:t>After completing the verification plan based on the specifications, the entire engineering team reviews the plan to ensure all team member comprehend all points in verification plan. </a:t>
            </a:r>
            <a:r>
              <a:rPr lang="en-US" altLang="ja-JP" sz="2000" dirty="0" smtClean="0">
                <a:solidFill>
                  <a:srgbClr val="CCFF66"/>
                </a:solidFill>
                <a:latin typeface="Arial Unicode MS" pitchFamily="50" charset="-128"/>
                <a:ea typeface="Arial Unicode MS" pitchFamily="50" charset="-128"/>
                <a:cs typeface="Arial Unicode MS" pitchFamily="50" charset="-128"/>
              </a:rPr>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t>
            </a:r>
            <a:br>
              <a:rPr lang="en-US" altLang="ja-JP" sz="2000" dirty="0" smtClean="0">
                <a:solidFill>
                  <a:srgbClr val="CCFF66"/>
                </a:solidFill>
                <a:latin typeface="Arial Unicode MS" pitchFamily="50" charset="-128"/>
                <a:ea typeface="Arial Unicode MS" pitchFamily="50" charset="-128"/>
                <a:cs typeface="Arial Unicode MS" pitchFamily="50" charset="-128"/>
              </a:rPr>
            </a:br>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18</a:t>
            </a:fld>
            <a:endParaRPr kumimoji="1" lang="ja-JP"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cycle</a:t>
            </a:r>
          </a:p>
        </p:txBody>
      </p:sp>
      <p:sp>
        <p:nvSpPr>
          <p:cNvPr id="8" name="Content Placeholder 1"/>
          <p:cNvSpPr>
            <a:spLocks noGrp="1"/>
          </p:cNvSpPr>
          <p:nvPr>
            <p:ph idx="1"/>
          </p:nvPr>
        </p:nvSpPr>
        <p:spPr>
          <a:xfrm>
            <a:off x="457200" y="857232"/>
            <a:ext cx="8686800" cy="6000768"/>
          </a:xfrm>
        </p:spPr>
        <p:txBody>
          <a:bodyPr>
            <a:normAutofit fontScale="77500" lnSpcReduction="20000"/>
          </a:bodyPr>
          <a:lstStyle/>
          <a:p>
            <a:r>
              <a:rPr lang="en-US" altLang="ja-JP" sz="3100" dirty="0" smtClean="0">
                <a:solidFill>
                  <a:srgbClr val="CCFF66"/>
                </a:solidFill>
                <a:latin typeface="Arial Unicode MS" pitchFamily="50" charset="-128"/>
                <a:ea typeface="Arial Unicode MS" pitchFamily="50" charset="-128"/>
                <a:cs typeface="Arial Unicode MS" pitchFamily="50" charset="-128"/>
              </a:rPr>
              <a:t>DEVELOP VERIFICATION ENVIRONMENT: </a:t>
            </a:r>
          </a:p>
          <a:p>
            <a:pPr lvl="1"/>
            <a:endParaRPr lang="en-US" altLang="ja-JP" sz="22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600" dirty="0" smtClean="0">
                <a:solidFill>
                  <a:srgbClr val="CCFF66"/>
                </a:solidFill>
                <a:latin typeface="Arial Unicode MS" pitchFamily="50" charset="-128"/>
                <a:ea typeface="Arial Unicode MS" pitchFamily="50" charset="-128"/>
                <a:cs typeface="Arial Unicode MS" pitchFamily="50" charset="-128"/>
              </a:rPr>
              <a:t>Once the verification plan is in place, construction of the verification environment begins. Verification engineers spend the majority of their time on this stage of the cycle</a:t>
            </a:r>
            <a:br>
              <a:rPr lang="en-US" altLang="ja-JP" sz="2600" dirty="0" smtClean="0">
                <a:solidFill>
                  <a:srgbClr val="CCFF66"/>
                </a:solidFill>
                <a:latin typeface="Arial Unicode MS" pitchFamily="50" charset="-128"/>
                <a:ea typeface="Arial Unicode MS" pitchFamily="50" charset="-128"/>
                <a:cs typeface="Arial Unicode MS" pitchFamily="50" charset="-128"/>
              </a:rPr>
            </a:br>
            <a:r>
              <a:rPr lang="en-US" altLang="ja-JP" sz="2600" dirty="0" smtClean="0">
                <a:solidFill>
                  <a:srgbClr val="CCFF66"/>
                </a:solidFill>
                <a:latin typeface="Arial Unicode MS" pitchFamily="50" charset="-128"/>
                <a:ea typeface="Arial Unicode MS" pitchFamily="50" charset="-128"/>
                <a:cs typeface="Arial Unicode MS" pitchFamily="50" charset="-128"/>
              </a:rPr>
              <a:t> </a:t>
            </a:r>
            <a:br>
              <a:rPr lang="en-US" altLang="ja-JP" sz="2600" dirty="0" smtClean="0">
                <a:solidFill>
                  <a:srgbClr val="CCFF66"/>
                </a:solidFill>
                <a:latin typeface="Arial Unicode MS" pitchFamily="50" charset="-128"/>
                <a:ea typeface="Arial Unicode MS" pitchFamily="50" charset="-128"/>
                <a:cs typeface="Arial Unicode MS" pitchFamily="50" charset="-128"/>
              </a:rPr>
            </a:br>
            <a:endParaRPr lang="en-US" altLang="ja-JP" sz="26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600" dirty="0" smtClean="0">
                <a:solidFill>
                  <a:srgbClr val="CCFF66"/>
                </a:solidFill>
                <a:latin typeface="Arial Unicode MS" pitchFamily="50" charset="-128"/>
                <a:ea typeface="Arial Unicode MS" pitchFamily="50" charset="-128"/>
                <a:cs typeface="Arial Unicode MS" pitchFamily="50" charset="-128"/>
              </a:rPr>
              <a:t>The verification environment is the set of software code and tools that enable the verification engineer to identify flaws in the design.</a:t>
            </a:r>
          </a:p>
          <a:p>
            <a:pPr lvl="1"/>
            <a:endParaRPr lang="en-US" altLang="ja-JP" sz="26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600" dirty="0" smtClean="0">
                <a:solidFill>
                  <a:srgbClr val="CCFF66"/>
                </a:solidFill>
                <a:latin typeface="Arial Unicode MS" pitchFamily="50" charset="-128"/>
                <a:ea typeface="Arial Unicode MS" pitchFamily="50" charset="-128"/>
                <a:cs typeface="Arial Unicode MS" pitchFamily="50" charset="-128"/>
              </a:rPr>
              <a:t>There are many different types of environments, including directed based, random based, formal based, and test case generators.</a:t>
            </a:r>
          </a:p>
          <a:p>
            <a:pPr lvl="1"/>
            <a:endParaRPr lang="en-US" altLang="ja-JP" sz="26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600" dirty="0" smtClean="0">
                <a:solidFill>
                  <a:srgbClr val="CCFF66"/>
                </a:solidFill>
                <a:latin typeface="Arial Unicode MS" pitchFamily="50" charset="-128"/>
                <a:ea typeface="Arial Unicode MS" pitchFamily="50" charset="-128"/>
                <a:cs typeface="Arial Unicode MS" pitchFamily="50" charset="-128"/>
              </a:rPr>
              <a:t>The environment is continually refined throughout the verification</a:t>
            </a:r>
            <a:br>
              <a:rPr lang="en-US" altLang="ja-JP" sz="2600" dirty="0" smtClean="0">
                <a:solidFill>
                  <a:srgbClr val="CCFF66"/>
                </a:solidFill>
                <a:latin typeface="Arial Unicode MS" pitchFamily="50" charset="-128"/>
                <a:ea typeface="Arial Unicode MS" pitchFamily="50" charset="-128"/>
                <a:cs typeface="Arial Unicode MS" pitchFamily="50" charset="-128"/>
              </a:rPr>
            </a:br>
            <a:r>
              <a:rPr lang="en-US" altLang="ja-JP" sz="2600" dirty="0" smtClean="0">
                <a:solidFill>
                  <a:srgbClr val="CCFF66"/>
                </a:solidFill>
                <a:latin typeface="Arial Unicode MS" pitchFamily="50" charset="-128"/>
                <a:ea typeface="Arial Unicode MS" pitchFamily="50" charset="-128"/>
                <a:cs typeface="Arial Unicode MS" pitchFamily="50" charset="-128"/>
              </a:rPr>
              <a:t>cycle. Refinements include fixes and additions to the </a:t>
            </a:r>
            <a:r>
              <a:rPr lang="en-US" altLang="ja-JP" sz="2600" dirty="0" err="1" smtClean="0">
                <a:solidFill>
                  <a:srgbClr val="CCFF66"/>
                </a:solidFill>
                <a:latin typeface="Arial Unicode MS" pitchFamily="50" charset="-128"/>
                <a:ea typeface="Arial Unicode MS" pitchFamily="50" charset="-128"/>
                <a:cs typeface="Arial Unicode MS" pitchFamily="50" charset="-128"/>
              </a:rPr>
              <a:t>testcase</a:t>
            </a:r>
            <a:r>
              <a:rPr lang="en-US" altLang="ja-JP" sz="2600" dirty="0" smtClean="0">
                <a:solidFill>
                  <a:srgbClr val="CCFF66"/>
                </a:solidFill>
                <a:latin typeface="Arial Unicode MS" pitchFamily="50" charset="-128"/>
                <a:ea typeface="Arial Unicode MS" pitchFamily="50" charset="-128"/>
                <a:cs typeface="Arial Unicode MS" pitchFamily="50" charset="-128"/>
              </a:rPr>
              <a:t> code</a:t>
            </a:r>
            <a:r>
              <a:rPr lang="en-US" altLang="ja-JP" sz="2200" dirty="0" smtClean="0">
                <a:solidFill>
                  <a:srgbClr val="CCFF66"/>
                </a:solidFill>
                <a:latin typeface="Arial Unicode MS" pitchFamily="50" charset="-128"/>
                <a:ea typeface="Arial Unicode MS" pitchFamily="50" charset="-128"/>
                <a:cs typeface="Arial Unicode MS" pitchFamily="50" charset="-128"/>
              </a:rPr>
              <a:t>.</a:t>
            </a:r>
            <a:br>
              <a:rPr lang="en-US" altLang="ja-JP" sz="2200" dirty="0" smtClean="0">
                <a:solidFill>
                  <a:srgbClr val="CCFF66"/>
                </a:solidFill>
                <a:latin typeface="Arial Unicode MS" pitchFamily="50" charset="-128"/>
                <a:ea typeface="Arial Unicode MS" pitchFamily="50" charset="-128"/>
                <a:cs typeface="Arial Unicode MS" pitchFamily="50" charset="-128"/>
              </a:rPr>
            </a:br>
            <a:endParaRPr lang="en-US" altLang="ja-JP" sz="2200" dirty="0" smtClean="0">
              <a:solidFill>
                <a:srgbClr val="CCFF66"/>
              </a:solidFill>
              <a:latin typeface="Arial Unicode MS" pitchFamily="50" charset="-128"/>
              <a:ea typeface="Arial Unicode MS" pitchFamily="50" charset="-128"/>
              <a:cs typeface="Arial Unicode MS" pitchFamily="50" charset="-128"/>
            </a:endParaRPr>
          </a:p>
          <a:p>
            <a:pPr lvl="1">
              <a:buNone/>
            </a:pPr>
            <a:r>
              <a:rPr lang="en-US" altLang="ja-JP" sz="1600" dirty="0" smtClean="0">
                <a:solidFill>
                  <a:srgbClr val="CCFF66"/>
                </a:solidFill>
                <a:latin typeface="Arial Unicode MS" pitchFamily="50" charset="-128"/>
                <a:ea typeface="Arial Unicode MS" pitchFamily="50" charset="-128"/>
                <a:cs typeface="Arial Unicode MS" pitchFamily="50" charset="-128"/>
              </a:rPr>
              <a:t/>
            </a:r>
            <a:br>
              <a:rPr lang="en-US" altLang="ja-JP" sz="1600" dirty="0" smtClean="0">
                <a:solidFill>
                  <a:srgbClr val="CCFF66"/>
                </a:solidFill>
                <a:latin typeface="Arial Unicode MS" pitchFamily="50" charset="-128"/>
                <a:ea typeface="Arial Unicode MS" pitchFamily="50" charset="-128"/>
                <a:cs typeface="Arial Unicode MS" pitchFamily="50" charset="-128"/>
              </a:rPr>
            </a:br>
            <a:r>
              <a:rPr lang="en-US" altLang="ja-JP" sz="1600" dirty="0" smtClean="0">
                <a:solidFill>
                  <a:srgbClr val="CCFF66"/>
                </a:solidFill>
                <a:latin typeface="Arial Unicode MS" pitchFamily="50" charset="-128"/>
                <a:ea typeface="Arial Unicode MS" pitchFamily="50" charset="-128"/>
                <a:cs typeface="Arial Unicode MS" pitchFamily="50" charset="-128"/>
              </a:rPr>
              <a:t> </a:t>
            </a:r>
            <a:br>
              <a:rPr lang="en-US" altLang="ja-JP" sz="1600" dirty="0" smtClean="0">
                <a:solidFill>
                  <a:srgbClr val="CCFF66"/>
                </a:solidFill>
                <a:latin typeface="Arial Unicode MS" pitchFamily="50" charset="-128"/>
                <a:ea typeface="Arial Unicode MS" pitchFamily="50" charset="-128"/>
                <a:cs typeface="Arial Unicode MS" pitchFamily="50" charset="-128"/>
              </a:rPr>
            </a:br>
            <a:r>
              <a:rPr lang="en-US" altLang="ja-JP" sz="1600" dirty="0" smtClean="0">
                <a:solidFill>
                  <a:srgbClr val="CCFF66"/>
                </a:solidFill>
                <a:latin typeface="Arial Unicode MS" pitchFamily="50" charset="-128"/>
                <a:ea typeface="Arial Unicode MS" pitchFamily="50" charset="-128"/>
                <a:cs typeface="Arial Unicode MS" pitchFamily="50" charset="-128"/>
              </a:rPr>
              <a:t> </a:t>
            </a:r>
            <a:br>
              <a:rPr lang="en-US" altLang="ja-JP" sz="1600" dirty="0" smtClean="0">
                <a:solidFill>
                  <a:srgbClr val="CCFF66"/>
                </a:solidFill>
                <a:latin typeface="Arial Unicode MS" pitchFamily="50" charset="-128"/>
                <a:ea typeface="Arial Unicode MS" pitchFamily="50" charset="-128"/>
                <a:cs typeface="Arial Unicode MS" pitchFamily="50" charset="-128"/>
              </a:rPr>
            </a:br>
            <a:r>
              <a:rPr lang="en-US" altLang="ja-JP" sz="1600" dirty="0" smtClean="0">
                <a:solidFill>
                  <a:srgbClr val="CCFF66"/>
                </a:solidFill>
                <a:latin typeface="Arial Unicode MS" pitchFamily="50" charset="-128"/>
                <a:ea typeface="Arial Unicode MS" pitchFamily="50" charset="-128"/>
                <a:cs typeface="Arial Unicode MS" pitchFamily="50" charset="-128"/>
              </a:rPr>
              <a:t> </a:t>
            </a:r>
            <a:br>
              <a:rPr lang="en-US" altLang="ja-JP" sz="1600" dirty="0" smtClean="0">
                <a:solidFill>
                  <a:srgbClr val="CCFF66"/>
                </a:solidFill>
                <a:latin typeface="Arial Unicode MS" pitchFamily="50" charset="-128"/>
                <a:ea typeface="Arial Unicode MS" pitchFamily="50" charset="-128"/>
                <a:cs typeface="Arial Unicode MS" pitchFamily="50" charset="-128"/>
              </a:rPr>
            </a:br>
            <a:endParaRPr lang="en-US" altLang="ja-JP" sz="16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19</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572164"/>
          </a:xfrm>
        </p:spPr>
        <p:txBody>
          <a:bodyPr/>
          <a:lstStyle/>
          <a:p>
            <a:r>
              <a:rPr kumimoji="1" lang="en-US" altLang="ja-JP" dirty="0" smtClean="0">
                <a:solidFill>
                  <a:srgbClr val="CCFF66"/>
                </a:solidFill>
                <a:latin typeface="Arial Unicode MS" pitchFamily="50" charset="-128"/>
                <a:ea typeface="Arial Unicode MS" pitchFamily="50" charset="-128"/>
                <a:cs typeface="Arial Unicode MS" pitchFamily="50" charset="-128"/>
              </a:rPr>
              <a:t>Introduction</a:t>
            </a:r>
          </a:p>
          <a:p>
            <a:r>
              <a:rPr kumimoji="1" lang="en-US" altLang="ja-JP" dirty="0" smtClean="0">
                <a:solidFill>
                  <a:srgbClr val="CCFF66"/>
                </a:solidFill>
                <a:latin typeface="Arial Unicode MS" pitchFamily="50" charset="-128"/>
                <a:ea typeface="Arial Unicode MS" pitchFamily="50" charset="-128"/>
                <a:cs typeface="Arial Unicode MS" pitchFamily="50" charset="-128"/>
              </a:rPr>
              <a:t>Verification in the Chip Design Process</a:t>
            </a:r>
          </a:p>
          <a:p>
            <a:r>
              <a:rPr lang="en-US" altLang="ja-JP" dirty="0" smtClean="0">
                <a:solidFill>
                  <a:srgbClr val="CCFF66"/>
                </a:solidFill>
                <a:latin typeface="Arial Unicode MS" pitchFamily="50" charset="-128"/>
                <a:ea typeface="Arial Unicode MS" pitchFamily="50" charset="-128"/>
                <a:cs typeface="Arial Unicode MS" pitchFamily="50" charset="-128"/>
              </a:rPr>
              <a:t>Missions and Goals of Verification</a:t>
            </a:r>
          </a:p>
          <a:p>
            <a:r>
              <a:rPr kumimoji="1" lang="en-US" altLang="ja-JP" dirty="0" smtClean="0">
                <a:solidFill>
                  <a:srgbClr val="CCFF66"/>
                </a:solidFill>
                <a:latin typeface="Arial Unicode MS" pitchFamily="50" charset="-128"/>
                <a:ea typeface="Arial Unicode MS" pitchFamily="50" charset="-128"/>
                <a:cs typeface="Arial Unicode MS" pitchFamily="50" charset="-128"/>
              </a:rPr>
              <a:t>The Verification challenge</a:t>
            </a:r>
          </a:p>
          <a:p>
            <a:r>
              <a:rPr lang="en-US" altLang="ja-JP" dirty="0" smtClean="0">
                <a:solidFill>
                  <a:srgbClr val="CCFF66"/>
                </a:solidFill>
                <a:latin typeface="Arial Unicode MS" pitchFamily="50" charset="-128"/>
                <a:ea typeface="Arial Unicode MS" pitchFamily="50" charset="-128"/>
                <a:cs typeface="Arial Unicode MS" pitchFamily="50" charset="-128"/>
              </a:rPr>
              <a:t>Functional Verification: Definition and Category</a:t>
            </a:r>
          </a:p>
          <a:p>
            <a:r>
              <a:rPr kumimoji="1" lang="en-US" altLang="ja-JP" dirty="0" smtClean="0">
                <a:solidFill>
                  <a:srgbClr val="CCFF66"/>
                </a:solidFill>
                <a:latin typeface="Arial Unicode MS" pitchFamily="50" charset="-128"/>
                <a:ea typeface="Arial Unicode MS" pitchFamily="50" charset="-128"/>
                <a:cs typeface="Arial Unicode MS" pitchFamily="50" charset="-128"/>
              </a:rPr>
              <a:t>The Functional Verification cycle</a:t>
            </a:r>
          </a:p>
          <a:p>
            <a:r>
              <a:rPr lang="en-US" altLang="ja-JP" dirty="0" smtClean="0">
                <a:solidFill>
                  <a:srgbClr val="CCFF66"/>
                </a:solidFill>
                <a:latin typeface="Arial Unicode MS" pitchFamily="50" charset="-128"/>
                <a:ea typeface="Arial Unicode MS" pitchFamily="50" charset="-128"/>
                <a:cs typeface="Arial Unicode MS" pitchFamily="50" charset="-128"/>
              </a:rPr>
              <a:t>Simulation-based Verification</a:t>
            </a:r>
            <a:endParaRPr kumimoji="1" lang="ja-JP" altLang="en-US">
              <a:solidFill>
                <a:srgbClr val="CCFF66"/>
              </a:solidFill>
              <a:latin typeface="Arial Unicode MS" pitchFamily="50" charset="-128"/>
              <a:ea typeface="Arial Unicode MS" pitchFamily="50" charset="-128"/>
              <a:cs typeface="Arial Unicode MS" pitchFamily="50" charset="-128"/>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Outline</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sp>
        <p:nvSpPr>
          <p:cNvPr id="3" name="Date Placeholder 2"/>
          <p:cNvSpPr>
            <a:spLocks noGrp="1"/>
          </p:cNvSpPr>
          <p:nvPr>
            <p:ph type="dt" sz="half" idx="10"/>
          </p:nvPr>
        </p:nvSpPr>
        <p:spPr/>
        <p:txBody>
          <a:bodyPr/>
          <a:lstStyle/>
          <a:p>
            <a:r>
              <a:rPr kumimoji="1" lang="en-US" altLang="ja-JP" smtClean="0"/>
              <a:t>2015/12/12</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2</a:t>
            </a:fld>
            <a:endParaRPr kumimoji="1"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cycle</a:t>
            </a:r>
          </a:p>
        </p:txBody>
      </p:sp>
      <p:sp>
        <p:nvSpPr>
          <p:cNvPr id="8" name="Content Placeholder 1"/>
          <p:cNvSpPr>
            <a:spLocks noGrp="1"/>
          </p:cNvSpPr>
          <p:nvPr>
            <p:ph idx="1"/>
          </p:nvPr>
        </p:nvSpPr>
        <p:spPr>
          <a:xfrm>
            <a:off x="457200" y="857232"/>
            <a:ext cx="8686800" cy="6000768"/>
          </a:xfrm>
        </p:spPr>
        <p:txBody>
          <a:bodyPr>
            <a:normAutofit fontScale="77500" lnSpcReduction="20000"/>
          </a:bodyPr>
          <a:lstStyle/>
          <a:p>
            <a:r>
              <a:rPr lang="en-US" altLang="ja-JP" sz="3100" dirty="0" smtClean="0">
                <a:solidFill>
                  <a:srgbClr val="CCFF66"/>
                </a:solidFill>
                <a:latin typeface="Arial Unicode MS" pitchFamily="50" charset="-128"/>
                <a:ea typeface="Arial Unicode MS" pitchFamily="50" charset="-128"/>
                <a:cs typeface="Arial Unicode MS" pitchFamily="50" charset="-128"/>
              </a:rPr>
              <a:t>DEBUG DESIGN AND ENVIRONMENT: </a:t>
            </a:r>
          </a:p>
          <a:p>
            <a:pPr lvl="1"/>
            <a:endParaRPr lang="en-US" altLang="ja-JP" sz="22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600" dirty="0" smtClean="0">
                <a:solidFill>
                  <a:srgbClr val="CCFF66"/>
                </a:solidFill>
                <a:latin typeface="Arial Unicode MS" pitchFamily="50" charset="-128"/>
                <a:ea typeface="Arial Unicode MS" pitchFamily="50" charset="-128"/>
                <a:cs typeface="Arial Unicode MS" pitchFamily="50" charset="-128"/>
              </a:rPr>
              <a:t>It is time that verification engineers begin to debug the design by running tests</a:t>
            </a:r>
          </a:p>
          <a:p>
            <a:pPr lvl="1"/>
            <a:endParaRPr lang="en-US" altLang="ja-JP" sz="26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600" dirty="0" smtClean="0">
                <a:solidFill>
                  <a:srgbClr val="CCFF66"/>
                </a:solidFill>
                <a:latin typeface="Arial Unicode MS" pitchFamily="50" charset="-128"/>
                <a:ea typeface="Arial Unicode MS" pitchFamily="50" charset="-128"/>
                <a:cs typeface="Arial Unicode MS" pitchFamily="50" charset="-128"/>
              </a:rPr>
              <a:t>With tests run, verification engineers find abnormal points and examine them to reveals the failure source. It will be either in the verification environment or in the HDL design.</a:t>
            </a:r>
          </a:p>
          <a:p>
            <a:pPr lvl="1"/>
            <a:endParaRPr lang="en-US" altLang="ja-JP" sz="26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600" dirty="0" smtClean="0">
                <a:solidFill>
                  <a:srgbClr val="CCFF66"/>
                </a:solidFill>
                <a:latin typeface="Arial Unicode MS" pitchFamily="50" charset="-128"/>
                <a:ea typeface="Arial Unicode MS" pitchFamily="50" charset="-128"/>
                <a:cs typeface="Arial Unicode MS" pitchFamily="50" charset="-128"/>
              </a:rPr>
              <a:t>If the error is in the verification environment, the verification engineer</a:t>
            </a:r>
            <a:br>
              <a:rPr lang="en-US" altLang="ja-JP" sz="2600" dirty="0" smtClean="0">
                <a:solidFill>
                  <a:srgbClr val="CCFF66"/>
                </a:solidFill>
                <a:latin typeface="Arial Unicode MS" pitchFamily="50" charset="-128"/>
                <a:ea typeface="Arial Unicode MS" pitchFamily="50" charset="-128"/>
                <a:cs typeface="Arial Unicode MS" pitchFamily="50" charset="-128"/>
              </a:rPr>
            </a:br>
            <a:r>
              <a:rPr lang="en-US" altLang="ja-JP" sz="2600" dirty="0" smtClean="0">
                <a:solidFill>
                  <a:srgbClr val="CCFF66"/>
                </a:solidFill>
                <a:latin typeface="Arial Unicode MS" pitchFamily="50" charset="-128"/>
                <a:ea typeface="Arial Unicode MS" pitchFamily="50" charset="-128"/>
                <a:cs typeface="Arial Unicode MS" pitchFamily="50" charset="-128"/>
              </a:rPr>
              <a:t>updates the software to correct the predicted behavior. Otherwise, the HDL has a bug that the design team must correct. </a:t>
            </a:r>
          </a:p>
          <a:p>
            <a:pPr lvl="1"/>
            <a:endParaRPr lang="en-US" altLang="ja-JP" sz="26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600" dirty="0" smtClean="0">
                <a:solidFill>
                  <a:srgbClr val="CCFF66"/>
                </a:solidFill>
                <a:latin typeface="Arial Unicode MS" pitchFamily="50" charset="-128"/>
                <a:ea typeface="Arial Unicode MS" pitchFamily="50" charset="-128"/>
                <a:cs typeface="Arial Unicode MS" pitchFamily="50" charset="-128"/>
              </a:rPr>
              <a:t>Once fixed, the verification engineer reruns the exact same test. This ensures that the update corrects the original bug and does not introduce new ones. The team applies this iterative approach until all tests pass.</a:t>
            </a:r>
            <a:r>
              <a:rPr lang="en-US" altLang="ja-JP" sz="2200" dirty="0" smtClean="0">
                <a:solidFill>
                  <a:srgbClr val="CCFF66"/>
                </a:solidFill>
                <a:latin typeface="Arial Unicode MS" pitchFamily="50" charset="-128"/>
                <a:ea typeface="Arial Unicode MS" pitchFamily="50" charset="-128"/>
                <a:cs typeface="Arial Unicode MS" pitchFamily="50" charset="-128"/>
              </a:rPr>
              <a:t/>
            </a:r>
            <a:br>
              <a:rPr lang="en-US" altLang="ja-JP" sz="2200" dirty="0" smtClean="0">
                <a:solidFill>
                  <a:srgbClr val="CCFF66"/>
                </a:solidFill>
                <a:latin typeface="Arial Unicode MS" pitchFamily="50" charset="-128"/>
                <a:ea typeface="Arial Unicode MS" pitchFamily="50" charset="-128"/>
                <a:cs typeface="Arial Unicode MS" pitchFamily="50" charset="-128"/>
              </a:rPr>
            </a:br>
            <a:r>
              <a:rPr lang="en-US" altLang="ja-JP" sz="2200" dirty="0" smtClean="0">
                <a:solidFill>
                  <a:srgbClr val="CCFF66"/>
                </a:solidFill>
                <a:latin typeface="Arial Unicode MS" pitchFamily="50" charset="-128"/>
                <a:ea typeface="Arial Unicode MS" pitchFamily="50" charset="-128"/>
                <a:cs typeface="Arial Unicode MS" pitchFamily="50" charset="-128"/>
              </a:rPr>
              <a:t/>
            </a:r>
            <a:br>
              <a:rPr lang="en-US" altLang="ja-JP" sz="2200" dirty="0" smtClean="0">
                <a:solidFill>
                  <a:srgbClr val="CCFF66"/>
                </a:solidFill>
                <a:latin typeface="Arial Unicode MS" pitchFamily="50" charset="-128"/>
                <a:ea typeface="Arial Unicode MS" pitchFamily="50" charset="-128"/>
                <a:cs typeface="Arial Unicode MS" pitchFamily="50" charset="-128"/>
              </a:rPr>
            </a:br>
            <a:endParaRPr lang="en-US" altLang="ja-JP" sz="2200" dirty="0" smtClean="0">
              <a:solidFill>
                <a:srgbClr val="CCFF66"/>
              </a:solidFill>
              <a:latin typeface="Arial Unicode MS" pitchFamily="50" charset="-128"/>
              <a:ea typeface="Arial Unicode MS" pitchFamily="50" charset="-128"/>
              <a:cs typeface="Arial Unicode MS" pitchFamily="50" charset="-128"/>
            </a:endParaRPr>
          </a:p>
          <a:p>
            <a:pPr lvl="1">
              <a:buNone/>
            </a:pPr>
            <a:r>
              <a:rPr lang="en-US" altLang="ja-JP" sz="1600" dirty="0" smtClean="0">
                <a:solidFill>
                  <a:srgbClr val="CCFF66"/>
                </a:solidFill>
                <a:latin typeface="Arial Unicode MS" pitchFamily="50" charset="-128"/>
                <a:ea typeface="Arial Unicode MS" pitchFamily="50" charset="-128"/>
                <a:cs typeface="Arial Unicode MS" pitchFamily="50" charset="-128"/>
              </a:rPr>
              <a:t/>
            </a:r>
            <a:br>
              <a:rPr lang="en-US" altLang="ja-JP" sz="1600" dirty="0" smtClean="0">
                <a:solidFill>
                  <a:srgbClr val="CCFF66"/>
                </a:solidFill>
                <a:latin typeface="Arial Unicode MS" pitchFamily="50" charset="-128"/>
                <a:ea typeface="Arial Unicode MS" pitchFamily="50" charset="-128"/>
                <a:cs typeface="Arial Unicode MS" pitchFamily="50" charset="-128"/>
              </a:rPr>
            </a:br>
            <a:r>
              <a:rPr lang="en-US" altLang="ja-JP" sz="1600" dirty="0" smtClean="0">
                <a:solidFill>
                  <a:srgbClr val="CCFF66"/>
                </a:solidFill>
                <a:latin typeface="Arial Unicode MS" pitchFamily="50" charset="-128"/>
                <a:ea typeface="Arial Unicode MS" pitchFamily="50" charset="-128"/>
                <a:cs typeface="Arial Unicode MS" pitchFamily="50" charset="-128"/>
              </a:rPr>
              <a:t> </a:t>
            </a:r>
            <a:br>
              <a:rPr lang="en-US" altLang="ja-JP" sz="1600" dirty="0" smtClean="0">
                <a:solidFill>
                  <a:srgbClr val="CCFF66"/>
                </a:solidFill>
                <a:latin typeface="Arial Unicode MS" pitchFamily="50" charset="-128"/>
                <a:ea typeface="Arial Unicode MS" pitchFamily="50" charset="-128"/>
                <a:cs typeface="Arial Unicode MS" pitchFamily="50" charset="-128"/>
              </a:rPr>
            </a:br>
            <a:r>
              <a:rPr lang="en-US" altLang="ja-JP" sz="1600" dirty="0" smtClean="0">
                <a:solidFill>
                  <a:srgbClr val="CCFF66"/>
                </a:solidFill>
                <a:latin typeface="Arial Unicode MS" pitchFamily="50" charset="-128"/>
                <a:ea typeface="Arial Unicode MS" pitchFamily="50" charset="-128"/>
                <a:cs typeface="Arial Unicode MS" pitchFamily="50" charset="-128"/>
              </a:rPr>
              <a:t> </a:t>
            </a:r>
            <a:br>
              <a:rPr lang="en-US" altLang="ja-JP" sz="1600" dirty="0" smtClean="0">
                <a:solidFill>
                  <a:srgbClr val="CCFF66"/>
                </a:solidFill>
                <a:latin typeface="Arial Unicode MS" pitchFamily="50" charset="-128"/>
                <a:ea typeface="Arial Unicode MS" pitchFamily="50" charset="-128"/>
                <a:cs typeface="Arial Unicode MS" pitchFamily="50" charset="-128"/>
              </a:rPr>
            </a:br>
            <a:r>
              <a:rPr lang="en-US" altLang="ja-JP" sz="1600" dirty="0" smtClean="0">
                <a:solidFill>
                  <a:srgbClr val="CCFF66"/>
                </a:solidFill>
                <a:latin typeface="Arial Unicode MS" pitchFamily="50" charset="-128"/>
                <a:ea typeface="Arial Unicode MS" pitchFamily="50" charset="-128"/>
                <a:cs typeface="Arial Unicode MS" pitchFamily="50" charset="-128"/>
              </a:rPr>
              <a:t> </a:t>
            </a:r>
            <a:br>
              <a:rPr lang="en-US" altLang="ja-JP" sz="1600" dirty="0" smtClean="0">
                <a:solidFill>
                  <a:srgbClr val="CCFF66"/>
                </a:solidFill>
                <a:latin typeface="Arial Unicode MS" pitchFamily="50" charset="-128"/>
                <a:ea typeface="Arial Unicode MS" pitchFamily="50" charset="-128"/>
                <a:cs typeface="Arial Unicode MS" pitchFamily="50" charset="-128"/>
              </a:rPr>
            </a:br>
            <a:endParaRPr lang="en-US" altLang="ja-JP" sz="16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20</a:t>
            </a:fld>
            <a:endParaRPr kumimoji="1" lang="ja-JP"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cycle</a:t>
            </a:r>
          </a:p>
        </p:txBody>
      </p:sp>
      <p:sp>
        <p:nvSpPr>
          <p:cNvPr id="8" name="Content Placeholder 1"/>
          <p:cNvSpPr>
            <a:spLocks noGrp="1"/>
          </p:cNvSpPr>
          <p:nvPr>
            <p:ph idx="1"/>
          </p:nvPr>
        </p:nvSpPr>
        <p:spPr>
          <a:xfrm>
            <a:off x="457200" y="785794"/>
            <a:ext cx="8686800" cy="6000768"/>
          </a:xfrm>
        </p:spPr>
        <p:txBody>
          <a:bodyPr>
            <a:normAutofit/>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RUN REGRESSION: </a:t>
            </a:r>
          </a:p>
          <a:p>
            <a:pPr lvl="1"/>
            <a:endParaRPr lang="en-US" altLang="ja-JP" sz="22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Regression is the continuous running of the tests defined in the verification plan (checklists).</a:t>
            </a: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Two reasons for doing regression:</a:t>
            </a:r>
          </a:p>
          <a:p>
            <a:pPr lvl="2"/>
            <a:r>
              <a:rPr lang="en-US" altLang="ja-JP" sz="1800" dirty="0" smtClean="0">
                <a:solidFill>
                  <a:srgbClr val="CCFF66"/>
                </a:solidFill>
                <a:latin typeface="Arial Unicode MS" pitchFamily="50" charset="-128"/>
                <a:ea typeface="Arial Unicode MS" pitchFamily="50" charset="-128"/>
                <a:cs typeface="Arial Unicode MS" pitchFamily="50" charset="-128"/>
              </a:rPr>
              <a:t>Verification environments often have elements of randomization, which drive different input scenarios each time the team runs the test. Running regression ensures all tests are executed in same verification conditions.</a:t>
            </a:r>
          </a:p>
          <a:p>
            <a:pPr lvl="2"/>
            <a:endParaRPr lang="en-US" altLang="ja-JP" sz="1800" dirty="0" smtClean="0">
              <a:solidFill>
                <a:srgbClr val="CCFF66"/>
              </a:solidFill>
              <a:latin typeface="Arial Unicode MS" pitchFamily="50" charset="-128"/>
              <a:ea typeface="Arial Unicode MS" pitchFamily="50" charset="-128"/>
              <a:cs typeface="Arial Unicode MS" pitchFamily="50" charset="-128"/>
            </a:endParaRPr>
          </a:p>
          <a:p>
            <a:pPr lvl="2"/>
            <a:r>
              <a:rPr lang="en-US" altLang="ja-JP" sz="1800" dirty="0" smtClean="0">
                <a:solidFill>
                  <a:srgbClr val="CCFF66"/>
                </a:solidFill>
                <a:latin typeface="Arial Unicode MS" pitchFamily="50" charset="-128"/>
                <a:ea typeface="Arial Unicode MS" pitchFamily="50" charset="-128"/>
                <a:cs typeface="Arial Unicode MS" pitchFamily="50" charset="-128"/>
              </a:rPr>
              <a:t>The team must repeat all tests after fixes have been applied to the design.</a:t>
            </a:r>
            <a:r>
              <a:rPr lang="en-US" altLang="ja-JP" sz="1200" dirty="0" smtClean="0">
                <a:solidFill>
                  <a:srgbClr val="CCFF66"/>
                </a:solidFill>
                <a:latin typeface="Arial Unicode MS" pitchFamily="50" charset="-128"/>
                <a:ea typeface="Arial Unicode MS" pitchFamily="50" charset="-128"/>
                <a:cs typeface="Arial Unicode MS" pitchFamily="50" charset="-128"/>
              </a:rPr>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endParaRPr lang="en-US" altLang="ja-JP" sz="12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21</a:t>
            </a:fld>
            <a:endParaRPr kumimoji="1" lang="ja-JP"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cycle</a:t>
            </a:r>
          </a:p>
        </p:txBody>
      </p:sp>
      <p:sp>
        <p:nvSpPr>
          <p:cNvPr id="8" name="Content Placeholder 1"/>
          <p:cNvSpPr>
            <a:spLocks noGrp="1"/>
          </p:cNvSpPr>
          <p:nvPr>
            <p:ph idx="1"/>
          </p:nvPr>
        </p:nvSpPr>
        <p:spPr>
          <a:xfrm>
            <a:off x="457200" y="844556"/>
            <a:ext cx="8686800" cy="6000768"/>
          </a:xfrm>
        </p:spPr>
        <p:txBody>
          <a:bodyPr>
            <a:normAutofit lnSpcReduction="10000"/>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VALIDATE COVERAGE of VERIFICATION: </a:t>
            </a:r>
          </a:p>
          <a:p>
            <a:pPr lvl="1"/>
            <a:endParaRPr lang="en-US" altLang="ja-JP" sz="22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Coverage is the collection of information about the scenarios run</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against a DUV. </a:t>
            </a:r>
          </a:p>
          <a:p>
            <a:pPr lvl="1">
              <a:buNone/>
            </a:pPr>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The verification environment provides “quality control” on the DUV; coverage provides quality control on the verification environment. Coverage results show the effectiveness of verification automation by highlighting unexercised areas of the design.</a:t>
            </a: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If the coverage results are satisfied, functional verification is completed basically. Otherwise, verification team must detect which part in verification plan effecting to coverage result. The verification plan might be refined and new verification cycle starts.</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t>
            </a:r>
            <a:r>
              <a:rPr lang="en-US" altLang="ja-JP" sz="1200" dirty="0" smtClean="0">
                <a:solidFill>
                  <a:srgbClr val="CCFF66"/>
                </a:solidFill>
                <a:latin typeface="Arial Unicode MS" pitchFamily="50" charset="-128"/>
                <a:ea typeface="Arial Unicode MS" pitchFamily="50" charset="-128"/>
                <a:cs typeface="Arial Unicode MS" pitchFamily="50" charset="-128"/>
              </a:rPr>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endParaRPr lang="en-US" altLang="ja-JP" sz="12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22</a:t>
            </a:fld>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Functional Verification cycle</a:t>
            </a:r>
          </a:p>
        </p:txBody>
      </p:sp>
      <p:sp>
        <p:nvSpPr>
          <p:cNvPr id="8" name="Content Placeholder 1"/>
          <p:cNvSpPr>
            <a:spLocks noGrp="1"/>
          </p:cNvSpPr>
          <p:nvPr>
            <p:ph idx="1"/>
          </p:nvPr>
        </p:nvSpPr>
        <p:spPr>
          <a:xfrm>
            <a:off x="457200" y="798494"/>
            <a:ext cx="8686800" cy="6000768"/>
          </a:xfrm>
        </p:spPr>
        <p:txBody>
          <a:bodyPr>
            <a:normAutofit/>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DO LESSONS LEARNED </a:t>
            </a:r>
          </a:p>
          <a:p>
            <a:pPr lvl="1"/>
            <a:endParaRPr lang="en-US" altLang="ja-JP" sz="22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The final checkpoint in the cycle, lessons learned, uses escape analysis and the entire verification cycle experience to compile a list of items to improve on as they start the cycle again.</a:t>
            </a:r>
          </a:p>
          <a:p>
            <a:pPr lvl="1">
              <a:buNone/>
            </a:pPr>
            <a:r>
              <a:rPr lang="en-US" altLang="ja-JP" sz="2000" dirty="0" smtClean="0">
                <a:solidFill>
                  <a:srgbClr val="CCFF66"/>
                </a:solidFill>
                <a:latin typeface="Arial Unicode MS" pitchFamily="50" charset="-128"/>
                <a:ea typeface="Arial Unicode MS" pitchFamily="50" charset="-128"/>
                <a:cs typeface="Arial Unicode MS" pitchFamily="50" charset="-128"/>
              </a:rPr>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t>
            </a:r>
            <a:r>
              <a:rPr lang="en-US" altLang="ja-JP" sz="1200" dirty="0" smtClean="0">
                <a:solidFill>
                  <a:srgbClr val="CCFF66"/>
                </a:solidFill>
                <a:latin typeface="Arial Unicode MS" pitchFamily="50" charset="-128"/>
                <a:ea typeface="Arial Unicode MS" pitchFamily="50" charset="-128"/>
                <a:cs typeface="Arial Unicode MS" pitchFamily="50" charset="-128"/>
              </a:rPr>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endParaRPr lang="en-US" altLang="ja-JP" sz="12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23</a:t>
            </a:fld>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Simulation-based Verification</a:t>
            </a: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24</a:t>
            </a:fld>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Simulation-based Verification</a:t>
            </a:r>
          </a:p>
        </p:txBody>
      </p:sp>
      <p:sp>
        <p:nvSpPr>
          <p:cNvPr id="8" name="Content Placeholder 1"/>
          <p:cNvSpPr>
            <a:spLocks noGrp="1"/>
          </p:cNvSpPr>
          <p:nvPr>
            <p:ph idx="1"/>
          </p:nvPr>
        </p:nvSpPr>
        <p:spPr>
          <a:xfrm>
            <a:off x="457200" y="857232"/>
            <a:ext cx="8686800" cy="6000768"/>
          </a:xfrm>
        </p:spPr>
        <p:txBody>
          <a:bodyPr>
            <a:normAutofit lnSpcReduction="10000"/>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This chapter introduces a simple simulation-based verification environment, explores the individual elements (also known as verification components) that comprise the verification environment</a:t>
            </a:r>
          </a:p>
          <a:p>
            <a:r>
              <a:rPr lang="en-US" altLang="ja-JP" sz="2400" dirty="0" smtClean="0">
                <a:solidFill>
                  <a:srgbClr val="CCFF66"/>
                </a:solidFill>
                <a:latin typeface="Arial Unicode MS" pitchFamily="50" charset="-128"/>
                <a:ea typeface="Arial Unicode MS" pitchFamily="50" charset="-128"/>
                <a:cs typeface="Arial Unicode MS" pitchFamily="50" charset="-128"/>
              </a:rPr>
              <a:t>BASIC VERIFICATION ENVIRONMENT - A TEST BENCH: </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The basic environment consists of the DUV, stimulus components (verification model), monitor components, checking components, and scoreboard components (optional).</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In general, a test bench is all the code (almost in HDL) used to create, observe, and check a pre-determined input sequence to the design.</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 </a:t>
            </a:r>
            <a:r>
              <a:rPr lang="en-US" altLang="ja-JP" sz="1200" dirty="0" smtClean="0">
                <a:solidFill>
                  <a:srgbClr val="CCFF66"/>
                </a:solidFill>
                <a:latin typeface="Arial Unicode MS" pitchFamily="50" charset="-128"/>
                <a:ea typeface="Arial Unicode MS" pitchFamily="50" charset="-128"/>
                <a:cs typeface="Arial Unicode MS" pitchFamily="50" charset="-128"/>
              </a:rPr>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r>
              <a:rPr lang="en-US" altLang="ja-JP" sz="1200" dirty="0" smtClean="0">
                <a:solidFill>
                  <a:srgbClr val="CCFF66"/>
                </a:solidFill>
                <a:latin typeface="Arial Unicode MS" pitchFamily="50" charset="-128"/>
                <a:ea typeface="Arial Unicode MS" pitchFamily="50" charset="-128"/>
                <a:cs typeface="Arial Unicode MS" pitchFamily="50" charset="-128"/>
              </a:rPr>
              <a:t> </a:t>
            </a:r>
            <a:br>
              <a:rPr lang="en-US" altLang="ja-JP" sz="1200" dirty="0" smtClean="0">
                <a:solidFill>
                  <a:srgbClr val="CCFF66"/>
                </a:solidFill>
                <a:latin typeface="Arial Unicode MS" pitchFamily="50" charset="-128"/>
                <a:ea typeface="Arial Unicode MS" pitchFamily="50" charset="-128"/>
                <a:cs typeface="Arial Unicode MS" pitchFamily="50" charset="-128"/>
              </a:rPr>
            </a:br>
            <a:endParaRPr lang="en-US" altLang="ja-JP" sz="12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pic>
        <p:nvPicPr>
          <p:cNvPr id="1026" name="Picture 2"/>
          <p:cNvPicPr>
            <a:picLocks noChangeAspect="1" noChangeArrowheads="1"/>
          </p:cNvPicPr>
          <p:nvPr/>
        </p:nvPicPr>
        <p:blipFill>
          <a:blip r:embed="rId2"/>
          <a:srcRect/>
          <a:stretch>
            <a:fillRect/>
          </a:stretch>
        </p:blipFill>
        <p:spPr bwMode="auto">
          <a:xfrm>
            <a:off x="2278857" y="4429132"/>
            <a:ext cx="4586286" cy="2247644"/>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25</a:t>
            </a:fld>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Simulation-based Verification</a:t>
            </a:r>
          </a:p>
        </p:txBody>
      </p:sp>
      <p:sp>
        <p:nvSpPr>
          <p:cNvPr id="8" name="Content Placeholder 1"/>
          <p:cNvSpPr>
            <a:spLocks noGrp="1"/>
          </p:cNvSpPr>
          <p:nvPr>
            <p:ph idx="1"/>
          </p:nvPr>
        </p:nvSpPr>
        <p:spPr>
          <a:xfrm>
            <a:off x="457200" y="857232"/>
            <a:ext cx="8686800" cy="6000768"/>
          </a:xfrm>
        </p:spPr>
        <p:txBody>
          <a:bodyPr>
            <a:normAutofit fontScale="92500" lnSpcReduction="10000"/>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BASIC VERIFICATION ENVIRONMENT - A TEST BENCH: </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Stimulus Component: The stimulus component manipulates inputs to the DUV. Stimulus models are known as model, drivers, verification model, agitators, irritators, or generators. Typically, the stimulus component code mimics the behavior of a neighboring design entity or entities.</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Monitor: A monitor is a model that observes different aspects of the environment. Monitors are self-contained components that observe</a:t>
            </a:r>
          </a:p>
          <a:p>
            <a:pPr lvl="2"/>
            <a:r>
              <a:rPr lang="en-US" altLang="ja-JP" sz="1800" dirty="0" smtClean="0">
                <a:solidFill>
                  <a:srgbClr val="CCFF66"/>
                </a:solidFill>
                <a:latin typeface="Arial Unicode MS" pitchFamily="50" charset="-128"/>
                <a:ea typeface="Arial Unicode MS" pitchFamily="50" charset="-128"/>
                <a:cs typeface="Arial Unicode MS" pitchFamily="50" charset="-128"/>
              </a:rPr>
              <a:t>Outputs of the DUV for protocol checking</a:t>
            </a:r>
          </a:p>
          <a:p>
            <a:pPr lvl="2"/>
            <a:r>
              <a:rPr lang="en-US" altLang="ja-JP" sz="1800" dirty="0" smtClean="0">
                <a:solidFill>
                  <a:srgbClr val="CCFF66"/>
                </a:solidFill>
                <a:latin typeface="Arial Unicode MS" pitchFamily="50" charset="-128"/>
                <a:ea typeface="Arial Unicode MS" pitchFamily="50" charset="-128"/>
                <a:cs typeface="Arial Unicode MS" pitchFamily="50" charset="-128"/>
              </a:rPr>
              <a:t>Inputs to the DUV for functional coverage analysis and scoreboard updates</a:t>
            </a:r>
          </a:p>
          <a:p>
            <a:pPr lvl="2"/>
            <a:r>
              <a:rPr lang="en-US" altLang="ja-JP" sz="1800" dirty="0" smtClean="0">
                <a:solidFill>
                  <a:srgbClr val="CCFF66"/>
                </a:solidFill>
                <a:latin typeface="Arial Unicode MS" pitchFamily="50" charset="-128"/>
                <a:ea typeface="Arial Unicode MS" pitchFamily="50" charset="-128"/>
                <a:cs typeface="Arial Unicode MS" pitchFamily="50" charset="-128"/>
              </a:rPr>
              <a:t>Internals of the DUV for events of interest to the environment</a:t>
            </a:r>
            <a:endParaRPr lang="en-US" altLang="ja-JP" sz="16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Checker: A checker is a special type of monitor. However, it validates that the design is working as intended from a functional standpoint, not just from a protocol standpoint. </a:t>
            </a:r>
          </a:p>
          <a:p>
            <a:pPr lvl="2"/>
            <a:r>
              <a:rPr lang="en-US" altLang="ja-JP" sz="1900" dirty="0" smtClean="0">
                <a:solidFill>
                  <a:srgbClr val="CCFF66"/>
                </a:solidFill>
                <a:latin typeface="Arial Unicode MS" pitchFamily="50" charset="-128"/>
                <a:ea typeface="Arial Unicode MS" pitchFamily="50" charset="-128"/>
                <a:cs typeface="Arial Unicode MS" pitchFamily="50" charset="-128"/>
              </a:rPr>
              <a:t>Without checker verification engineers perform the functional checking by reviewing the test case traces </a:t>
            </a:r>
            <a:r>
              <a:rPr lang="en-US" altLang="ja-JP" sz="1900" i="1" dirty="0" smtClean="0">
                <a:solidFill>
                  <a:srgbClr val="CCFF66"/>
                </a:solidFill>
                <a:latin typeface="Arial Unicode MS" pitchFamily="50" charset="-128"/>
                <a:ea typeface="Arial Unicode MS" pitchFamily="50" charset="-128"/>
                <a:cs typeface="Arial Unicode MS" pitchFamily="50" charset="-128"/>
              </a:rPr>
              <a:t>by hand </a:t>
            </a:r>
            <a:r>
              <a:rPr lang="en-US" altLang="ja-JP" sz="1900" dirty="0" smtClean="0">
                <a:solidFill>
                  <a:srgbClr val="CCFF66"/>
                </a:solidFill>
                <a:latin typeface="Arial Unicode MS" pitchFamily="50" charset="-128"/>
                <a:ea typeface="Arial Unicode MS" pitchFamily="50" charset="-128"/>
                <a:cs typeface="Arial Unicode MS" pitchFamily="50" charset="-128"/>
              </a:rPr>
              <a:t>and looking for specific results on waveforms.</a:t>
            </a:r>
          </a:p>
          <a:p>
            <a:pPr lvl="2"/>
            <a:r>
              <a:rPr lang="en-US" altLang="ja-JP" sz="1900" dirty="0" smtClean="0">
                <a:solidFill>
                  <a:srgbClr val="CCFF66"/>
                </a:solidFill>
                <a:latin typeface="Arial Unicode MS" pitchFamily="50" charset="-128"/>
                <a:ea typeface="Arial Unicode MS" pitchFamily="50" charset="-128"/>
                <a:cs typeface="Arial Unicode MS" pitchFamily="50" charset="-128"/>
              </a:rPr>
              <a:t>The checker may need knowledge from a monitor or scoreboard to</a:t>
            </a:r>
            <a:br>
              <a:rPr lang="en-US" altLang="ja-JP" sz="1900" dirty="0" smtClean="0">
                <a:solidFill>
                  <a:srgbClr val="CCFF66"/>
                </a:solidFill>
                <a:latin typeface="Arial Unicode MS" pitchFamily="50" charset="-128"/>
                <a:ea typeface="Arial Unicode MS" pitchFamily="50" charset="-128"/>
                <a:cs typeface="Arial Unicode MS" pitchFamily="50" charset="-128"/>
              </a:rPr>
            </a:br>
            <a:r>
              <a:rPr lang="en-US" altLang="ja-JP" sz="1900" dirty="0" smtClean="0">
                <a:solidFill>
                  <a:srgbClr val="CCFF66"/>
                </a:solidFill>
                <a:latin typeface="Arial Unicode MS" pitchFamily="50" charset="-128"/>
                <a:ea typeface="Arial Unicode MS" pitchFamily="50" charset="-128"/>
                <a:cs typeface="Arial Unicode MS" pitchFamily="50" charset="-128"/>
              </a:rPr>
              <a:t>monitor for various types of errors (refer to the next slide)</a:t>
            </a:r>
            <a:r>
              <a:rPr lang="en-US" altLang="ja-JP" sz="800" dirty="0" smtClean="0">
                <a:solidFill>
                  <a:srgbClr val="CCFF66"/>
                </a:solidFill>
                <a:latin typeface="Arial Unicode MS" pitchFamily="50" charset="-128"/>
                <a:ea typeface="Arial Unicode MS" pitchFamily="50" charset="-128"/>
                <a:cs typeface="Arial Unicode MS" pitchFamily="50" charset="-128"/>
              </a:rPr>
              <a:t/>
            </a:r>
            <a:br>
              <a:rPr lang="en-US" altLang="ja-JP" sz="800" dirty="0" smtClean="0">
                <a:solidFill>
                  <a:srgbClr val="CCFF66"/>
                </a:solidFill>
                <a:latin typeface="Arial Unicode MS" pitchFamily="50" charset="-128"/>
                <a:ea typeface="Arial Unicode MS" pitchFamily="50" charset="-128"/>
                <a:cs typeface="Arial Unicode MS" pitchFamily="50" charset="-128"/>
              </a:rPr>
            </a:br>
            <a:r>
              <a:rPr lang="en-US" altLang="ja-JP" sz="800" dirty="0" smtClean="0">
                <a:solidFill>
                  <a:srgbClr val="CCFF66"/>
                </a:solidFill>
                <a:latin typeface="Arial Unicode MS" pitchFamily="50" charset="-128"/>
                <a:ea typeface="Arial Unicode MS" pitchFamily="50" charset="-128"/>
                <a:cs typeface="Arial Unicode MS" pitchFamily="50" charset="-128"/>
              </a:rPr>
              <a:t> </a:t>
            </a:r>
            <a:br>
              <a:rPr lang="en-US" altLang="ja-JP" sz="800" dirty="0" smtClean="0">
                <a:solidFill>
                  <a:srgbClr val="CCFF66"/>
                </a:solidFill>
                <a:latin typeface="Arial Unicode MS" pitchFamily="50" charset="-128"/>
                <a:ea typeface="Arial Unicode MS" pitchFamily="50" charset="-128"/>
                <a:cs typeface="Arial Unicode MS" pitchFamily="50" charset="-128"/>
              </a:rPr>
            </a:br>
            <a:r>
              <a:rPr lang="en-US" altLang="ja-JP" sz="800" dirty="0" smtClean="0">
                <a:solidFill>
                  <a:srgbClr val="CCFF66"/>
                </a:solidFill>
                <a:latin typeface="Arial Unicode MS" pitchFamily="50" charset="-128"/>
                <a:ea typeface="Arial Unicode MS" pitchFamily="50" charset="-128"/>
                <a:cs typeface="Arial Unicode MS" pitchFamily="50" charset="-128"/>
              </a:rPr>
              <a:t> </a:t>
            </a:r>
            <a:br>
              <a:rPr lang="en-US" altLang="ja-JP" sz="800" dirty="0" smtClean="0">
                <a:solidFill>
                  <a:srgbClr val="CCFF66"/>
                </a:solidFill>
                <a:latin typeface="Arial Unicode MS" pitchFamily="50" charset="-128"/>
                <a:ea typeface="Arial Unicode MS" pitchFamily="50" charset="-128"/>
                <a:cs typeface="Arial Unicode MS" pitchFamily="50" charset="-128"/>
              </a:rPr>
            </a:br>
            <a:r>
              <a:rPr lang="en-US" altLang="ja-JP" sz="800" dirty="0" smtClean="0">
                <a:solidFill>
                  <a:srgbClr val="CCFF66"/>
                </a:solidFill>
                <a:latin typeface="Arial Unicode MS" pitchFamily="50" charset="-128"/>
                <a:ea typeface="Arial Unicode MS" pitchFamily="50" charset="-128"/>
                <a:cs typeface="Arial Unicode MS" pitchFamily="50" charset="-128"/>
              </a:rPr>
              <a:t> </a:t>
            </a:r>
            <a:br>
              <a:rPr lang="en-US" altLang="ja-JP" sz="800" dirty="0" smtClean="0">
                <a:solidFill>
                  <a:srgbClr val="CCFF66"/>
                </a:solidFill>
                <a:latin typeface="Arial Unicode MS" pitchFamily="50" charset="-128"/>
                <a:ea typeface="Arial Unicode MS" pitchFamily="50" charset="-128"/>
                <a:cs typeface="Arial Unicode MS" pitchFamily="50" charset="-128"/>
              </a:rPr>
            </a:br>
            <a:endParaRPr lang="en-US" altLang="ja-JP" sz="8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26</a:t>
            </a:fld>
            <a:endParaRPr kumimoji="1"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Simulation-based Verification</a:t>
            </a:r>
          </a:p>
        </p:txBody>
      </p:sp>
      <p:sp>
        <p:nvSpPr>
          <p:cNvPr id="8" name="Content Placeholder 1"/>
          <p:cNvSpPr>
            <a:spLocks noGrp="1"/>
          </p:cNvSpPr>
          <p:nvPr>
            <p:ph idx="1"/>
          </p:nvPr>
        </p:nvSpPr>
        <p:spPr>
          <a:xfrm>
            <a:off x="457200" y="857232"/>
            <a:ext cx="8686800" cy="6000768"/>
          </a:xfrm>
        </p:spPr>
        <p:txBody>
          <a:bodyPr>
            <a:normAutofit fontScale="92500" lnSpcReduction="10000"/>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BASIC VERIFICATION ENVIRONMENT - A TEST BENCH: </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Checker:</a:t>
            </a:r>
          </a:p>
          <a:p>
            <a:pPr lvl="2"/>
            <a:r>
              <a:rPr lang="en-US" altLang="ja-JP" sz="1800" dirty="0" smtClean="0">
                <a:solidFill>
                  <a:srgbClr val="CCFF66"/>
                </a:solidFill>
                <a:latin typeface="Arial Unicode MS" pitchFamily="50" charset="-128"/>
                <a:ea typeface="Arial Unicode MS" pitchFamily="50" charset="-128"/>
                <a:cs typeface="Arial Unicode MS" pitchFamily="50" charset="-128"/>
              </a:rPr>
              <a:t>The checker may need knowledge from a monitor or scoreboard to</a:t>
            </a:r>
            <a:br>
              <a:rPr lang="en-US" altLang="ja-JP" sz="1800" dirty="0" smtClean="0">
                <a:solidFill>
                  <a:srgbClr val="CCFF66"/>
                </a:solidFill>
                <a:latin typeface="Arial Unicode MS" pitchFamily="50" charset="-128"/>
                <a:ea typeface="Arial Unicode MS" pitchFamily="50" charset="-128"/>
                <a:cs typeface="Arial Unicode MS" pitchFamily="50" charset="-128"/>
              </a:rPr>
            </a:br>
            <a:r>
              <a:rPr lang="en-US" altLang="ja-JP" sz="1800" dirty="0" smtClean="0">
                <a:solidFill>
                  <a:srgbClr val="CCFF66"/>
                </a:solidFill>
                <a:latin typeface="Arial Unicode MS" pitchFamily="50" charset="-128"/>
                <a:ea typeface="Arial Unicode MS" pitchFamily="50" charset="-128"/>
                <a:cs typeface="Arial Unicode MS" pitchFamily="50" charset="-128"/>
              </a:rPr>
              <a:t>monitor for various types of errors: All requests receive responses (no lost data, commands, packets, etc.); all outputs match predicted values (response codes, data, packets, etc.); no superfluous output activity (outputs that do not correspond to any stimulus)</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Scoreboard: The scoreboard is the reference model and does</a:t>
            </a:r>
            <a:br>
              <a:rPr lang="en-US" altLang="ja-JP" sz="2000" dirty="0" smtClean="0">
                <a:solidFill>
                  <a:srgbClr val="CCFF66"/>
                </a:solidFill>
                <a:latin typeface="Arial Unicode MS" pitchFamily="50" charset="-128"/>
                <a:ea typeface="Arial Unicode MS" pitchFamily="50" charset="-128"/>
                <a:cs typeface="Arial Unicode MS" pitchFamily="50" charset="-128"/>
              </a:rPr>
            </a:br>
            <a:r>
              <a:rPr lang="en-US" altLang="ja-JP" sz="2000" dirty="0" smtClean="0">
                <a:solidFill>
                  <a:srgbClr val="CCFF66"/>
                </a:solidFill>
                <a:latin typeface="Arial Unicode MS" pitchFamily="50" charset="-128"/>
                <a:ea typeface="Arial Unicode MS" pitchFamily="50" charset="-128"/>
                <a:cs typeface="Arial Unicode MS" pitchFamily="50" charset="-128"/>
              </a:rPr>
              <a:t>the expected result calculation based on the input stimulus it observes. When the checker observes DUV output events, it then queries the scoreboard for the expected data and performs the compare</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Design under verification (DUV): The last component, the DUV, is the center of the verification environment and is also known as the unit under test (UUT) or the design under test (DUT). Most of the other components interact with the DUV. If there are bugs in the DUV, the verification team must find them. The DUV source is the HDL itself *.</a:t>
            </a: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buNone/>
            </a:pPr>
            <a:r>
              <a:rPr lang="en-US" altLang="ja-JP" sz="2000" i="1" dirty="0" smtClean="0">
                <a:solidFill>
                  <a:srgbClr val="CCFF66"/>
                </a:solidFill>
                <a:latin typeface="Arial Unicode MS" pitchFamily="50" charset="-128"/>
                <a:ea typeface="Arial Unicode MS" pitchFamily="50" charset="-128"/>
                <a:cs typeface="Arial Unicode MS" pitchFamily="50" charset="-128"/>
              </a:rPr>
              <a:t>* DUV might be not considered as a part of verification environment in many other verification aspects.</a:t>
            </a:r>
            <a:r>
              <a:rPr lang="en-US" altLang="ja-JP" sz="800" i="1" dirty="0" smtClean="0">
                <a:solidFill>
                  <a:srgbClr val="CCFF66"/>
                </a:solidFill>
                <a:latin typeface="Arial Unicode MS" pitchFamily="50" charset="-128"/>
                <a:ea typeface="Arial Unicode MS" pitchFamily="50" charset="-128"/>
                <a:cs typeface="Arial Unicode MS" pitchFamily="50" charset="-128"/>
              </a:rPr>
              <a:t> </a:t>
            </a:r>
            <a:r>
              <a:rPr lang="en-US" altLang="ja-JP" sz="800" dirty="0" smtClean="0">
                <a:solidFill>
                  <a:srgbClr val="CCFF66"/>
                </a:solidFill>
                <a:latin typeface="Arial Unicode MS" pitchFamily="50" charset="-128"/>
                <a:ea typeface="Arial Unicode MS" pitchFamily="50" charset="-128"/>
                <a:cs typeface="Arial Unicode MS" pitchFamily="50" charset="-128"/>
              </a:rPr>
              <a:t/>
            </a:r>
            <a:br>
              <a:rPr lang="en-US" altLang="ja-JP" sz="800" dirty="0" smtClean="0">
                <a:solidFill>
                  <a:srgbClr val="CCFF66"/>
                </a:solidFill>
                <a:latin typeface="Arial Unicode MS" pitchFamily="50" charset="-128"/>
                <a:ea typeface="Arial Unicode MS" pitchFamily="50" charset="-128"/>
                <a:cs typeface="Arial Unicode MS" pitchFamily="50" charset="-128"/>
              </a:rPr>
            </a:br>
            <a:r>
              <a:rPr lang="en-US" altLang="ja-JP" sz="800" dirty="0" smtClean="0">
                <a:solidFill>
                  <a:srgbClr val="CCFF66"/>
                </a:solidFill>
                <a:latin typeface="Arial Unicode MS" pitchFamily="50" charset="-128"/>
                <a:ea typeface="Arial Unicode MS" pitchFamily="50" charset="-128"/>
                <a:cs typeface="Arial Unicode MS" pitchFamily="50" charset="-128"/>
              </a:rPr>
              <a:t> </a:t>
            </a:r>
            <a:br>
              <a:rPr lang="en-US" altLang="ja-JP" sz="800" dirty="0" smtClean="0">
                <a:solidFill>
                  <a:srgbClr val="CCFF66"/>
                </a:solidFill>
                <a:latin typeface="Arial Unicode MS" pitchFamily="50" charset="-128"/>
                <a:ea typeface="Arial Unicode MS" pitchFamily="50" charset="-128"/>
                <a:cs typeface="Arial Unicode MS" pitchFamily="50" charset="-128"/>
              </a:rPr>
            </a:br>
            <a:r>
              <a:rPr lang="en-US" altLang="ja-JP" sz="800" dirty="0" smtClean="0">
                <a:solidFill>
                  <a:srgbClr val="CCFF66"/>
                </a:solidFill>
                <a:latin typeface="Arial Unicode MS" pitchFamily="50" charset="-128"/>
                <a:ea typeface="Arial Unicode MS" pitchFamily="50" charset="-128"/>
                <a:cs typeface="Arial Unicode MS" pitchFamily="50" charset="-128"/>
              </a:rPr>
              <a:t> </a:t>
            </a:r>
            <a:br>
              <a:rPr lang="en-US" altLang="ja-JP" sz="800" dirty="0" smtClean="0">
                <a:solidFill>
                  <a:srgbClr val="CCFF66"/>
                </a:solidFill>
                <a:latin typeface="Arial Unicode MS" pitchFamily="50" charset="-128"/>
                <a:ea typeface="Arial Unicode MS" pitchFamily="50" charset="-128"/>
                <a:cs typeface="Arial Unicode MS" pitchFamily="50" charset="-128"/>
              </a:rPr>
            </a:br>
            <a:endParaRPr lang="en-US" altLang="ja-JP" sz="8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27</a:t>
            </a:fld>
            <a:endParaRPr kumimoji="1" lang="ja-JP"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Simulation-based Verification</a:t>
            </a:r>
          </a:p>
        </p:txBody>
      </p:sp>
      <p:sp>
        <p:nvSpPr>
          <p:cNvPr id="8" name="Content Placeholder 1"/>
          <p:cNvSpPr>
            <a:spLocks noGrp="1"/>
          </p:cNvSpPr>
          <p:nvPr>
            <p:ph idx="1"/>
          </p:nvPr>
        </p:nvSpPr>
        <p:spPr>
          <a:xfrm>
            <a:off x="457200" y="857232"/>
            <a:ext cx="8686800" cy="6000768"/>
          </a:xfrm>
        </p:spPr>
        <p:txBody>
          <a:bodyPr>
            <a:normAutofit/>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VERIFICATION CHECKLIST: </a:t>
            </a:r>
            <a:r>
              <a:rPr lang="en-US" altLang="ja-JP" sz="2000" dirty="0" smtClean="0">
                <a:solidFill>
                  <a:srgbClr val="CCFF66"/>
                </a:solidFill>
                <a:latin typeface="Arial Unicode MS" pitchFamily="50" charset="-128"/>
                <a:ea typeface="Arial Unicode MS" pitchFamily="50" charset="-128"/>
                <a:cs typeface="Arial Unicode MS" pitchFamily="50" charset="-128"/>
              </a:rPr>
              <a:t>Describes the detail functions of DUV which must be verified. Creating checklists is essential and time-consuming tasks of each verification engineers.</a:t>
            </a: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A adequate and accurate verification checklist is a decisive factor for success in engineer verification task. It effects directly to the coverage of verification.</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Verification checklist with result is also a tool for managing verification tasks and progress.</a:t>
            </a: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28</a:t>
            </a:fld>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Simulation-based Verification</a:t>
            </a:r>
          </a:p>
        </p:txBody>
      </p:sp>
      <p:sp>
        <p:nvSpPr>
          <p:cNvPr id="8" name="Content Placeholder 1"/>
          <p:cNvSpPr>
            <a:spLocks noGrp="1"/>
          </p:cNvSpPr>
          <p:nvPr>
            <p:ph idx="1"/>
          </p:nvPr>
        </p:nvSpPr>
        <p:spPr>
          <a:xfrm>
            <a:off x="457200" y="857232"/>
            <a:ext cx="8686800" cy="6000768"/>
          </a:xfrm>
        </p:spPr>
        <p:txBody>
          <a:bodyPr>
            <a:normAutofit/>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TEST-CASE: </a:t>
            </a:r>
            <a:r>
              <a:rPr lang="en-US" altLang="ja-JP" sz="2000" dirty="0" smtClean="0">
                <a:solidFill>
                  <a:srgbClr val="CCFF66"/>
                </a:solidFill>
                <a:latin typeface="Arial Unicode MS" pitchFamily="50" charset="-128"/>
                <a:ea typeface="Arial Unicode MS" pitchFamily="50" charset="-128"/>
                <a:cs typeface="Arial Unicode MS" pitchFamily="50" charset="-128"/>
              </a:rPr>
              <a:t>Simulation-based verification environment is refined almost by addition to the test-cases. Test-cases create required scenarios to verify all checked items listed in the checklist</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Test-cases are code stimulating DUV or an aggregate constrains for random simulation. They are in one of below languages or combined in many languages:</a:t>
            </a:r>
          </a:p>
          <a:p>
            <a:pPr lvl="1">
              <a:buFont typeface="Wingdings" pitchFamily="2" charset="2"/>
              <a:buChar char="Ø"/>
            </a:pPr>
            <a:r>
              <a:rPr lang="en-US" altLang="ja-JP" sz="1800" dirty="0" smtClean="0">
                <a:solidFill>
                  <a:srgbClr val="CCFF66"/>
                </a:solidFill>
                <a:latin typeface="Arial Unicode MS" pitchFamily="50" charset="-128"/>
                <a:ea typeface="Arial Unicode MS" pitchFamily="50" charset="-128"/>
                <a:cs typeface="Arial Unicode MS" pitchFamily="50" charset="-128"/>
              </a:rPr>
              <a:t>HDL: </a:t>
            </a:r>
            <a:r>
              <a:rPr lang="en-US" altLang="ja-JP" sz="1800" dirty="0" err="1" smtClean="0">
                <a:solidFill>
                  <a:srgbClr val="CCFF66"/>
                </a:solidFill>
                <a:latin typeface="Arial Unicode MS" pitchFamily="50" charset="-128"/>
                <a:ea typeface="Arial Unicode MS" pitchFamily="50" charset="-128"/>
                <a:cs typeface="Arial Unicode MS" pitchFamily="50" charset="-128"/>
              </a:rPr>
              <a:t>Verilog</a:t>
            </a:r>
            <a:r>
              <a:rPr lang="en-US" altLang="ja-JP" sz="1800" dirty="0" smtClean="0">
                <a:solidFill>
                  <a:srgbClr val="CCFF66"/>
                </a:solidFill>
                <a:latin typeface="Arial Unicode MS" pitchFamily="50" charset="-128"/>
                <a:ea typeface="Arial Unicode MS" pitchFamily="50" charset="-128"/>
                <a:cs typeface="Arial Unicode MS" pitchFamily="50" charset="-128"/>
              </a:rPr>
              <a:t> or VHDL, System </a:t>
            </a:r>
            <a:r>
              <a:rPr lang="en-US" altLang="ja-JP" sz="1800" dirty="0" err="1" smtClean="0">
                <a:solidFill>
                  <a:srgbClr val="CCFF66"/>
                </a:solidFill>
                <a:latin typeface="Arial Unicode MS" pitchFamily="50" charset="-128"/>
                <a:ea typeface="Arial Unicode MS" pitchFamily="50" charset="-128"/>
                <a:cs typeface="Arial Unicode MS" pitchFamily="50" charset="-128"/>
              </a:rPr>
              <a:t>Verilog</a:t>
            </a:r>
            <a:endParaRPr lang="en-US" altLang="ja-JP" sz="1800" dirty="0" smtClean="0">
              <a:solidFill>
                <a:srgbClr val="CCFF66"/>
              </a:solidFill>
              <a:latin typeface="Arial Unicode MS" pitchFamily="50" charset="-128"/>
              <a:ea typeface="Arial Unicode MS" pitchFamily="50" charset="-128"/>
              <a:cs typeface="Arial Unicode MS" pitchFamily="50" charset="-128"/>
            </a:endParaRPr>
          </a:p>
          <a:p>
            <a:pPr lvl="1">
              <a:buFont typeface="Wingdings" pitchFamily="2" charset="2"/>
              <a:buChar char="Ø"/>
            </a:pPr>
            <a:r>
              <a:rPr lang="en-US" altLang="ja-JP" sz="1800" dirty="0" smtClean="0">
                <a:solidFill>
                  <a:srgbClr val="CCFF66"/>
                </a:solidFill>
                <a:latin typeface="Arial Unicode MS" pitchFamily="50" charset="-128"/>
                <a:ea typeface="Arial Unicode MS" pitchFamily="50" charset="-128"/>
                <a:cs typeface="Arial Unicode MS" pitchFamily="50" charset="-128"/>
              </a:rPr>
              <a:t>General-purpose programming language: C, C++ or assembly</a:t>
            </a:r>
            <a:r>
              <a:rPr lang="en-US" altLang="ja-JP" sz="400" dirty="0" smtClean="0">
                <a:solidFill>
                  <a:srgbClr val="CCFF66"/>
                </a:solidFill>
                <a:latin typeface="Arial Unicode MS" pitchFamily="50" charset="-128"/>
                <a:ea typeface="Arial Unicode MS" pitchFamily="50" charset="-128"/>
                <a:cs typeface="Arial Unicode MS" pitchFamily="50" charset="-128"/>
              </a:rPr>
              <a:t/>
            </a:r>
            <a:br>
              <a:rPr lang="en-US" altLang="ja-JP" sz="400" dirty="0" smtClean="0">
                <a:solidFill>
                  <a:srgbClr val="CCFF66"/>
                </a:solidFill>
                <a:latin typeface="Arial Unicode MS" pitchFamily="50" charset="-128"/>
                <a:ea typeface="Arial Unicode MS" pitchFamily="50" charset="-128"/>
                <a:cs typeface="Arial Unicode MS" pitchFamily="50" charset="-128"/>
              </a:rPr>
            </a:br>
            <a:r>
              <a:rPr lang="en-US" altLang="ja-JP" sz="400" dirty="0" smtClean="0">
                <a:solidFill>
                  <a:srgbClr val="CCFF66"/>
                </a:solidFill>
                <a:latin typeface="Arial Unicode MS" pitchFamily="50" charset="-128"/>
                <a:ea typeface="Arial Unicode MS" pitchFamily="50" charset="-128"/>
                <a:cs typeface="Arial Unicode MS" pitchFamily="50" charset="-128"/>
              </a:rPr>
              <a:t> </a:t>
            </a:r>
            <a:br>
              <a:rPr lang="en-US" altLang="ja-JP" sz="400" dirty="0" smtClean="0">
                <a:solidFill>
                  <a:srgbClr val="CCFF66"/>
                </a:solidFill>
                <a:latin typeface="Arial Unicode MS" pitchFamily="50" charset="-128"/>
                <a:ea typeface="Arial Unicode MS" pitchFamily="50" charset="-128"/>
                <a:cs typeface="Arial Unicode MS" pitchFamily="50" charset="-128"/>
              </a:rPr>
            </a:br>
            <a:r>
              <a:rPr lang="en-US" altLang="ja-JP" sz="400" dirty="0" smtClean="0">
                <a:solidFill>
                  <a:srgbClr val="CCFF66"/>
                </a:solidFill>
                <a:latin typeface="Arial Unicode MS" pitchFamily="50" charset="-128"/>
                <a:ea typeface="Arial Unicode MS" pitchFamily="50" charset="-128"/>
                <a:cs typeface="Arial Unicode MS" pitchFamily="50" charset="-128"/>
              </a:rPr>
              <a:t> </a:t>
            </a:r>
            <a:br>
              <a:rPr lang="en-US" altLang="ja-JP" sz="400" dirty="0" smtClean="0">
                <a:solidFill>
                  <a:srgbClr val="CCFF66"/>
                </a:solidFill>
                <a:latin typeface="Arial Unicode MS" pitchFamily="50" charset="-128"/>
                <a:ea typeface="Arial Unicode MS" pitchFamily="50" charset="-128"/>
                <a:cs typeface="Arial Unicode MS" pitchFamily="50" charset="-128"/>
              </a:rPr>
            </a:br>
            <a:endParaRPr lang="en-US" altLang="ja-JP" sz="400"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Test-cases are also know as test-vectors, test modules (TMs) or test scenarios</a:t>
            </a:r>
          </a:p>
          <a:p>
            <a:pPr lvl="1">
              <a:buNone/>
            </a:pPr>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29</a:t>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900000"/>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Introduction</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3</a:t>
            </a:fld>
            <a:endParaRPr kumimoji="1" lang="ja-JP"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Recommended references</a:t>
            </a: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30</a:t>
            </a:fld>
            <a:endParaRPr kumimoji="1"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Recommended references</a:t>
            </a:r>
          </a:p>
        </p:txBody>
      </p:sp>
      <p:sp>
        <p:nvSpPr>
          <p:cNvPr id="5" name="Content Placeholder 1"/>
          <p:cNvSpPr>
            <a:spLocks noGrp="1"/>
          </p:cNvSpPr>
          <p:nvPr>
            <p:ph idx="1"/>
          </p:nvPr>
        </p:nvSpPr>
        <p:spPr>
          <a:xfrm>
            <a:off x="457200" y="857232"/>
            <a:ext cx="8686800" cy="6000768"/>
          </a:xfrm>
        </p:spPr>
        <p:txBody>
          <a:bodyPr>
            <a:normAutofit/>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For more detailed and deep knowledge, please be recommended to reading below parts in COMPREHENSIVE FUNCTIONAL VERIFICATION book:</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Chapter 1,2 , 3.1, 4.1, 4.2, 4.3, 6</a:t>
            </a:r>
          </a:p>
          <a:p>
            <a:r>
              <a:rPr lang="en-US" altLang="ja-JP" sz="2400" dirty="0" smtClean="0">
                <a:solidFill>
                  <a:srgbClr val="CCFF66"/>
                </a:solidFill>
                <a:latin typeface="Arial Unicode MS" pitchFamily="50" charset="-128"/>
                <a:ea typeface="Arial Unicode MS" pitchFamily="50" charset="-128"/>
                <a:cs typeface="Arial Unicode MS" pitchFamily="50" charset="-128"/>
              </a:rPr>
              <a:t>For other viewpoints about functional verification, pleased read below references:</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Wikipedia: </a:t>
            </a:r>
            <a:r>
              <a:rPr lang="en-US" altLang="ja-JP" sz="2000" i="1" dirty="0" smtClean="0">
                <a:solidFill>
                  <a:srgbClr val="CCFF66"/>
                </a:solidFill>
                <a:latin typeface="Arial Unicode MS" pitchFamily="50" charset="-128"/>
                <a:ea typeface="Arial Unicode MS" pitchFamily="50" charset="-128"/>
                <a:cs typeface="Arial Unicode MS" pitchFamily="50" charset="-128"/>
                <a:hlinkClick r:id="rId2"/>
              </a:rPr>
              <a:t>https://en.wikipedia.org/wiki/Functional_verification</a:t>
            </a:r>
            <a:endParaRPr lang="en-US" altLang="ja-JP" sz="2000" i="1" dirty="0" smtClean="0">
              <a:solidFill>
                <a:srgbClr val="CCFF66"/>
              </a:solidFill>
              <a:latin typeface="Arial Unicode MS" pitchFamily="50" charset="-128"/>
              <a:ea typeface="Arial Unicode MS" pitchFamily="50" charset="-128"/>
              <a:cs typeface="Arial Unicode MS" pitchFamily="50" charset="-128"/>
            </a:endParaRP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Principles of Functional Verification by Andreas Meyer</a:t>
            </a:r>
            <a:br>
              <a:rPr lang="en-US" altLang="ja-JP" sz="2000" dirty="0" smtClean="0">
                <a:solidFill>
                  <a:srgbClr val="CCFF66"/>
                </a:solidFill>
                <a:latin typeface="Arial Unicode MS" pitchFamily="50" charset="-128"/>
                <a:ea typeface="Arial Unicode MS" pitchFamily="50" charset="-128"/>
                <a:cs typeface="Arial Unicode MS" pitchFamily="50" charset="-128"/>
              </a:rPr>
            </a:br>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lang="en-US" altLang="ja-JP" sz="1600" dirty="0" smtClean="0">
              <a:solidFill>
                <a:srgbClr val="CCFF66"/>
              </a:solidFill>
              <a:latin typeface="Arial Unicode MS" pitchFamily="50" charset="-128"/>
              <a:ea typeface="Arial Unicode MS" pitchFamily="50" charset="-128"/>
              <a:cs typeface="Arial Unicode MS" pitchFamily="50" charset="-128"/>
            </a:endParaRPr>
          </a:p>
          <a:p>
            <a:pPr lvl="1">
              <a:buNone/>
            </a:pPr>
            <a:endParaRPr lang="en-US" altLang="ja-JP" sz="2000" dirty="0" smtClean="0">
              <a:solidFill>
                <a:srgbClr val="CCFF66"/>
              </a:solidFill>
              <a:latin typeface="Arial Unicode MS" pitchFamily="50" charset="-128"/>
              <a:ea typeface="Arial Unicode MS" pitchFamily="50" charset="-128"/>
              <a:cs typeface="Arial Unicode MS" pitchFamily="50" charset="-128"/>
            </a:endParaRPr>
          </a:p>
          <a:p>
            <a:pPr lvl="1"/>
            <a:endParaRPr kumimoji="1" lang="ja-JP" altLang="en-US" sz="1600">
              <a:solidFill>
                <a:srgbClr val="CCFF66"/>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31</a:t>
            </a:fld>
            <a:endParaRPr kumimoji="1" lang="ja-JP"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pPr algn="ctr"/>
            <a:r>
              <a:rPr lang="en-US" altLang="ja-JP" sz="3200" b="1" dirty="0" smtClean="0">
                <a:solidFill>
                  <a:schemeClr val="bg1"/>
                </a:solidFill>
                <a:latin typeface="Edwardian Script ITC" pitchFamily="66" charset="0"/>
                <a:ea typeface="Arial Unicode MS" pitchFamily="50" charset="-128"/>
                <a:cs typeface="Arial Unicode MS" pitchFamily="50" charset="-128"/>
              </a:rPr>
              <a:t>THE   END</a:t>
            </a: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32</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5572164"/>
          </a:xfrm>
        </p:spPr>
        <p:txBody>
          <a:bodyPr>
            <a:normAutofit/>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This document is created to helps readers have a basic overview about Functional Verification via below subjects:</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Verification’s position, roles in chip design flow</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Important missions and goals of verification and verification engineers</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Important terminologies in verification</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Main stages in functional verification cycle (verification flow) </a:t>
            </a:r>
          </a:p>
          <a:p>
            <a:pPr lvl="1"/>
            <a:r>
              <a:rPr lang="en-US" altLang="ja-JP" sz="2000" dirty="0" smtClean="0">
                <a:solidFill>
                  <a:srgbClr val="CCFF66"/>
                </a:solidFill>
                <a:latin typeface="Arial Unicode MS" pitchFamily="50" charset="-128"/>
                <a:ea typeface="Arial Unicode MS" pitchFamily="50" charset="-128"/>
                <a:cs typeface="Arial Unicode MS" pitchFamily="50" charset="-128"/>
              </a:rPr>
              <a:t>Basic fundamentals of a common functional verification – simulation-based verification</a:t>
            </a:r>
          </a:p>
          <a:p>
            <a:r>
              <a:rPr lang="en-US" altLang="ja-JP" sz="2400" dirty="0" smtClean="0">
                <a:solidFill>
                  <a:srgbClr val="CCFF66"/>
                </a:solidFill>
                <a:latin typeface="Arial Unicode MS" pitchFamily="50" charset="-128"/>
                <a:ea typeface="Arial Unicode MS" pitchFamily="50" charset="-128"/>
                <a:cs typeface="Arial Unicode MS" pitchFamily="50" charset="-128"/>
              </a:rPr>
              <a:t>Almost the document’s contents are recapitulations from </a:t>
            </a:r>
            <a:r>
              <a:rPr lang="en-US" altLang="ja-JP" sz="2400" i="1" dirty="0" smtClean="0">
                <a:solidFill>
                  <a:srgbClr val="CCFF66"/>
                </a:solidFill>
                <a:latin typeface="Arial Unicode MS" pitchFamily="50" charset="-128"/>
                <a:ea typeface="Arial Unicode MS" pitchFamily="50" charset="-128"/>
                <a:cs typeface="Arial Unicode MS" pitchFamily="50" charset="-128"/>
              </a:rPr>
              <a:t>Comprehensive Functional Verification:</a:t>
            </a:r>
            <a:br>
              <a:rPr lang="en-US" altLang="ja-JP" sz="2400" i="1" dirty="0" smtClean="0">
                <a:solidFill>
                  <a:srgbClr val="CCFF66"/>
                </a:solidFill>
                <a:latin typeface="Arial Unicode MS" pitchFamily="50" charset="-128"/>
                <a:ea typeface="Arial Unicode MS" pitchFamily="50" charset="-128"/>
                <a:cs typeface="Arial Unicode MS" pitchFamily="50" charset="-128"/>
              </a:rPr>
            </a:br>
            <a:r>
              <a:rPr lang="en-US" altLang="ja-JP" sz="2400" i="1" dirty="0" smtClean="0">
                <a:solidFill>
                  <a:srgbClr val="CCFF66"/>
                </a:solidFill>
                <a:latin typeface="Arial Unicode MS" pitchFamily="50" charset="-128"/>
                <a:ea typeface="Arial Unicode MS" pitchFamily="50" charset="-128"/>
                <a:cs typeface="Arial Unicode MS" pitchFamily="50" charset="-128"/>
              </a:rPr>
              <a:t>The Complete Industry Cycle </a:t>
            </a:r>
            <a:r>
              <a:rPr lang="en-US" altLang="ja-JP" sz="2400" dirty="0" smtClean="0">
                <a:solidFill>
                  <a:srgbClr val="CCFF66"/>
                </a:solidFill>
                <a:latin typeface="Arial Unicode MS" pitchFamily="50" charset="-128"/>
                <a:ea typeface="Arial Unicode MS" pitchFamily="50" charset="-128"/>
                <a:cs typeface="Arial Unicode MS" pitchFamily="50" charset="-128"/>
              </a:rPr>
              <a:t>document. So you can refer the document for more very detail.</a:t>
            </a:r>
            <a:r>
              <a:rPr lang="en-US" sz="2400" b="1" dirty="0" smtClean="0"/>
              <a:t/>
            </a:r>
            <a:br>
              <a:rPr lang="en-US" sz="2400" b="1" dirty="0" smtClean="0"/>
            </a:br>
            <a:endParaRPr lang="en-US" altLang="ja-JP" sz="2400" dirty="0" smtClean="0">
              <a:solidFill>
                <a:srgbClr val="CCFF66"/>
              </a:solidFill>
              <a:latin typeface="Arial Unicode MS" pitchFamily="50" charset="-128"/>
              <a:ea typeface="Arial Unicode MS" pitchFamily="50" charset="-128"/>
              <a:cs typeface="Arial Unicode MS" pitchFamily="50" charset="-128"/>
            </a:endParaRPr>
          </a:p>
          <a:p>
            <a:pPr>
              <a:buNone/>
            </a:pPr>
            <a:endParaRPr kumimoji="1" lang="ja-JP" altLang="en-US">
              <a:solidFill>
                <a:srgbClr val="CCFF66"/>
              </a:solidFill>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Introduction</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sp>
        <p:nvSpPr>
          <p:cNvPr id="3" name="Date Placeholder 2"/>
          <p:cNvSpPr>
            <a:spLocks noGrp="1"/>
          </p:cNvSpPr>
          <p:nvPr>
            <p:ph type="dt" sz="half" idx="10"/>
          </p:nvPr>
        </p:nvSpPr>
        <p:spPr/>
        <p:txBody>
          <a:bodyPr/>
          <a:lstStyle/>
          <a:p>
            <a:r>
              <a:rPr kumimoji="1" lang="en-US" altLang="ja-JP" smtClean="0"/>
              <a:t>2015/12/12</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4</a:t>
            </a:fld>
            <a:endParaRPr kumimoji="1" lang="ja-JP"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900000"/>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dirty="0" smtClean="0">
                <a:solidFill>
                  <a:schemeClr val="bg1"/>
                </a:solidFill>
                <a:latin typeface="Arial Unicode MS" pitchFamily="50" charset="-128"/>
                <a:ea typeface="Arial Unicode MS" pitchFamily="50" charset="-128"/>
                <a:cs typeface="Arial Unicode MS" pitchFamily="50" charset="-128"/>
              </a:rPr>
              <a:t>Verification in the Chip Design Process</a:t>
            </a: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5</a:t>
            </a:fld>
            <a:endParaRPr kumimoji="1"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928694"/>
            <a:ext cx="4471990" cy="5929306"/>
          </a:xfrm>
        </p:spPr>
        <p:txBody>
          <a:bodyPr>
            <a:noAutofit/>
          </a:bodyPr>
          <a:lstStyle/>
          <a:p>
            <a:r>
              <a:rPr lang="en-US" altLang="ja-JP" sz="2000" dirty="0" smtClean="0">
                <a:solidFill>
                  <a:srgbClr val="CCFF66"/>
                </a:solidFill>
                <a:latin typeface="Arial Unicode MS" pitchFamily="50" charset="-128"/>
                <a:ea typeface="Arial Unicode MS" pitchFamily="50" charset="-128"/>
                <a:cs typeface="Arial Unicode MS" pitchFamily="50" charset="-128"/>
              </a:rPr>
              <a:t>All silicon design starts with the customer’s requirements, which drive the general specification and architecture.</a:t>
            </a:r>
          </a:p>
          <a:p>
            <a:r>
              <a:rPr lang="en-US" altLang="ja-JP" sz="2000" dirty="0" smtClean="0">
                <a:solidFill>
                  <a:srgbClr val="CCFF66"/>
                </a:solidFill>
                <a:latin typeface="Arial Unicode MS" pitchFamily="50" charset="-128"/>
                <a:ea typeface="Arial Unicode MS" pitchFamily="50" charset="-128"/>
                <a:cs typeface="Arial Unicode MS" pitchFamily="50" charset="-128"/>
              </a:rPr>
              <a:t>The chip components then take shape during the high-level design stage.</a:t>
            </a:r>
          </a:p>
          <a:p>
            <a:r>
              <a:rPr lang="en-US" altLang="ja-JP" sz="2000" dirty="0" smtClean="0">
                <a:solidFill>
                  <a:srgbClr val="CCFF66"/>
                </a:solidFill>
                <a:latin typeface="Arial Unicode MS" pitchFamily="50" charset="-128"/>
                <a:ea typeface="Arial Unicode MS" pitchFamily="50" charset="-128"/>
                <a:cs typeface="Arial Unicode MS" pitchFamily="50" charset="-128"/>
              </a:rPr>
              <a:t>Next is RTL implementation in a hardware description language (HDL; usually </a:t>
            </a:r>
            <a:r>
              <a:rPr lang="en-US" altLang="ja-JP" sz="2000" dirty="0" err="1" smtClean="0">
                <a:solidFill>
                  <a:srgbClr val="CCFF66"/>
                </a:solidFill>
                <a:latin typeface="Arial Unicode MS" pitchFamily="50" charset="-128"/>
                <a:ea typeface="Arial Unicode MS" pitchFamily="50" charset="-128"/>
                <a:cs typeface="Arial Unicode MS" pitchFamily="50" charset="-128"/>
              </a:rPr>
              <a:t>Verilog</a:t>
            </a:r>
            <a:r>
              <a:rPr lang="en-US" altLang="ja-JP" sz="2000" dirty="0" smtClean="0">
                <a:solidFill>
                  <a:srgbClr val="CCFF66"/>
                </a:solidFill>
                <a:latin typeface="Arial Unicode MS" pitchFamily="50" charset="-128"/>
                <a:ea typeface="Arial Unicode MS" pitchFamily="50" charset="-128"/>
                <a:cs typeface="Arial Unicode MS" pitchFamily="50" charset="-128"/>
              </a:rPr>
              <a:t> or VHDL).</a:t>
            </a:r>
          </a:p>
          <a:p>
            <a:r>
              <a:rPr lang="en-US" altLang="ja-JP" sz="2000" dirty="0" smtClean="0">
                <a:solidFill>
                  <a:srgbClr val="CCFF66"/>
                </a:solidFill>
                <a:latin typeface="Arial Unicode MS" pitchFamily="50" charset="-128"/>
                <a:ea typeface="Arial Unicode MS" pitchFamily="50" charset="-128"/>
                <a:cs typeface="Arial Unicode MS" pitchFamily="50" charset="-128"/>
              </a:rPr>
              <a:t>Circuit design and timing analysis are based on the HDL, whereas </a:t>
            </a:r>
            <a:r>
              <a:rPr lang="en-US" altLang="ja-JP" sz="2000" b="1" i="1" dirty="0" smtClean="0">
                <a:solidFill>
                  <a:srgbClr val="CCFF66"/>
                </a:solidFill>
                <a:latin typeface="Arial Unicode MS" pitchFamily="50" charset="-128"/>
                <a:ea typeface="Arial Unicode MS" pitchFamily="50" charset="-128"/>
                <a:cs typeface="Arial Unicode MS" pitchFamily="50" charset="-128"/>
              </a:rPr>
              <a:t>functional verification</a:t>
            </a:r>
            <a:r>
              <a:rPr lang="en-US" altLang="ja-JP" sz="2000" dirty="0" smtClean="0">
                <a:solidFill>
                  <a:srgbClr val="CCFF66"/>
                </a:solidFill>
                <a:latin typeface="Arial Unicode MS" pitchFamily="50" charset="-128"/>
                <a:ea typeface="Arial Unicode MS" pitchFamily="50" charset="-128"/>
                <a:cs typeface="Arial Unicode MS" pitchFamily="50" charset="-128"/>
              </a:rPr>
              <a:t> </a:t>
            </a:r>
            <a:r>
              <a:rPr lang="ja-JP" altLang="en-US" sz="2000" smtClean="0">
                <a:solidFill>
                  <a:srgbClr val="CCFF66"/>
                </a:solidFill>
                <a:latin typeface="Arial Unicode MS" pitchFamily="50" charset="-128"/>
                <a:ea typeface="Arial Unicode MS" pitchFamily="50" charset="-128"/>
                <a:cs typeface="Arial Unicode MS" pitchFamily="50" charset="-128"/>
              </a:rPr>
              <a:t>　</a:t>
            </a:r>
            <a:r>
              <a:rPr lang="en-US" altLang="ja-JP" sz="2000" dirty="0" smtClean="0">
                <a:solidFill>
                  <a:srgbClr val="CCFF66"/>
                </a:solidFill>
                <a:latin typeface="Arial Unicode MS" pitchFamily="50" charset="-128"/>
                <a:ea typeface="Arial Unicode MS" pitchFamily="50" charset="-128"/>
                <a:cs typeface="Arial Unicode MS" pitchFamily="50" charset="-128"/>
              </a:rPr>
              <a:t>explores the state space of the logic design to compare the implementation against the specification and design intent.</a:t>
            </a:r>
            <a:r>
              <a:rPr lang="en-US" sz="800" dirty="0" smtClean="0"/>
              <a:t/>
            </a:r>
            <a:br>
              <a:rPr lang="en-US" sz="800" dirty="0" smtClean="0"/>
            </a:br>
            <a:endParaRPr kumimoji="1" lang="ja-JP" altLang="en-US" sz="800">
              <a:solidFill>
                <a:srgbClr val="CCFF66"/>
              </a:solidFill>
              <a:latin typeface="Arial Unicode MS" pitchFamily="50" charset="-128"/>
              <a:ea typeface="Arial Unicode MS" pitchFamily="50" charset="-128"/>
              <a:cs typeface="Arial Unicode MS" pitchFamily="50" charset="-128"/>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Verification in the Chip Design Process</a:t>
            </a:r>
          </a:p>
        </p:txBody>
      </p:sp>
      <p:sp>
        <p:nvSpPr>
          <p:cNvPr id="9" name="TextBox 8"/>
          <p:cNvSpPr txBox="1"/>
          <p:nvPr/>
        </p:nvSpPr>
        <p:spPr>
          <a:xfrm>
            <a:off x="5286380" y="1202280"/>
            <a:ext cx="3143272" cy="369332"/>
          </a:xfrm>
          <a:prstGeom prst="rect">
            <a:avLst/>
          </a:prstGeom>
          <a:noFill/>
        </p:spPr>
        <p:txBody>
          <a:bodyPr wrap="square" rtlCol="0">
            <a:spAutoFit/>
          </a:bodyPr>
          <a:lstStyle/>
          <a:p>
            <a:pPr algn="ctr"/>
            <a:r>
              <a:rPr kumimoji="1" lang="en-US" altLang="ja-JP" dirty="0" smtClean="0">
                <a:solidFill>
                  <a:schemeClr val="bg1"/>
                </a:solidFill>
              </a:rPr>
              <a:t>The chip design process</a:t>
            </a:r>
            <a:endParaRPr kumimoji="1" lang="ja-JP" altLang="en-US">
              <a:solidFill>
                <a:schemeClr val="bg1"/>
              </a:solidFill>
            </a:endParaRPr>
          </a:p>
        </p:txBody>
      </p:sp>
      <p:sp>
        <p:nvSpPr>
          <p:cNvPr id="10" name="TextBox 9"/>
          <p:cNvSpPr txBox="1"/>
          <p:nvPr/>
        </p:nvSpPr>
        <p:spPr>
          <a:xfrm>
            <a:off x="5429256" y="6357958"/>
            <a:ext cx="3714744" cy="369332"/>
          </a:xfrm>
          <a:prstGeom prst="rect">
            <a:avLst/>
          </a:prstGeom>
          <a:noFill/>
        </p:spPr>
        <p:txBody>
          <a:bodyPr wrap="square" rtlCol="0">
            <a:spAutoFit/>
          </a:bodyPr>
          <a:lstStyle/>
          <a:p>
            <a:pPr algn="ctr"/>
            <a:r>
              <a:rPr kumimoji="1" lang="en-US" altLang="ja-JP" dirty="0" smtClean="0">
                <a:solidFill>
                  <a:schemeClr val="bg1"/>
                </a:solidFill>
              </a:rPr>
              <a:t>HDL: Hardware-Description Language</a:t>
            </a:r>
            <a:endParaRPr kumimoji="1" lang="ja-JP" altLang="en-US">
              <a:solidFill>
                <a:schemeClr val="bg1"/>
              </a:solidFill>
            </a:endParaRPr>
          </a:p>
        </p:txBody>
      </p:sp>
      <p:pic>
        <p:nvPicPr>
          <p:cNvPr id="1028" name="Picture 4"/>
          <p:cNvPicPr>
            <a:picLocks noChangeAspect="1" noChangeArrowheads="1"/>
          </p:cNvPicPr>
          <p:nvPr/>
        </p:nvPicPr>
        <p:blipFill>
          <a:blip r:embed="rId2"/>
          <a:srcRect/>
          <a:stretch>
            <a:fillRect/>
          </a:stretch>
        </p:blipFill>
        <p:spPr bwMode="auto">
          <a:xfrm>
            <a:off x="4920340" y="1571612"/>
            <a:ext cx="4165727" cy="4357718"/>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r>
              <a:rPr kumimoji="1" lang="en-US" altLang="ja-JP" smtClean="0"/>
              <a:t>2015/12/12</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6</a:t>
            </a:fld>
            <a:endParaRPr kumimoji="1" lang="ja-JP"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9790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Missions and Goals of Verification</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sp>
        <p:nvSpPr>
          <p:cNvPr id="2" name="Date Placeholder 1"/>
          <p:cNvSpPr>
            <a:spLocks noGrp="1"/>
          </p:cNvSpPr>
          <p:nvPr>
            <p:ph type="dt" sz="half" idx="10"/>
          </p:nvPr>
        </p:nvSpPr>
        <p:spPr/>
        <p:txBody>
          <a:bodyPr/>
          <a:lstStyle/>
          <a:p>
            <a:r>
              <a:rPr kumimoji="1" lang="en-US" altLang="ja-JP" smtClean="0"/>
              <a:t>2015/12/12</a:t>
            </a:r>
            <a:endParaRPr kumimoji="1" lang="ja-JP" altLang="en-US"/>
          </a:p>
        </p:txBody>
      </p:sp>
      <p:sp>
        <p:nvSpPr>
          <p:cNvPr id="3" name="Footer Placeholder 2"/>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5" name="Slide Number Placeholder 4"/>
          <p:cNvSpPr>
            <a:spLocks noGrp="1"/>
          </p:cNvSpPr>
          <p:nvPr>
            <p:ph type="sldNum" sz="quarter" idx="12"/>
          </p:nvPr>
        </p:nvSpPr>
        <p:spPr/>
        <p:txBody>
          <a:bodyPr/>
          <a:lstStyle/>
          <a:p>
            <a:fld id="{062DC8EF-6157-4362-8B13-510E28D76A69}" type="slidenum">
              <a:rPr kumimoji="1" lang="ja-JP" altLang="en-US" smtClean="0"/>
              <a:pPr/>
              <a:t>7</a:t>
            </a:fld>
            <a:endParaRPr kumimoji="1"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1785950"/>
          </a:xfrm>
        </p:spPr>
        <p:txBody>
          <a:bodyPr>
            <a:normAutofit/>
          </a:bodyPr>
          <a:lstStyle/>
          <a:p>
            <a:r>
              <a:rPr lang="en-US" altLang="ja-JP" sz="2400" dirty="0" smtClean="0">
                <a:solidFill>
                  <a:srgbClr val="CCFF66"/>
                </a:solidFill>
                <a:latin typeface="Arial Unicode MS" pitchFamily="50" charset="-128"/>
                <a:ea typeface="Arial Unicode MS" pitchFamily="50" charset="-128"/>
                <a:cs typeface="Arial Unicode MS" pitchFamily="50" charset="-128"/>
              </a:rPr>
              <a:t>The mission of the verification is to remove all of the functional design problems (bugs) </a:t>
            </a:r>
            <a:r>
              <a:rPr lang="en-US" altLang="ja-JP" sz="2400" i="1" dirty="0" smtClean="0">
                <a:solidFill>
                  <a:srgbClr val="CCFF66"/>
                </a:solidFill>
                <a:latin typeface="Arial Unicode MS" pitchFamily="50" charset="-128"/>
                <a:ea typeface="Arial Unicode MS" pitchFamily="50" charset="-128"/>
                <a:cs typeface="Arial Unicode MS" pitchFamily="50" charset="-128"/>
              </a:rPr>
              <a:t>as quickly as possible</a:t>
            </a:r>
            <a:endParaRPr kumimoji="1" lang="en-US" altLang="ja-JP" sz="2400" dirty="0" smtClean="0">
              <a:solidFill>
                <a:srgbClr val="CCFF66"/>
              </a:solidFill>
              <a:latin typeface="Arial Unicode MS" pitchFamily="50" charset="-128"/>
              <a:ea typeface="Arial Unicode MS" pitchFamily="50" charset="-128"/>
              <a:cs typeface="Arial Unicode MS" pitchFamily="50" charset="-128"/>
            </a:endParaRPr>
          </a:p>
          <a:p>
            <a:r>
              <a:rPr lang="en-US" altLang="ja-JP" sz="2400" dirty="0" smtClean="0">
                <a:solidFill>
                  <a:srgbClr val="CCFF66"/>
                </a:solidFill>
                <a:latin typeface="Arial Unicode MS" pitchFamily="50" charset="-128"/>
                <a:ea typeface="Arial Unicode MS" pitchFamily="50" charset="-128"/>
                <a:cs typeface="Arial Unicode MS" pitchFamily="50" charset="-128"/>
              </a:rPr>
              <a:t>The design team measures</a:t>
            </a:r>
            <a:r>
              <a:rPr lang="ja-JP" altLang="en-US" sz="2400" smtClean="0">
                <a:solidFill>
                  <a:srgbClr val="CCFF66"/>
                </a:solidFill>
                <a:latin typeface="Arial Unicode MS" pitchFamily="50" charset="-128"/>
                <a:ea typeface="Arial Unicode MS" pitchFamily="50" charset="-128"/>
                <a:cs typeface="Arial Unicode MS" pitchFamily="50" charset="-128"/>
              </a:rPr>
              <a:t>　</a:t>
            </a:r>
            <a:r>
              <a:rPr lang="en-US" altLang="ja-JP" sz="2400" dirty="0" smtClean="0">
                <a:solidFill>
                  <a:srgbClr val="CCFF66"/>
                </a:solidFill>
                <a:latin typeface="Arial Unicode MS" pitchFamily="50" charset="-128"/>
                <a:ea typeface="Arial Unicode MS" pitchFamily="50" charset="-128"/>
                <a:cs typeface="Arial Unicode MS" pitchFamily="50" charset="-128"/>
              </a:rPr>
              <a:t>verification productivity by two factors: schedule time and quality of bugs</a:t>
            </a:r>
            <a:r>
              <a:rPr lang="ja-JP" altLang="en-US" sz="2400" smtClean="0">
                <a:solidFill>
                  <a:srgbClr val="CCFF66"/>
                </a:solidFill>
                <a:latin typeface="Arial Unicode MS" pitchFamily="50" charset="-128"/>
                <a:ea typeface="Arial Unicode MS" pitchFamily="50" charset="-128"/>
                <a:cs typeface="Arial Unicode MS" pitchFamily="50" charset="-128"/>
              </a:rPr>
              <a:t>　</a:t>
            </a:r>
            <a:r>
              <a:rPr lang="en-US" altLang="ja-JP" sz="2400" dirty="0" smtClean="0">
                <a:solidFill>
                  <a:srgbClr val="CCFF66"/>
                </a:solidFill>
                <a:latin typeface="Arial Unicode MS" pitchFamily="50" charset="-128"/>
                <a:ea typeface="Arial Unicode MS" pitchFamily="50" charset="-128"/>
                <a:cs typeface="Arial Unicode MS" pitchFamily="50" charset="-128"/>
              </a:rPr>
              <a:t>found.</a:t>
            </a:r>
            <a:endParaRPr kumimoji="1" lang="en-US" altLang="ja-JP" sz="2400" dirty="0" smtClean="0">
              <a:solidFill>
                <a:srgbClr val="CCFF66"/>
              </a:solidFill>
              <a:latin typeface="Arial Unicode MS" pitchFamily="50" charset="-128"/>
              <a:ea typeface="Arial Unicode MS" pitchFamily="50" charset="-128"/>
              <a:cs typeface="Arial Unicode MS" pitchFamily="50" charset="-128"/>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Missions and Goals of Verification</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pic>
        <p:nvPicPr>
          <p:cNvPr id="1027" name="Picture 3"/>
          <p:cNvPicPr>
            <a:picLocks noChangeAspect="1" noChangeArrowheads="1"/>
          </p:cNvPicPr>
          <p:nvPr/>
        </p:nvPicPr>
        <p:blipFill>
          <a:blip r:embed="rId2"/>
          <a:srcRect/>
          <a:stretch>
            <a:fillRect/>
          </a:stretch>
        </p:blipFill>
        <p:spPr bwMode="auto">
          <a:xfrm>
            <a:off x="500035" y="2678901"/>
            <a:ext cx="3786214" cy="2463914"/>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4856766" y="2660694"/>
            <a:ext cx="3787200" cy="2500329"/>
          </a:xfrm>
          <a:prstGeom prst="rect">
            <a:avLst/>
          </a:prstGeom>
          <a:noFill/>
          <a:ln w="9525">
            <a:noFill/>
            <a:miter lim="800000"/>
            <a:headEnd/>
            <a:tailEnd/>
          </a:ln>
          <a:effectLst/>
        </p:spPr>
      </p:pic>
      <p:sp>
        <p:nvSpPr>
          <p:cNvPr id="7" name="TextBox 6"/>
          <p:cNvSpPr txBox="1"/>
          <p:nvPr/>
        </p:nvSpPr>
        <p:spPr>
          <a:xfrm>
            <a:off x="325091" y="5232404"/>
            <a:ext cx="4175471" cy="1220932"/>
          </a:xfrm>
          <a:prstGeom prst="rect">
            <a:avLst/>
          </a:prstGeom>
          <a:noFill/>
          <a:ln>
            <a:solidFill>
              <a:srgbClr val="FFFF00"/>
            </a:solidFill>
          </a:ln>
        </p:spPr>
        <p:txBody>
          <a:bodyPr wrap="square" rtlCol="0">
            <a:spAutoFit/>
          </a:bodyPr>
          <a:lstStyle/>
          <a:p>
            <a:r>
              <a:rPr kumimoji="1" lang="en-US" altLang="ja-JP" dirty="0" smtClean="0">
                <a:solidFill>
                  <a:schemeClr val="bg1"/>
                </a:solidFill>
              </a:rPr>
              <a:t>Cost of undetected bug grows overtime.</a:t>
            </a:r>
          </a:p>
          <a:p>
            <a:r>
              <a:rPr lang="en-US" altLang="ja-JP" dirty="0" smtClean="0">
                <a:solidFill>
                  <a:schemeClr val="bg1"/>
                </a:solidFill>
              </a:rPr>
              <a:t>There is little cost in finding and fixing a problem in verification, but there </a:t>
            </a:r>
            <a:r>
              <a:rPr lang="en-US" altLang="ja-JP" b="1" i="1" dirty="0" smtClean="0">
                <a:solidFill>
                  <a:schemeClr val="bg1"/>
                </a:solidFill>
              </a:rPr>
              <a:t>is a huge cost</a:t>
            </a:r>
            <a:r>
              <a:rPr lang="en-US" altLang="ja-JP" dirty="0" smtClean="0">
                <a:solidFill>
                  <a:schemeClr val="bg1"/>
                </a:solidFill>
              </a:rPr>
              <a:t> if the customer finds the problem.</a:t>
            </a:r>
            <a:br>
              <a:rPr lang="en-US" altLang="ja-JP" dirty="0" smtClean="0">
                <a:solidFill>
                  <a:schemeClr val="bg1"/>
                </a:solidFill>
              </a:rPr>
            </a:br>
            <a:endParaRPr kumimoji="1" lang="ja-JP" altLang="en-US">
              <a:solidFill>
                <a:schemeClr val="bg1"/>
              </a:solidFill>
            </a:endParaRPr>
          </a:p>
        </p:txBody>
      </p:sp>
      <p:sp>
        <p:nvSpPr>
          <p:cNvPr id="8" name="TextBox 7"/>
          <p:cNvSpPr txBox="1"/>
          <p:nvPr/>
        </p:nvSpPr>
        <p:spPr>
          <a:xfrm>
            <a:off x="4682809" y="5229200"/>
            <a:ext cx="4175471" cy="1220934"/>
          </a:xfrm>
          <a:prstGeom prst="rect">
            <a:avLst/>
          </a:prstGeom>
          <a:noFill/>
          <a:ln>
            <a:solidFill>
              <a:srgbClr val="FFFF00"/>
            </a:solidFill>
          </a:ln>
        </p:spPr>
        <p:txBody>
          <a:bodyPr wrap="square" rtlCol="0">
            <a:spAutoFit/>
          </a:bodyPr>
          <a:lstStyle/>
          <a:p>
            <a:r>
              <a:rPr lang="en-US" altLang="ja-JP" dirty="0" smtClean="0">
                <a:solidFill>
                  <a:schemeClr val="bg1"/>
                </a:solidFill>
              </a:rPr>
              <a:t>The bug curve: Increasing verification productivity reduces schedule and costs</a:t>
            </a:r>
          </a:p>
          <a:p>
            <a:r>
              <a:rPr lang="en-US" altLang="ja-JP" dirty="0" smtClean="0">
                <a:solidFill>
                  <a:schemeClr val="bg1"/>
                </a:solidFill>
              </a:rPr>
              <a:t/>
            </a:r>
            <a:br>
              <a:rPr lang="en-US" altLang="ja-JP" dirty="0" smtClean="0">
                <a:solidFill>
                  <a:schemeClr val="bg1"/>
                </a:solidFill>
              </a:rPr>
            </a:br>
            <a:r>
              <a:rPr lang="en-US" altLang="ja-JP" dirty="0" smtClean="0">
                <a:solidFill>
                  <a:schemeClr val="bg1"/>
                </a:solidFill>
              </a:rPr>
              <a:t> </a:t>
            </a:r>
            <a:br>
              <a:rPr lang="en-US" altLang="ja-JP" dirty="0" smtClean="0">
                <a:solidFill>
                  <a:schemeClr val="bg1"/>
                </a:solidFill>
              </a:rPr>
            </a:br>
            <a:endParaRPr kumimoji="1" lang="ja-JP" altLang="en-US">
              <a:solidFill>
                <a:schemeClr val="bg1"/>
              </a:solidFill>
            </a:endParaRPr>
          </a:p>
        </p:txBody>
      </p:sp>
      <p:sp>
        <p:nvSpPr>
          <p:cNvPr id="3" name="Date Placeholder 2"/>
          <p:cNvSpPr>
            <a:spLocks noGrp="1"/>
          </p:cNvSpPr>
          <p:nvPr>
            <p:ph type="dt" sz="half" idx="10"/>
          </p:nvPr>
        </p:nvSpPr>
        <p:spPr/>
        <p:txBody>
          <a:bodyPr/>
          <a:lstStyle/>
          <a:p>
            <a:r>
              <a:rPr kumimoji="1" lang="en-US" altLang="ja-JP" smtClean="0"/>
              <a:t>2015/12/12</a:t>
            </a:r>
            <a:endParaRPr kumimoji="1" lang="ja-JP" altLang="en-US"/>
          </a:p>
        </p:txBody>
      </p:sp>
      <p:sp>
        <p:nvSpPr>
          <p:cNvPr id="5" name="Footer Placeholder 4"/>
          <p:cNvSpPr>
            <a:spLocks noGrp="1"/>
          </p:cNvSpPr>
          <p:nvPr>
            <p:ph type="ftr" sz="quarter" idx="11"/>
          </p:nvPr>
        </p:nvSpPr>
        <p:spPr/>
        <p:txBody>
          <a:bodyPr/>
          <a:lstStyle/>
          <a:p>
            <a:r>
              <a:rPr kumimoji="1" lang="en-US" altLang="ja-JP" smtClean="0"/>
              <a:t>Functional Verification Fundamental</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8</a:t>
            </a:fld>
            <a:endParaRPr kumimoji="1"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57232"/>
            <a:ext cx="8229600" cy="6000768"/>
          </a:xfrm>
        </p:spPr>
        <p:txBody>
          <a:bodyPr>
            <a:normAutofit/>
          </a:bodyPr>
          <a:lstStyle/>
          <a:p>
            <a:r>
              <a:rPr kumimoji="1" lang="en-US" altLang="ja-JP" sz="2400" dirty="0" smtClean="0">
                <a:solidFill>
                  <a:srgbClr val="CCFF66"/>
                </a:solidFill>
                <a:latin typeface="Arial Unicode MS" pitchFamily="50" charset="-128"/>
                <a:ea typeface="Arial Unicode MS" pitchFamily="50" charset="-128"/>
                <a:cs typeface="Arial Unicode MS" pitchFamily="50" charset="-128"/>
              </a:rPr>
              <a:t>Goal of verification is clear all bugs from designs </a:t>
            </a:r>
            <a:r>
              <a:rPr lang="en-US" altLang="ja-JP" sz="2400" dirty="0" smtClean="0">
                <a:solidFill>
                  <a:srgbClr val="CCFF66"/>
                </a:solidFill>
                <a:latin typeface="Arial Unicode MS" pitchFamily="50" charset="-128"/>
                <a:ea typeface="Arial Unicode MS" pitchFamily="50" charset="-128"/>
                <a:cs typeface="Arial Unicode MS" pitchFamily="50" charset="-128"/>
              </a:rPr>
              <a:t>with prudently balancing three factors of Schedule-Cost-Quality in chip design process. Verification is the single biggest lever that affects all three of the triple constraints.</a:t>
            </a:r>
          </a:p>
          <a:p>
            <a:pPr lvl="1"/>
            <a:r>
              <a:rPr lang="en-US" altLang="ja-JP" sz="2000" b="1" dirty="0" smtClean="0">
                <a:solidFill>
                  <a:srgbClr val="CCFF66"/>
                </a:solidFill>
                <a:latin typeface="Arial Unicode MS" pitchFamily="50" charset="-128"/>
                <a:ea typeface="Arial Unicode MS" pitchFamily="50" charset="-128"/>
                <a:cs typeface="Arial Unicode MS" pitchFamily="50" charset="-128"/>
              </a:rPr>
              <a:t>Schedule: </a:t>
            </a:r>
            <a:r>
              <a:rPr lang="en-US" altLang="ja-JP" sz="2000" dirty="0" smtClean="0">
                <a:solidFill>
                  <a:srgbClr val="CCFF66"/>
                </a:solidFill>
                <a:latin typeface="Arial Unicode MS" pitchFamily="50" charset="-128"/>
                <a:ea typeface="Arial Unicode MS" pitchFamily="50" charset="-128"/>
                <a:cs typeface="Arial Unicode MS" pitchFamily="50" charset="-128"/>
              </a:rPr>
              <a:t>Semiconductor product success depends heavily on hitting the marketplace at the right time. Delays in getting products to market can be deadly for a company or more.</a:t>
            </a:r>
          </a:p>
          <a:p>
            <a:pPr lvl="1"/>
            <a:r>
              <a:rPr lang="en-US" altLang="ja-JP" sz="2000" b="1" dirty="0" smtClean="0">
                <a:solidFill>
                  <a:srgbClr val="CCFF66"/>
                </a:solidFill>
                <a:latin typeface="Arial Unicode MS" pitchFamily="50" charset="-128"/>
                <a:ea typeface="Arial Unicode MS" pitchFamily="50" charset="-128"/>
                <a:cs typeface="Arial Unicode MS" pitchFamily="50" charset="-128"/>
              </a:rPr>
              <a:t>Cost: </a:t>
            </a:r>
            <a:r>
              <a:rPr lang="en-US" altLang="ja-JP" sz="2000" dirty="0" smtClean="0">
                <a:solidFill>
                  <a:srgbClr val="CCFF66"/>
                </a:solidFill>
                <a:latin typeface="Arial Unicode MS" pitchFamily="50" charset="-128"/>
                <a:ea typeface="Arial Unicode MS" pitchFamily="50" charset="-128"/>
                <a:cs typeface="Arial Unicode MS" pitchFamily="50" charset="-128"/>
              </a:rPr>
              <a:t>To maximize the profit or minimize the price, the manufacturing and </a:t>
            </a:r>
            <a:r>
              <a:rPr lang="en-US" altLang="ja-JP" sz="2000" i="1" dirty="0" smtClean="0">
                <a:solidFill>
                  <a:srgbClr val="CCFF66"/>
                </a:solidFill>
                <a:latin typeface="Arial Unicode MS" pitchFamily="50" charset="-128"/>
                <a:ea typeface="Arial Unicode MS" pitchFamily="50" charset="-128"/>
                <a:cs typeface="Arial Unicode MS" pitchFamily="50" charset="-128"/>
              </a:rPr>
              <a:t>development expense</a:t>
            </a:r>
            <a:r>
              <a:rPr lang="en-US" altLang="ja-JP" sz="2000" dirty="0" smtClean="0">
                <a:solidFill>
                  <a:srgbClr val="CCFF66"/>
                </a:solidFill>
                <a:latin typeface="Arial Unicode MS" pitchFamily="50" charset="-128"/>
                <a:ea typeface="Arial Unicode MS" pitchFamily="50" charset="-128"/>
                <a:cs typeface="Arial Unicode MS" pitchFamily="50" charset="-128"/>
              </a:rPr>
              <a:t> for a product must be kept at a minimum.</a:t>
            </a:r>
          </a:p>
          <a:p>
            <a:pPr lvl="1"/>
            <a:r>
              <a:rPr lang="en-US" altLang="ja-JP" sz="2000" b="1" dirty="0" smtClean="0">
                <a:solidFill>
                  <a:srgbClr val="CCFF66"/>
                </a:solidFill>
                <a:latin typeface="Arial Unicode MS" pitchFamily="50" charset="-128"/>
                <a:ea typeface="Arial Unicode MS" pitchFamily="50" charset="-128"/>
                <a:cs typeface="Arial Unicode MS" pitchFamily="50" charset="-128"/>
              </a:rPr>
              <a:t>Quality:</a:t>
            </a:r>
            <a:r>
              <a:rPr lang="en-US" altLang="ja-JP" sz="2000" dirty="0" smtClean="0">
                <a:solidFill>
                  <a:srgbClr val="CCFF66"/>
                </a:solidFill>
                <a:latin typeface="Arial Unicode MS" pitchFamily="50" charset="-128"/>
                <a:ea typeface="Arial Unicode MS" pitchFamily="50" charset="-128"/>
                <a:cs typeface="Arial Unicode MS" pitchFamily="50" charset="-128"/>
              </a:rPr>
              <a:t> Beside short time to market (TTM) and low development cost, quality of the product should be met quality standard</a:t>
            </a:r>
            <a:r>
              <a:rPr lang="en-US" altLang="ja-JP" sz="2400" dirty="0" smtClean="0">
                <a:solidFill>
                  <a:srgbClr val="CCFF66"/>
                </a:solidFill>
                <a:latin typeface="Arial Unicode MS" pitchFamily="50" charset="-128"/>
                <a:ea typeface="Arial Unicode MS" pitchFamily="50" charset="-128"/>
                <a:cs typeface="Arial Unicode MS" pitchFamily="50" charset="-128"/>
              </a:rPr>
              <a:t>.</a:t>
            </a:r>
            <a:br>
              <a:rPr lang="en-US" altLang="ja-JP" sz="2400" dirty="0" smtClean="0">
                <a:solidFill>
                  <a:srgbClr val="CCFF66"/>
                </a:solidFill>
                <a:latin typeface="Arial Unicode MS" pitchFamily="50" charset="-128"/>
                <a:ea typeface="Arial Unicode MS" pitchFamily="50" charset="-128"/>
                <a:cs typeface="Arial Unicode MS" pitchFamily="50" charset="-128"/>
              </a:rPr>
            </a:br>
            <a:r>
              <a:rPr lang="en-US" altLang="ja-JP" sz="2400" dirty="0" smtClean="0">
                <a:solidFill>
                  <a:srgbClr val="CCFF66"/>
                </a:solidFill>
                <a:latin typeface="Arial Unicode MS" pitchFamily="50" charset="-128"/>
                <a:ea typeface="Arial Unicode MS" pitchFamily="50" charset="-128"/>
                <a:cs typeface="Arial Unicode MS" pitchFamily="50" charset="-128"/>
              </a:rPr>
              <a:t/>
            </a:r>
            <a:br>
              <a:rPr lang="en-US" altLang="ja-JP" sz="2400" dirty="0" smtClean="0">
                <a:solidFill>
                  <a:srgbClr val="CCFF66"/>
                </a:solidFill>
                <a:latin typeface="Arial Unicode MS" pitchFamily="50" charset="-128"/>
                <a:ea typeface="Arial Unicode MS" pitchFamily="50" charset="-128"/>
                <a:cs typeface="Arial Unicode MS" pitchFamily="50" charset="-128"/>
              </a:rPr>
            </a:br>
            <a:r>
              <a:rPr lang="en-US" altLang="ja-JP" sz="2400" dirty="0" smtClean="0">
                <a:solidFill>
                  <a:srgbClr val="CCFF66"/>
                </a:solidFill>
                <a:latin typeface="Arial Unicode MS" pitchFamily="50" charset="-128"/>
                <a:ea typeface="Arial Unicode MS" pitchFamily="50" charset="-128"/>
                <a:cs typeface="Arial Unicode MS" pitchFamily="50" charset="-128"/>
              </a:rPr>
              <a:t/>
            </a:r>
            <a:br>
              <a:rPr lang="en-US" altLang="ja-JP" sz="2400" dirty="0" smtClean="0">
                <a:solidFill>
                  <a:srgbClr val="CCFF66"/>
                </a:solidFill>
                <a:latin typeface="Arial Unicode MS" pitchFamily="50" charset="-128"/>
                <a:ea typeface="Arial Unicode MS" pitchFamily="50" charset="-128"/>
                <a:cs typeface="Arial Unicode MS" pitchFamily="50" charset="-128"/>
              </a:rPr>
            </a:br>
            <a:endParaRPr kumimoji="1" lang="en-US" altLang="ja-JP" sz="2400" dirty="0" smtClean="0">
              <a:solidFill>
                <a:srgbClr val="CCFF66"/>
              </a:solidFill>
              <a:latin typeface="Arial Unicode MS" pitchFamily="50" charset="-128"/>
              <a:ea typeface="Arial Unicode MS" pitchFamily="50" charset="-128"/>
              <a:cs typeface="Arial Unicode MS" pitchFamily="50" charset="-128"/>
            </a:endParaRPr>
          </a:p>
        </p:txBody>
      </p:sp>
      <p:sp>
        <p:nvSpPr>
          <p:cNvPr id="4" name="Rectangle 4"/>
          <p:cNvSpPr>
            <a:spLocks noChangeArrowheads="1"/>
          </p:cNvSpPr>
          <p:nvPr/>
        </p:nvSpPr>
        <p:spPr bwMode="auto">
          <a:xfrm>
            <a:off x="0" y="152400"/>
            <a:ext cx="9144000" cy="582211"/>
          </a:xfrm>
          <a:prstGeom prst="rect">
            <a:avLst/>
          </a:prstGeom>
          <a:gradFill flip="none" rotWithShape="1">
            <a:gsLst>
              <a:gs pos="0">
                <a:schemeClr val="accent6">
                  <a:lumMod val="60000"/>
                  <a:lumOff val="40000"/>
                </a:schemeClr>
              </a:gs>
              <a:gs pos="25000">
                <a:srgbClr val="21D6E0"/>
              </a:gs>
              <a:gs pos="75000">
                <a:srgbClr val="0087E6"/>
              </a:gs>
              <a:gs pos="100000">
                <a:srgbClr val="005CBF"/>
              </a:gs>
            </a:gsLst>
            <a:path path="circle">
              <a:fillToRect l="100000" t="100000"/>
            </a:path>
            <a:tileRect r="-100000" b="-100000"/>
          </a:gradFill>
          <a:ln w="12700">
            <a:noFill/>
            <a:miter lim="800000"/>
            <a:headEnd/>
            <a:tailEnd/>
          </a:ln>
          <a:effectLst/>
        </p:spPr>
        <p:txBody>
          <a:bodyPr wrap="square" lIns="90487" tIns="44450" rIns="90487" bIns="44450" anchor="ctr">
            <a:spAutoFit/>
          </a:bodyPr>
          <a:lstStyle/>
          <a:p>
            <a:r>
              <a:rPr lang="en-US" altLang="ja-JP" sz="3200" b="1" dirty="0" smtClean="0">
                <a:solidFill>
                  <a:schemeClr val="bg1"/>
                </a:solidFill>
                <a:latin typeface="Arial Unicode MS" pitchFamily="50" charset="-128"/>
                <a:ea typeface="Arial Unicode MS" pitchFamily="50" charset="-128"/>
                <a:cs typeface="Arial Unicode MS" pitchFamily="50" charset="-128"/>
              </a:rPr>
              <a:t>Missions and Goals of Verification</a:t>
            </a:r>
            <a:endParaRPr lang="en-US" altLang="ja-JP" sz="3200" b="1" dirty="0">
              <a:solidFill>
                <a:schemeClr val="bg1"/>
              </a:solidFill>
              <a:latin typeface="Arial Unicode MS" pitchFamily="50" charset="-128"/>
              <a:ea typeface="Arial Unicode MS" pitchFamily="50" charset="-128"/>
              <a:cs typeface="Arial Unicode MS" pitchFamily="50" charset="-128"/>
            </a:endParaRPr>
          </a:p>
        </p:txBody>
      </p:sp>
      <p:grpSp>
        <p:nvGrpSpPr>
          <p:cNvPr id="9" name="Group 8"/>
          <p:cNvGrpSpPr/>
          <p:nvPr/>
        </p:nvGrpSpPr>
        <p:grpSpPr>
          <a:xfrm>
            <a:off x="3156718" y="4993260"/>
            <a:ext cx="2830565" cy="1820116"/>
            <a:chOff x="3037579" y="4993260"/>
            <a:chExt cx="2830565" cy="1820116"/>
          </a:xfrm>
        </p:grpSpPr>
        <p:cxnSp>
          <p:nvCxnSpPr>
            <p:cNvPr id="17" name="Straight Connector 16"/>
            <p:cNvCxnSpPr/>
            <p:nvPr/>
          </p:nvCxnSpPr>
          <p:spPr>
            <a:xfrm rot="5400000" flipH="1" flipV="1">
              <a:off x="3758103" y="5920401"/>
              <a:ext cx="857256" cy="214314"/>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3037579" y="4993260"/>
              <a:ext cx="2830565" cy="1820116"/>
              <a:chOff x="3034959" y="4993260"/>
              <a:chExt cx="2830565" cy="1820116"/>
            </a:xfrm>
          </p:grpSpPr>
          <p:cxnSp>
            <p:nvCxnSpPr>
              <p:cNvPr id="7" name="Straight Arrow Connector 6"/>
              <p:cNvCxnSpPr/>
              <p:nvPr/>
            </p:nvCxnSpPr>
            <p:spPr>
              <a:xfrm>
                <a:off x="4293888" y="6170434"/>
                <a:ext cx="1571636" cy="1588"/>
              </a:xfrm>
              <a:prstGeom prst="straightConnector1">
                <a:avLst/>
              </a:prstGeom>
              <a:ln w="1905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V="1">
                <a:off x="3722384" y="5598930"/>
                <a:ext cx="1152532" cy="9524"/>
              </a:xfrm>
              <a:prstGeom prst="straightConnector1">
                <a:avLst/>
              </a:prstGeom>
              <a:ln w="1905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3722384" y="6241872"/>
                <a:ext cx="642942" cy="500066"/>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071934" y="6196446"/>
                <a:ext cx="785818" cy="285752"/>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4293888" y="5598930"/>
                <a:ext cx="571504" cy="571504"/>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93756" y="4993260"/>
                <a:ext cx="1037463" cy="338554"/>
              </a:xfrm>
              <a:prstGeom prst="rect">
                <a:avLst/>
              </a:prstGeom>
              <a:noFill/>
            </p:spPr>
            <p:txBody>
              <a:bodyPr wrap="none" rtlCol="0">
                <a:spAutoFit/>
              </a:bodyPr>
              <a:lstStyle/>
              <a:p>
                <a:r>
                  <a:rPr kumimoji="1" lang="en-US" altLang="ja-JP" sz="1600" dirty="0" smtClean="0">
                    <a:solidFill>
                      <a:schemeClr val="accent6">
                        <a:lumMod val="20000"/>
                        <a:lumOff val="80000"/>
                      </a:schemeClr>
                    </a:solidFill>
                    <a:latin typeface="Arial Unicode MS" pitchFamily="50" charset="-128"/>
                    <a:ea typeface="Arial Unicode MS" pitchFamily="50" charset="-128"/>
                    <a:cs typeface="Arial Unicode MS" pitchFamily="50" charset="-128"/>
                  </a:rPr>
                  <a:t>Schedule</a:t>
                </a:r>
                <a:endParaRPr kumimoji="1" lang="ja-JP" altLang="en-US" sz="1600">
                  <a:solidFill>
                    <a:schemeClr val="accent6">
                      <a:lumMod val="20000"/>
                      <a:lumOff val="80000"/>
                    </a:schemeClr>
                  </a:solidFill>
                  <a:latin typeface="Arial Unicode MS" pitchFamily="50" charset="-128"/>
                  <a:ea typeface="Arial Unicode MS" pitchFamily="50" charset="-128"/>
                  <a:cs typeface="Arial Unicode MS" pitchFamily="50" charset="-128"/>
                </a:endParaRPr>
              </a:p>
            </p:txBody>
          </p:sp>
          <p:sp>
            <p:nvSpPr>
              <p:cNvPr id="27" name="TextBox 26"/>
              <p:cNvSpPr txBox="1"/>
              <p:nvPr/>
            </p:nvSpPr>
            <p:spPr>
              <a:xfrm>
                <a:off x="5222582" y="5813244"/>
                <a:ext cx="606256" cy="338554"/>
              </a:xfrm>
              <a:prstGeom prst="rect">
                <a:avLst/>
              </a:prstGeom>
              <a:noFill/>
            </p:spPr>
            <p:txBody>
              <a:bodyPr wrap="none" rtlCol="0">
                <a:spAutoFit/>
              </a:bodyPr>
              <a:lstStyle/>
              <a:p>
                <a:r>
                  <a:rPr kumimoji="1" lang="en-US" altLang="ja-JP" sz="1600" dirty="0" smtClean="0">
                    <a:solidFill>
                      <a:schemeClr val="accent6">
                        <a:lumMod val="20000"/>
                        <a:lumOff val="80000"/>
                      </a:schemeClr>
                    </a:solidFill>
                    <a:latin typeface="Arial Unicode MS" pitchFamily="50" charset="-128"/>
                    <a:ea typeface="Arial Unicode MS" pitchFamily="50" charset="-128"/>
                    <a:cs typeface="Arial Unicode MS" pitchFamily="50" charset="-128"/>
                  </a:rPr>
                  <a:t>Cost</a:t>
                </a:r>
                <a:endParaRPr kumimoji="1" lang="ja-JP" altLang="en-US" sz="1600">
                  <a:solidFill>
                    <a:schemeClr val="accent6">
                      <a:lumMod val="20000"/>
                      <a:lumOff val="80000"/>
                    </a:schemeClr>
                  </a:solidFill>
                  <a:latin typeface="Arial Unicode MS" pitchFamily="50" charset="-128"/>
                  <a:ea typeface="Arial Unicode MS" pitchFamily="50" charset="-128"/>
                  <a:cs typeface="Arial Unicode MS" pitchFamily="50" charset="-128"/>
                </a:endParaRPr>
              </a:p>
            </p:txBody>
          </p:sp>
          <p:sp>
            <p:nvSpPr>
              <p:cNvPr id="28" name="TextBox 27"/>
              <p:cNvSpPr txBox="1"/>
              <p:nvPr/>
            </p:nvSpPr>
            <p:spPr>
              <a:xfrm>
                <a:off x="3034959" y="6429396"/>
                <a:ext cx="822661" cy="338554"/>
              </a:xfrm>
              <a:prstGeom prst="rect">
                <a:avLst/>
              </a:prstGeom>
              <a:noFill/>
            </p:spPr>
            <p:txBody>
              <a:bodyPr wrap="none" rtlCol="0">
                <a:spAutoFit/>
              </a:bodyPr>
              <a:lstStyle/>
              <a:p>
                <a:r>
                  <a:rPr kumimoji="1" lang="en-US" altLang="ja-JP" sz="1600" dirty="0" smtClean="0">
                    <a:solidFill>
                      <a:schemeClr val="accent6">
                        <a:lumMod val="20000"/>
                        <a:lumOff val="80000"/>
                      </a:schemeClr>
                    </a:solidFill>
                    <a:latin typeface="Arial Unicode MS" pitchFamily="50" charset="-128"/>
                    <a:ea typeface="Arial Unicode MS" pitchFamily="50" charset="-128"/>
                    <a:cs typeface="Arial Unicode MS" pitchFamily="50" charset="-128"/>
                  </a:rPr>
                  <a:t>Quality</a:t>
                </a:r>
                <a:endParaRPr kumimoji="1" lang="ja-JP" altLang="en-US" sz="1600" dirty="0">
                  <a:solidFill>
                    <a:schemeClr val="accent6">
                      <a:lumMod val="20000"/>
                      <a:lumOff val="80000"/>
                    </a:schemeClr>
                  </a:solidFill>
                  <a:latin typeface="Arial Unicode MS" pitchFamily="50" charset="-128"/>
                  <a:ea typeface="Arial Unicode MS" pitchFamily="50" charset="-128"/>
                  <a:cs typeface="Arial Unicode MS" pitchFamily="50" charset="-128"/>
                </a:endParaRPr>
              </a:p>
            </p:txBody>
          </p:sp>
        </p:grpSp>
      </p:grpSp>
      <p:sp>
        <p:nvSpPr>
          <p:cNvPr id="3" name="Date Placeholder 2"/>
          <p:cNvSpPr>
            <a:spLocks noGrp="1"/>
          </p:cNvSpPr>
          <p:nvPr>
            <p:ph type="dt" sz="half" idx="10"/>
          </p:nvPr>
        </p:nvSpPr>
        <p:spPr/>
        <p:txBody>
          <a:bodyPr/>
          <a:lstStyle/>
          <a:p>
            <a:r>
              <a:rPr kumimoji="1" lang="en-US" altLang="ja-JP" smtClean="0"/>
              <a:t>2015/12/12</a:t>
            </a:r>
            <a:endParaRPr kumimoji="1" lang="ja-JP" altLang="en-US"/>
          </a:p>
        </p:txBody>
      </p:sp>
      <p:sp>
        <p:nvSpPr>
          <p:cNvPr id="6" name="Slide Number Placeholder 5"/>
          <p:cNvSpPr>
            <a:spLocks noGrp="1"/>
          </p:cNvSpPr>
          <p:nvPr>
            <p:ph type="sldNum" sz="quarter" idx="12"/>
          </p:nvPr>
        </p:nvSpPr>
        <p:spPr/>
        <p:txBody>
          <a:bodyPr/>
          <a:lstStyle/>
          <a:p>
            <a:fld id="{062DC8EF-6157-4362-8B13-510E28D76A69}" type="slidenum">
              <a:rPr kumimoji="1" lang="ja-JP" altLang="en-US" smtClean="0"/>
              <a:pPr/>
              <a:t>9</a:t>
            </a:fld>
            <a:endParaRPr kumimoji="1" lang="ja-JP"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1455</TotalTime>
  <Words>1721</Words>
  <Application>Microsoft Office PowerPoint</Application>
  <PresentationFormat>On-screen Show (4:3)</PresentationFormat>
  <Paragraphs>292</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Basic Functional Verification Fundamental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ad</cp:lastModifiedBy>
  <cp:revision>121</cp:revision>
  <dcterms:created xsi:type="dcterms:W3CDTF">2015-12-06T13:41:06Z</dcterms:created>
  <dcterms:modified xsi:type="dcterms:W3CDTF">2017-04-12T06:25:55Z</dcterms:modified>
</cp:coreProperties>
</file>