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7" r:id="rId4"/>
    <p:sldId id="27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8" r:id="rId13"/>
    <p:sldId id="266" r:id="rId14"/>
    <p:sldId id="267" r:id="rId15"/>
    <p:sldId id="279" r:id="rId16"/>
    <p:sldId id="269" r:id="rId17"/>
    <p:sldId id="270" r:id="rId18"/>
    <p:sldId id="275" r:id="rId19"/>
    <p:sldId id="276" r:id="rId20"/>
    <p:sldId id="289" r:id="rId21"/>
    <p:sldId id="284" r:id="rId22"/>
    <p:sldId id="285" r:id="rId23"/>
    <p:sldId id="286" r:id="rId24"/>
    <p:sldId id="287" r:id="rId25"/>
    <p:sldId id="271" r:id="rId26"/>
    <p:sldId id="282" r:id="rId27"/>
    <p:sldId id="281" r:id="rId28"/>
    <p:sldId id="283" r:id="rId29"/>
    <p:sldId id="280" r:id="rId30"/>
    <p:sldId id="29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838201"/>
            <a:ext cx="7543800" cy="1295399"/>
          </a:xfrm>
        </p:spPr>
        <p:txBody>
          <a:bodyPr/>
          <a:lstStyle>
            <a:lvl1pPr>
              <a:defRPr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910" y="2514600"/>
            <a:ext cx="7422689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</a:t>
            </a:r>
            <a:r>
              <a:rPr lang="en-US" dirty="0" err="1" smtClean="0"/>
              <a:t>stylea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 rot="5400000" flipV="1">
            <a:off x="-2575558" y="3368040"/>
            <a:ext cx="6065520" cy="914399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3350"/>
            <a:ext cx="18288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792480"/>
            <a:ext cx="86106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2286000"/>
            <a:ext cx="86106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209800" y="762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Vietnam National University</a:t>
            </a:r>
          </a:p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Integrated</a:t>
            </a:r>
            <a:r>
              <a:rPr lang="en-US" b="1" baseline="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Circuit Design Research and Education Center</a:t>
            </a:r>
            <a:endParaRPr lang="en-US" b="1" dirty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7" y="5132238"/>
            <a:ext cx="777821" cy="6941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" y="4100228"/>
            <a:ext cx="741222" cy="5548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2" y="2784157"/>
            <a:ext cx="709219" cy="70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6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5399" y="0"/>
            <a:ext cx="7213602" cy="914400"/>
          </a:xfrm>
        </p:spPr>
        <p:txBody>
          <a:bodyPr/>
          <a:lstStyle>
            <a:lvl1pPr>
              <a:defRPr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 rot="5400000">
            <a:off x="-3418840" y="3406140"/>
            <a:ext cx="68580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944880"/>
            <a:ext cx="8915400" cy="45719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91440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7239000" y="47301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6600"/>
                </a:solidFill>
              </a:rPr>
              <a:t>Product in Mind</a:t>
            </a:r>
            <a:endParaRPr lang="en-US" sz="20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23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7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99" y="0"/>
            <a:ext cx="7213602" cy="914400"/>
          </a:xfrm>
        </p:spPr>
        <p:txBody>
          <a:bodyPr/>
          <a:lstStyle>
            <a:lvl1pPr>
              <a:defRPr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1816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458200" y="6477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rgbClr val="006600"/>
                </a:solidFill>
              </a:rPr>
              <a:t>(</a:t>
            </a:r>
            <a:fld id="{10409995-6D13-4C8F-8098-9910C73157C0}" type="slidenum">
              <a:rPr lang="en-US" sz="1800" smtClean="0">
                <a:solidFill>
                  <a:srgbClr val="006600"/>
                </a:solidFill>
              </a:rPr>
              <a:pPr algn="r"/>
              <a:t>‹#›</a:t>
            </a:fld>
            <a:r>
              <a:rPr lang="en-US" sz="1800" dirty="0" smtClean="0">
                <a:solidFill>
                  <a:srgbClr val="006600"/>
                </a:solidFill>
              </a:rPr>
              <a:t>)</a:t>
            </a:r>
            <a:endParaRPr lang="en-US" sz="1800" dirty="0">
              <a:solidFill>
                <a:srgbClr val="006600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rot="5400000">
            <a:off x="-3418840" y="3406140"/>
            <a:ext cx="68580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944880"/>
            <a:ext cx="8915400" cy="45719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91440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7239000" y="47301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6600"/>
                </a:solidFill>
              </a:rPr>
              <a:t>Product in Mind</a:t>
            </a:r>
            <a:endParaRPr lang="en-US" sz="20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208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799" y="4406900"/>
            <a:ext cx="7427913" cy="1335501"/>
          </a:xfrm>
        </p:spPr>
        <p:txBody>
          <a:bodyPr anchor="t"/>
          <a:lstStyle>
            <a:lvl1pPr algn="l">
              <a:defRPr sz="4000" b="1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799" y="2906714"/>
            <a:ext cx="7427913" cy="147091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2" y="6356350"/>
            <a:ext cx="1676398" cy="365125"/>
          </a:xfrm>
        </p:spPr>
        <p:txBody>
          <a:bodyPr/>
          <a:lstStyle/>
          <a:p>
            <a:fld id="{FF932CB9-8B34-4EA5-B05F-936C44AC5FD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5400000" flipV="1">
            <a:off x="-2575558" y="3368040"/>
            <a:ext cx="6065520" cy="914399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3350"/>
            <a:ext cx="18288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792480"/>
            <a:ext cx="86106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209800" y="762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Vietnam National University</a:t>
            </a:r>
          </a:p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Integrated</a:t>
            </a:r>
            <a:r>
              <a:rPr lang="en-US" b="1" baseline="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Circuit Design Research and Education Center</a:t>
            </a:r>
            <a:endParaRPr lang="en-US" b="1" dirty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" y="5132238"/>
            <a:ext cx="777821" cy="6941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" y="4100228"/>
            <a:ext cx="741222" cy="5548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7" y="2784157"/>
            <a:ext cx="709219" cy="70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81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399" y="0"/>
            <a:ext cx="7213602" cy="914400"/>
          </a:xfrm>
        </p:spPr>
        <p:txBody>
          <a:bodyPr/>
          <a:lstStyle>
            <a:lvl1pPr>
              <a:defRPr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rot="5400000">
            <a:off x="-3418840" y="3406140"/>
            <a:ext cx="68580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944880"/>
            <a:ext cx="8915400" cy="45719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91440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7239000" y="47301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6600"/>
                </a:solidFill>
              </a:rPr>
              <a:t>Product in Mind</a:t>
            </a:r>
            <a:endParaRPr lang="en-US" sz="20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22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399" y="0"/>
            <a:ext cx="7213602" cy="914400"/>
          </a:xfrm>
        </p:spPr>
        <p:txBody>
          <a:bodyPr/>
          <a:lstStyle>
            <a:lvl1pPr>
              <a:defRPr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-3418840" y="3406140"/>
            <a:ext cx="68580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944880"/>
            <a:ext cx="8915400" cy="45719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91440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7239000" y="47301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6600"/>
                </a:solidFill>
              </a:rPr>
              <a:t>Product in Mind</a:t>
            </a:r>
            <a:endParaRPr lang="en-US" sz="20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00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399" y="0"/>
            <a:ext cx="7213602" cy="914400"/>
          </a:xfrm>
        </p:spPr>
        <p:txBody>
          <a:bodyPr/>
          <a:lstStyle>
            <a:lvl1pPr>
              <a:defRPr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-3418840" y="3406140"/>
            <a:ext cx="68580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944880"/>
            <a:ext cx="8915400" cy="45719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91440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7239000" y="47301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6600"/>
                </a:solidFill>
              </a:rPr>
              <a:t>Product in Mind</a:t>
            </a:r>
            <a:endParaRPr lang="en-US" sz="20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94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3350"/>
            <a:ext cx="18288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792480"/>
            <a:ext cx="86106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209800" y="762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Vietnam National University</a:t>
            </a:r>
          </a:p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Integrated</a:t>
            </a:r>
            <a:r>
              <a:rPr lang="en-US" b="1" baseline="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Circuit Design Research and Education Center</a:t>
            </a:r>
            <a:endParaRPr lang="en-US" b="1" dirty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01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5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14399"/>
            <a:ext cx="5486400" cy="3813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3350"/>
            <a:ext cx="18288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792480"/>
            <a:ext cx="86106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209800" y="762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Vietnam National University</a:t>
            </a:r>
          </a:p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Integrated</a:t>
            </a:r>
            <a:r>
              <a:rPr lang="en-US" b="1" baseline="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Circuit Design Research and Education Center</a:t>
            </a:r>
            <a:endParaRPr lang="en-US" b="1" dirty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36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" y="76200"/>
            <a:ext cx="890524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219200"/>
            <a:ext cx="87630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32CB9-8B34-4EA5-B05F-936C44AC5FD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0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accent3">
              <a:lumMod val="50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600" kern="120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SYSTEMVERILOG LANGUAGE BASIC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63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DATA TYPE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Queues(2)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87" y="1295401"/>
            <a:ext cx="8672513" cy="5257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600" y="1143000"/>
            <a:ext cx="8686800" cy="556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33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DATA TYPE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/>
              <a:t>A</a:t>
            </a:r>
            <a:r>
              <a:rPr lang="en-US" sz="2800" dirty="0" smtClean="0"/>
              <a:t>ssociative array(1)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" y="1219200"/>
            <a:ext cx="86868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90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DATA TYPE</a:t>
            </a:r>
            <a:r>
              <a:rPr lang="en-US" sz="2900" dirty="0"/>
              <a:t/>
            </a:r>
            <a:br>
              <a:rPr lang="en-US" sz="2900" dirty="0"/>
            </a:br>
            <a:r>
              <a:rPr lang="en-US" sz="2800" dirty="0"/>
              <a:t>Associative </a:t>
            </a:r>
            <a:r>
              <a:rPr lang="en-US" sz="2800" dirty="0" smtClean="0"/>
              <a:t>array(2)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638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Array can be traversed with: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Syntax: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b="1" dirty="0" smtClean="0">
                <a:solidFill>
                  <a:schemeClr val="tx1"/>
                </a:solidFill>
              </a:rPr>
              <a:t>unction   </a:t>
            </a:r>
            <a:r>
              <a:rPr lang="en-US" b="1" dirty="0" err="1" smtClean="0">
                <a:solidFill>
                  <a:schemeClr val="tx1"/>
                </a:solidFill>
              </a:rPr>
              <a:t>int</a:t>
            </a:r>
            <a:r>
              <a:rPr lang="en-US" b="1" dirty="0" smtClean="0">
                <a:solidFill>
                  <a:schemeClr val="tx1"/>
                </a:solidFill>
              </a:rPr>
              <a:t>   first (ref   index)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b="1" dirty="0" smtClean="0">
                <a:solidFill>
                  <a:schemeClr val="tx1"/>
                </a:solidFill>
              </a:rPr>
              <a:t>unction   </a:t>
            </a:r>
            <a:r>
              <a:rPr lang="en-US" b="1" dirty="0" err="1" smtClean="0">
                <a:solidFill>
                  <a:schemeClr val="tx1"/>
                </a:solidFill>
              </a:rPr>
              <a:t>int</a:t>
            </a:r>
            <a:r>
              <a:rPr lang="en-US" b="1" dirty="0" smtClean="0">
                <a:solidFill>
                  <a:schemeClr val="tx1"/>
                </a:solidFill>
              </a:rPr>
              <a:t>   last (ref    index)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b="1" dirty="0" smtClean="0">
                <a:solidFill>
                  <a:schemeClr val="tx1"/>
                </a:solidFill>
              </a:rPr>
              <a:t>unction   </a:t>
            </a:r>
            <a:r>
              <a:rPr lang="en-US" b="1" dirty="0" err="1" smtClean="0">
                <a:solidFill>
                  <a:schemeClr val="tx1"/>
                </a:solidFill>
              </a:rPr>
              <a:t>int</a:t>
            </a:r>
            <a:r>
              <a:rPr lang="en-US" b="1" dirty="0" smtClean="0">
                <a:solidFill>
                  <a:schemeClr val="tx1"/>
                </a:solidFill>
              </a:rPr>
              <a:t>   next (ref   index)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f</a:t>
            </a:r>
            <a:r>
              <a:rPr lang="en-US" b="1" dirty="0" smtClean="0">
                <a:solidFill>
                  <a:schemeClr val="tx1"/>
                </a:solidFill>
              </a:rPr>
              <a:t>unction   </a:t>
            </a:r>
            <a:r>
              <a:rPr lang="en-US" b="1" dirty="0" err="1" smtClean="0">
                <a:solidFill>
                  <a:schemeClr val="tx1"/>
                </a:solidFill>
              </a:rPr>
              <a:t>int</a:t>
            </a:r>
            <a:r>
              <a:rPr lang="en-US" b="1" dirty="0" smtClean="0">
                <a:solidFill>
                  <a:schemeClr val="tx1"/>
                </a:solidFill>
              </a:rPr>
              <a:t>   </a:t>
            </a:r>
            <a:r>
              <a:rPr lang="en-US" b="1" dirty="0" err="1" smtClean="0">
                <a:solidFill>
                  <a:schemeClr val="tx1"/>
                </a:solidFill>
              </a:rPr>
              <a:t>prev</a:t>
            </a:r>
            <a:r>
              <a:rPr lang="en-US" b="1" dirty="0" smtClean="0">
                <a:solidFill>
                  <a:schemeClr val="tx1"/>
                </a:solidFill>
              </a:rPr>
              <a:t> (ref  index)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above functions assigns the index value by modifying their argument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function return value is only a status value of 0 or 1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52600"/>
            <a:ext cx="59912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76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DATA TYPE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Associative array(3)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315847"/>
            <a:ext cx="8686800" cy="498830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800" y="1219200"/>
            <a:ext cx="86868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36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DATA TYPE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Summary array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620" y="1066800"/>
            <a:ext cx="829056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09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PROCEDURAL PROGRAMMING STATEMENT</a:t>
            </a:r>
            <a:br>
              <a:rPr lang="en-US" sz="2500" dirty="0" smtClean="0"/>
            </a:br>
            <a:r>
              <a:rPr lang="en-US" sz="2500" dirty="0" smtClean="0"/>
              <a:t>Overview</a:t>
            </a:r>
            <a:endParaRPr lang="en-US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Procedural programming statements shall be contained within any of the following constructs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Always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Initial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Subroutine (task, function)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Procedural programming statements include the following: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Condition statements (if…else, case)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Jump statements (break, continue, return)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Loop statement (forever, for, repeat, while, </a:t>
            </a:r>
            <a:r>
              <a:rPr lang="en-US" dirty="0" err="1" smtClean="0">
                <a:solidFill>
                  <a:schemeClr val="tx1"/>
                </a:solidFill>
              </a:rPr>
              <a:t>foreach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Sequential &amp; parallel blocks (begin…end, fork-join)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Timing control (#, @, wait)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Subroutine calls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37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PROCEDURAL PROGRAMMING STATEMENT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Timing control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791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Delay controls</a:t>
            </a:r>
          </a:p>
          <a:p>
            <a:pPr lvl="2"/>
            <a:r>
              <a:rPr lang="en-US" sz="2200" b="1" dirty="0" smtClean="0">
                <a:solidFill>
                  <a:schemeClr val="tx1"/>
                </a:solidFill>
              </a:rPr>
              <a:t># &lt;time&gt;  statement;</a:t>
            </a:r>
          </a:p>
          <a:p>
            <a:pPr marL="914400" lvl="2" indent="0" algn="ctr"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# 10 y = 1;</a:t>
            </a:r>
          </a:p>
          <a:p>
            <a:pPr marL="914400" lvl="2" indent="0" algn="ctr"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Edge sensitive event control</a:t>
            </a:r>
          </a:p>
          <a:p>
            <a:pPr lvl="2"/>
            <a:r>
              <a:rPr lang="en-US" sz="2200" b="1" dirty="0" smtClean="0">
                <a:solidFill>
                  <a:schemeClr val="tx1"/>
                </a:solidFill>
              </a:rPr>
              <a:t>@(&lt;</a:t>
            </a:r>
            <a:r>
              <a:rPr lang="en-US" sz="2200" b="1" dirty="0" err="1" smtClean="0">
                <a:solidFill>
                  <a:schemeClr val="tx1"/>
                </a:solidFill>
              </a:rPr>
              <a:t>posedge</a:t>
            </a:r>
            <a:r>
              <a:rPr lang="en-US" sz="2200" b="1" dirty="0" smtClean="0">
                <a:solidFill>
                  <a:schemeClr val="tx1"/>
                </a:solidFill>
              </a:rPr>
              <a:t>&gt; | &lt;</a:t>
            </a:r>
            <a:r>
              <a:rPr lang="en-US" sz="2200" b="1" dirty="0" err="1" smtClean="0">
                <a:solidFill>
                  <a:schemeClr val="tx1"/>
                </a:solidFill>
              </a:rPr>
              <a:t>negedge</a:t>
            </a:r>
            <a:r>
              <a:rPr lang="en-US" sz="2200" b="1" dirty="0" smtClean="0">
                <a:solidFill>
                  <a:schemeClr val="tx1"/>
                </a:solidFill>
              </a:rPr>
              <a:t>&gt; signal)  statement;</a:t>
            </a:r>
          </a:p>
          <a:p>
            <a:pPr marL="914400" lvl="2" indent="0" algn="ctr"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@(</a:t>
            </a:r>
            <a:r>
              <a:rPr lang="en-US" sz="2200" i="1" dirty="0" err="1" smtClean="0">
                <a:solidFill>
                  <a:schemeClr val="tx1"/>
                </a:solidFill>
              </a:rPr>
              <a:t>posedge</a:t>
            </a:r>
            <a:r>
              <a:rPr lang="en-US" sz="2200" dirty="0" smtClean="0">
                <a:solidFill>
                  <a:schemeClr val="tx1"/>
                </a:solidFill>
              </a:rPr>
              <a:t> clock)  q= d;</a:t>
            </a:r>
          </a:p>
          <a:p>
            <a:pPr marL="914400" lvl="2" indent="0" algn="ctr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Level sensitive event control</a:t>
            </a:r>
          </a:p>
          <a:p>
            <a:pPr lvl="2"/>
            <a:r>
              <a:rPr lang="en-US" sz="2200" b="1" dirty="0" smtClean="0">
                <a:solidFill>
                  <a:schemeClr val="tx1"/>
                </a:solidFill>
              </a:rPr>
              <a:t>@(signal)  statement;</a:t>
            </a:r>
          </a:p>
          <a:p>
            <a:pPr marL="914400" lvl="2" indent="0" algn="ctr"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@(clock) q = d;</a:t>
            </a:r>
          </a:p>
          <a:p>
            <a:pPr lvl="2"/>
            <a:r>
              <a:rPr lang="en-US" sz="2200" b="1" dirty="0" smtClean="0">
                <a:solidFill>
                  <a:schemeClr val="tx1"/>
                </a:solidFill>
              </a:rPr>
              <a:t>wait(expression)  statement;</a:t>
            </a:r>
          </a:p>
          <a:p>
            <a:pPr marL="914400" lvl="2" indent="0" algn="ctr">
              <a:buNone/>
            </a:pPr>
            <a:r>
              <a:rPr lang="en-US" sz="2200" dirty="0">
                <a:solidFill>
                  <a:schemeClr val="tx1"/>
                </a:solidFill>
              </a:rPr>
              <a:t>w</a:t>
            </a:r>
            <a:r>
              <a:rPr lang="en-US" sz="2200" dirty="0" smtClean="0">
                <a:solidFill>
                  <a:schemeClr val="tx1"/>
                </a:solidFill>
              </a:rPr>
              <a:t>ait(</a:t>
            </a:r>
            <a:r>
              <a:rPr lang="en-US" sz="2200" dirty="0" err="1" smtClean="0">
                <a:solidFill>
                  <a:schemeClr val="tx1"/>
                </a:solidFill>
              </a:rPr>
              <a:t>count_enable</a:t>
            </a:r>
            <a:r>
              <a:rPr lang="en-US" sz="2200" dirty="0" smtClean="0">
                <a:solidFill>
                  <a:schemeClr val="tx1"/>
                </a:solidFill>
              </a:rPr>
              <a:t>) #20 count = count + 1;</a:t>
            </a:r>
          </a:p>
          <a:p>
            <a:pPr lvl="2"/>
            <a:endParaRPr lang="en-US" sz="2200" b="1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18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PROCEDURAL PROGRAMMING STATEMENT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/>
              <a:t>C</a:t>
            </a:r>
            <a:r>
              <a:rPr lang="en-US" sz="2800" dirty="0" smtClean="0"/>
              <a:t>ondition statements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condition statements is used to make a decision about whether a statement is executed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76500"/>
            <a:ext cx="84010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41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PROCEDURAL PROGRAMMING STATEMENT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500" dirty="0" smtClean="0"/>
              <a:t>Loop statements</a:t>
            </a:r>
            <a:endParaRPr lang="en-US" sz="2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43000"/>
            <a:ext cx="8077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58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PROCEDURAL PROGRAMMING STATEMENT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500" dirty="0" smtClean="0"/>
              <a:t>Jump statements</a:t>
            </a:r>
            <a:endParaRPr lang="en-US" sz="25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SV provides the C – like jump statements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Break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Continue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Return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continue &amp; break statements can only be used in a loop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return statement can only used in a subroutine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77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DATA TYPE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Integer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182256"/>
              </p:ext>
            </p:extLst>
          </p:nvPr>
        </p:nvGraphicFramePr>
        <p:xfrm>
          <a:off x="152400" y="1219201"/>
          <a:ext cx="8763000" cy="3673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750"/>
                <a:gridCol w="2190750"/>
                <a:gridCol w="2190750"/>
                <a:gridCol w="2190750"/>
              </a:tblGrid>
              <a:tr h="3501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Signed/unsigned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bits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134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Unsigned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Vector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134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Signed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1342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Signed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1342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shortint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Signed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1342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longint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Signed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1342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Unsigned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Vector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134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logic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Unsigned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Vector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134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nteger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Signed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53340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 state (0, 1)         -&gt; default = 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 state (0, 1, x, z)  -&gt; default = 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931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PROCEDURAL PROGRAMMING STATEMENT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/>
              <a:t>Parallel block: overview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219200"/>
            <a:ext cx="85344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69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PROCEDURAL PROGRAMMING STATEMENT</a:t>
            </a:r>
            <a:br>
              <a:rPr lang="en-US" sz="2500" dirty="0" smtClean="0"/>
            </a:br>
            <a:r>
              <a:rPr lang="en-US" sz="2500" dirty="0" smtClean="0"/>
              <a:t>Parallel block: creating</a:t>
            </a:r>
            <a:endParaRPr lang="en-US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15400" cy="5791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 parallel block are created in a fork-join block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 parallel block shall have the following characteristics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procedural statements shall be executed concurrently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No pre-determined execution order for concurrent threads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All child threads share the parent 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00201"/>
            <a:ext cx="63817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64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PROCEDURAL PROGRAMMING STATEMENT</a:t>
            </a:r>
            <a:br>
              <a:rPr lang="en-US" sz="2500" dirty="0"/>
            </a:br>
            <a:r>
              <a:rPr lang="en-US" sz="2500" dirty="0"/>
              <a:t>Parallel block: </a:t>
            </a:r>
            <a:r>
              <a:rPr lang="en-US" sz="2500" dirty="0" smtClean="0"/>
              <a:t>join option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219199"/>
            <a:ext cx="8763001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49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PROCEDURAL PROGRAMMING STATEMENT</a:t>
            </a:r>
            <a:br>
              <a:rPr lang="en-US" sz="2500" dirty="0"/>
            </a:br>
            <a:r>
              <a:rPr lang="en-US" sz="2500" dirty="0"/>
              <a:t>Parallel block: </a:t>
            </a:r>
            <a:r>
              <a:rPr lang="en-US" sz="2500" dirty="0" smtClean="0"/>
              <a:t>wait fork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638800"/>
          </a:xfrm>
        </p:spPr>
        <p:txBody>
          <a:bodyPr>
            <a:normAutofit fontScale="62500" lnSpcReduction="20000"/>
          </a:bodyPr>
          <a:lstStyle/>
          <a:p>
            <a:r>
              <a:rPr lang="en-US" sz="4200" dirty="0" smtClean="0">
                <a:solidFill>
                  <a:schemeClr val="tx1"/>
                </a:solidFill>
              </a:rPr>
              <a:t>To prevent improper early termination of simulation, one can use wait fork</a:t>
            </a:r>
            <a:endParaRPr lang="en-US" sz="4200" b="1" i="1" dirty="0" smtClean="0">
              <a:solidFill>
                <a:schemeClr val="tx1"/>
              </a:solidFill>
            </a:endParaRPr>
          </a:p>
          <a:p>
            <a:endParaRPr lang="en-US" b="1" i="1" dirty="0">
              <a:solidFill>
                <a:schemeClr val="tx1"/>
              </a:solidFill>
            </a:endParaRPr>
          </a:p>
          <a:p>
            <a:endParaRPr lang="en-US" b="1" i="1" dirty="0" smtClean="0">
              <a:solidFill>
                <a:schemeClr val="tx1"/>
              </a:solidFill>
            </a:endParaRPr>
          </a:p>
          <a:p>
            <a:endParaRPr lang="en-US" b="1" i="1" dirty="0">
              <a:solidFill>
                <a:schemeClr val="tx1"/>
              </a:solidFill>
            </a:endParaRPr>
          </a:p>
          <a:p>
            <a:endParaRPr lang="en-US" b="1" i="1" dirty="0" smtClean="0">
              <a:solidFill>
                <a:schemeClr val="tx1"/>
              </a:solidFill>
            </a:endParaRPr>
          </a:p>
          <a:p>
            <a:endParaRPr lang="en-US" b="1" i="1" dirty="0">
              <a:solidFill>
                <a:schemeClr val="tx1"/>
              </a:solidFill>
            </a:endParaRPr>
          </a:p>
          <a:p>
            <a:endParaRPr lang="en-US" b="1" i="1" dirty="0" smtClean="0">
              <a:solidFill>
                <a:schemeClr val="tx1"/>
              </a:solidFill>
            </a:endParaRPr>
          </a:p>
          <a:p>
            <a:endParaRPr lang="en-US" b="1" i="1" dirty="0">
              <a:solidFill>
                <a:schemeClr val="tx1"/>
              </a:solidFill>
            </a:endParaRPr>
          </a:p>
          <a:p>
            <a:endParaRPr lang="en-US" b="1" i="1" dirty="0" smtClean="0">
              <a:solidFill>
                <a:schemeClr val="tx1"/>
              </a:solidFill>
            </a:endParaRPr>
          </a:p>
          <a:p>
            <a:endParaRPr lang="en-US" b="1" i="1" dirty="0">
              <a:solidFill>
                <a:schemeClr val="tx1"/>
              </a:solidFill>
            </a:endParaRPr>
          </a:p>
          <a:p>
            <a:endParaRPr lang="en-US" b="1" i="1" dirty="0" smtClean="0">
              <a:solidFill>
                <a:schemeClr val="tx1"/>
              </a:solidFill>
            </a:endParaRPr>
          </a:p>
          <a:p>
            <a:endParaRPr lang="en-US" b="1" i="1" dirty="0">
              <a:solidFill>
                <a:schemeClr val="tx1"/>
              </a:solidFill>
            </a:endParaRPr>
          </a:p>
          <a:p>
            <a:endParaRPr lang="en-US" b="1" i="1" dirty="0" smtClean="0">
              <a:solidFill>
                <a:schemeClr val="tx1"/>
              </a:solidFill>
            </a:endParaRPr>
          </a:p>
          <a:p>
            <a:endParaRPr lang="en-US" b="1" i="1" dirty="0">
              <a:solidFill>
                <a:schemeClr val="tx1"/>
              </a:solidFill>
            </a:endParaRPr>
          </a:p>
          <a:p>
            <a:endParaRPr lang="en-US" b="1" i="1" dirty="0" smtClean="0">
              <a:solidFill>
                <a:schemeClr val="tx1"/>
              </a:solidFill>
            </a:endParaRPr>
          </a:p>
          <a:p>
            <a:endParaRPr lang="en-US" b="1" i="1" dirty="0">
              <a:solidFill>
                <a:schemeClr val="tx1"/>
              </a:solidFill>
            </a:endParaRPr>
          </a:p>
          <a:p>
            <a:endParaRPr lang="en-US" b="1" i="1" dirty="0" smtClean="0">
              <a:solidFill>
                <a:schemeClr val="tx1"/>
              </a:solidFill>
            </a:endParaRPr>
          </a:p>
          <a:p>
            <a:r>
              <a:rPr lang="en-US" sz="4200" dirty="0" smtClean="0">
                <a:solidFill>
                  <a:schemeClr val="tx1"/>
                </a:solidFill>
              </a:rPr>
              <a:t>The wait fork</a:t>
            </a:r>
            <a:r>
              <a:rPr lang="en-US" sz="4200" b="1" i="1" dirty="0" smtClean="0">
                <a:solidFill>
                  <a:schemeClr val="tx1"/>
                </a:solidFill>
              </a:rPr>
              <a:t> </a:t>
            </a:r>
            <a:r>
              <a:rPr lang="en-US" sz="4200" dirty="0" smtClean="0">
                <a:solidFill>
                  <a:schemeClr val="tx1"/>
                </a:solidFill>
              </a:rPr>
              <a:t>statement is used to ensure that all child processes have completed execution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2200" y="1981200"/>
            <a:ext cx="518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  <a:r>
              <a:rPr lang="en-US" b="1" dirty="0" smtClean="0"/>
              <a:t>egin</a:t>
            </a:r>
          </a:p>
          <a:p>
            <a:r>
              <a:rPr lang="en-US" dirty="0"/>
              <a:t> </a:t>
            </a:r>
            <a:r>
              <a:rPr lang="en-US" dirty="0" smtClean="0"/>
              <a:t>  	</a:t>
            </a:r>
            <a:r>
              <a:rPr lang="en-US" b="1" dirty="0" smtClean="0"/>
              <a:t>fork</a:t>
            </a:r>
          </a:p>
          <a:p>
            <a:r>
              <a:rPr lang="en-US" dirty="0"/>
              <a:t> </a:t>
            </a:r>
            <a:r>
              <a:rPr lang="en-US" dirty="0" smtClean="0"/>
              <a:t>     		task1();</a:t>
            </a:r>
          </a:p>
          <a:p>
            <a:r>
              <a:rPr lang="en-US" dirty="0"/>
              <a:t> </a:t>
            </a:r>
            <a:r>
              <a:rPr lang="en-US" dirty="0" smtClean="0"/>
              <a:t>     		task2();</a:t>
            </a:r>
          </a:p>
          <a:p>
            <a:r>
              <a:rPr lang="en-US" dirty="0"/>
              <a:t> </a:t>
            </a:r>
            <a:r>
              <a:rPr lang="en-US" dirty="0" smtClean="0"/>
              <a:t>  	</a:t>
            </a:r>
            <a:r>
              <a:rPr lang="en-US" b="1" dirty="0" err="1" smtClean="0"/>
              <a:t>join_any</a:t>
            </a:r>
            <a:endParaRPr lang="en-US" b="1" dirty="0" smtClean="0"/>
          </a:p>
          <a:p>
            <a:r>
              <a:rPr lang="en-US" dirty="0"/>
              <a:t> </a:t>
            </a:r>
            <a:r>
              <a:rPr lang="en-US" dirty="0" smtClean="0"/>
              <a:t> 	</a:t>
            </a:r>
            <a:r>
              <a:rPr lang="en-US" b="1" dirty="0" smtClean="0"/>
              <a:t>fork</a:t>
            </a:r>
          </a:p>
          <a:p>
            <a:r>
              <a:rPr lang="en-US" dirty="0"/>
              <a:t> </a:t>
            </a:r>
            <a:r>
              <a:rPr lang="en-US" dirty="0" smtClean="0"/>
              <a:t>    		task3();</a:t>
            </a:r>
          </a:p>
          <a:p>
            <a:r>
              <a:rPr lang="en-US" dirty="0"/>
              <a:t> </a:t>
            </a:r>
            <a:r>
              <a:rPr lang="en-US" dirty="0" smtClean="0"/>
              <a:t>    		task4();</a:t>
            </a:r>
          </a:p>
          <a:p>
            <a:r>
              <a:rPr lang="en-US" dirty="0"/>
              <a:t> </a:t>
            </a:r>
            <a:r>
              <a:rPr lang="en-US" dirty="0" smtClean="0"/>
              <a:t> 	</a:t>
            </a:r>
            <a:r>
              <a:rPr lang="en-US" b="1" dirty="0" err="1" smtClean="0"/>
              <a:t>join_none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	</a:t>
            </a:r>
            <a:r>
              <a:rPr lang="en-US" b="1" i="1" dirty="0" smtClean="0"/>
              <a:t>wait fork</a:t>
            </a:r>
          </a:p>
          <a:p>
            <a:r>
              <a:rPr lang="en-US" b="1" dirty="0"/>
              <a:t>e</a:t>
            </a:r>
            <a:r>
              <a:rPr lang="en-US" b="1" dirty="0" smtClean="0"/>
              <a:t>nd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28800" y="1981200"/>
            <a:ext cx="5715000" cy="342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9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PROCEDURAL PROGRAMMING STATEMENT</a:t>
            </a:r>
            <a:br>
              <a:rPr lang="en-US" sz="2500" dirty="0"/>
            </a:br>
            <a:r>
              <a:rPr lang="en-US" sz="2500" dirty="0"/>
              <a:t>Parallel block: </a:t>
            </a:r>
            <a:r>
              <a:rPr lang="en-US" sz="2500" dirty="0" smtClean="0"/>
              <a:t>disable </a:t>
            </a:r>
            <a:r>
              <a:rPr lang="en-US" sz="2500" dirty="0"/>
              <a:t>fork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 disable fork statement terminates all active child processes on the processes where it is called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task</a:t>
            </a:r>
            <a:r>
              <a:rPr lang="en-US" dirty="0" smtClean="0">
                <a:solidFill>
                  <a:schemeClr val="tx1"/>
                </a:solidFill>
              </a:rPr>
              <a:t>  watch_dog_timer;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en-US" b="1" i="1" dirty="0" smtClean="0">
                <a:solidFill>
                  <a:schemeClr val="tx1"/>
                </a:solidFill>
              </a:rPr>
              <a:t>fork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	run_test();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	time_out(1000);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b="1" i="1" dirty="0" smtClean="0">
                <a:solidFill>
                  <a:schemeClr val="tx1"/>
                </a:solidFill>
              </a:rPr>
              <a:t>join_any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b="1" i="1" dirty="0" smtClean="0">
                <a:solidFill>
                  <a:schemeClr val="tx1"/>
                </a:solidFill>
              </a:rPr>
              <a:t>disable fork</a:t>
            </a:r>
            <a:r>
              <a:rPr lang="en-US" dirty="0" smtClean="0">
                <a:solidFill>
                  <a:schemeClr val="tx1"/>
                </a:solidFill>
              </a:rPr>
              <a:t>; //kills the slower task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endtask</a:t>
            </a:r>
            <a:r>
              <a:rPr lang="en-US" dirty="0" smtClean="0">
                <a:solidFill>
                  <a:schemeClr val="tx1"/>
                </a:solidFill>
              </a:rPr>
              <a:t>	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2286000"/>
            <a:ext cx="7239000" cy="396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6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SUBROUTINES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overview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41" y="1066800"/>
            <a:ext cx="8763000" cy="57912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</a:t>
            </a:r>
            <a:r>
              <a:rPr lang="en-US" sz="2400" dirty="0" smtClean="0">
                <a:solidFill>
                  <a:schemeClr val="tx1"/>
                </a:solidFill>
              </a:rPr>
              <a:t>ask and function are called subroutines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A function can not enable a task; a task can enable other tasks and functions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A function shall not contain any time controlled statement; a task may contain time controlled statements (#, @, wait, fork-join, fork-</a:t>
            </a:r>
            <a:r>
              <a:rPr lang="en-US" sz="2400" dirty="0" err="1" smtClean="0">
                <a:solidFill>
                  <a:schemeClr val="tx1"/>
                </a:solidFill>
              </a:rPr>
              <a:t>join_any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The statements in the body of the function shall execute in one simulation time unit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A non void function shall return a single value; a task or void function shall not return a value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29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SUBROUTINES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/>
              <a:t>A</a:t>
            </a:r>
            <a:r>
              <a:rPr lang="en-US" sz="2800" dirty="0" smtClean="0"/>
              <a:t>rgument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40" y="990600"/>
            <a:ext cx="835152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44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SUBROUTINES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 smtClean="0"/>
              <a:t>examples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143000"/>
            <a:ext cx="8410956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26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SUBROUTINES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Pass argument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" y="1219200"/>
            <a:ext cx="854964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89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SUBROUTINES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Summary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371600"/>
            <a:ext cx="8763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83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DATA TYPE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Integer: example 2 state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1219200"/>
            <a:ext cx="8686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90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Lab 3: add concurrent monitor and self-check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34" y="1843159"/>
            <a:ext cx="87630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DATA TYPE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Integer: example 4 state</a:t>
            </a:r>
            <a:endParaRPr lang="en-US" sz="2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19199"/>
            <a:ext cx="8686800" cy="54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7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DATA TYPE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/>
              <a:t>S</a:t>
            </a:r>
            <a:r>
              <a:rPr lang="en-US" sz="2800" dirty="0" smtClean="0"/>
              <a:t>tring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186" y="1219200"/>
            <a:ext cx="8033427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1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DATA TYPE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Enum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219200"/>
            <a:ext cx="8763000" cy="492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0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DATA TYPE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Fixed arrays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219200"/>
            <a:ext cx="8763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9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DATA TYPE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/>
              <a:t>D</a:t>
            </a:r>
            <a:r>
              <a:rPr lang="en-US" sz="2800" dirty="0" smtClean="0"/>
              <a:t>ynamic array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295400"/>
            <a:ext cx="8763000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60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DATA TYPE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Queues(1)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304437"/>
            <a:ext cx="8763000" cy="524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60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528</Words>
  <Application>Microsoft Office PowerPoint</Application>
  <PresentationFormat>On-screen Show (4:3)</PresentationFormat>
  <Paragraphs>177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Wingdings</vt:lpstr>
      <vt:lpstr>Office Theme</vt:lpstr>
      <vt:lpstr>SYSTEMVERILOG LANGUAGE BASIC</vt:lpstr>
      <vt:lpstr>DATA TYPE Integer</vt:lpstr>
      <vt:lpstr>DATA TYPE Integer: example 2 state</vt:lpstr>
      <vt:lpstr>DATA TYPE Integer: example 4 state</vt:lpstr>
      <vt:lpstr>DATA TYPE String</vt:lpstr>
      <vt:lpstr>DATA TYPE Enum</vt:lpstr>
      <vt:lpstr>DATA TYPE Fixed arrays</vt:lpstr>
      <vt:lpstr>DATA TYPE Dynamic array</vt:lpstr>
      <vt:lpstr>DATA TYPE Queues(1)</vt:lpstr>
      <vt:lpstr>DATA TYPE Queues(2)</vt:lpstr>
      <vt:lpstr>DATA TYPE Associative array(1)</vt:lpstr>
      <vt:lpstr>DATA TYPE Associative array(2)</vt:lpstr>
      <vt:lpstr>DATA TYPE Associative array(3)</vt:lpstr>
      <vt:lpstr>DATA TYPE Summary array</vt:lpstr>
      <vt:lpstr>PROCEDURAL PROGRAMMING STATEMENT Overview</vt:lpstr>
      <vt:lpstr>PROCEDURAL PROGRAMMING STATEMENT Timing control</vt:lpstr>
      <vt:lpstr>PROCEDURAL PROGRAMMING STATEMENT Condition statements</vt:lpstr>
      <vt:lpstr>PROCEDURAL PROGRAMMING STATEMENT Loop statements</vt:lpstr>
      <vt:lpstr>PROCEDURAL PROGRAMMING STATEMENT Jump statements</vt:lpstr>
      <vt:lpstr>PROCEDURAL PROGRAMMING STATEMENT Parallel block: overview</vt:lpstr>
      <vt:lpstr>PROCEDURAL PROGRAMMING STATEMENT Parallel block: creating</vt:lpstr>
      <vt:lpstr>PROCEDURAL PROGRAMMING STATEMENT Parallel block: join option</vt:lpstr>
      <vt:lpstr>PROCEDURAL PROGRAMMING STATEMENT Parallel block: wait fork</vt:lpstr>
      <vt:lpstr>PROCEDURAL PROGRAMMING STATEMENT Parallel block: disable fork</vt:lpstr>
      <vt:lpstr>SUBROUTINES overview</vt:lpstr>
      <vt:lpstr>SUBROUTINES Argument</vt:lpstr>
      <vt:lpstr>SUBROUTINES examples</vt:lpstr>
      <vt:lpstr>SUBROUTINES Pass argument</vt:lpstr>
      <vt:lpstr>SUBROUTINES Summary</vt:lpstr>
      <vt:lpstr>LAB INTRODUCTION</vt:lpstr>
    </vt:vector>
  </TitlesOfParts>
  <Company>DnM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Duong The Dai Nguyen</dc:creator>
  <cp:lastModifiedBy>truong viet phuong</cp:lastModifiedBy>
  <cp:revision>193</cp:revision>
  <dcterms:created xsi:type="dcterms:W3CDTF">2012-02-29T14:22:49Z</dcterms:created>
  <dcterms:modified xsi:type="dcterms:W3CDTF">2017-04-06T05:34:56Z</dcterms:modified>
</cp:coreProperties>
</file>