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1" r:id="rId4"/>
    <p:sldId id="331" r:id="rId5"/>
    <p:sldId id="363" r:id="rId6"/>
    <p:sldId id="364" r:id="rId7"/>
    <p:sldId id="334" r:id="rId8"/>
    <p:sldId id="287" r:id="rId9"/>
    <p:sldId id="365" r:id="rId10"/>
    <p:sldId id="272" r:id="rId11"/>
    <p:sldId id="336" r:id="rId12"/>
    <p:sldId id="339" r:id="rId13"/>
    <p:sldId id="335" r:id="rId14"/>
    <p:sldId id="373" r:id="rId15"/>
    <p:sldId id="371" r:id="rId16"/>
    <p:sldId id="372" r:id="rId17"/>
    <p:sldId id="275" r:id="rId18"/>
    <p:sldId id="276" r:id="rId19"/>
    <p:sldId id="290" r:id="rId20"/>
    <p:sldId id="291" r:id="rId21"/>
    <p:sldId id="277" r:id="rId22"/>
    <p:sldId id="278" r:id="rId23"/>
    <p:sldId id="366" r:id="rId24"/>
    <p:sldId id="367" r:id="rId25"/>
    <p:sldId id="368" r:id="rId26"/>
    <p:sldId id="369" r:id="rId27"/>
    <p:sldId id="370" r:id="rId28"/>
    <p:sldId id="279" r:id="rId29"/>
    <p:sldId id="292" r:id="rId30"/>
    <p:sldId id="361" r:id="rId31"/>
    <p:sldId id="362" r:id="rId32"/>
    <p:sldId id="280" r:id="rId33"/>
    <p:sldId id="293" r:id="rId34"/>
    <p:sldId id="29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5A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3537" autoAdjust="0"/>
  </p:normalViewPr>
  <p:slideViewPr>
    <p:cSldViewPr>
      <p:cViewPr varScale="1">
        <p:scale>
          <a:sx n="70" d="100"/>
          <a:sy n="70" d="100"/>
        </p:scale>
        <p:origin x="146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CBF5-0DA2-43E9-A71F-312A19C9616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F7B5-4731-4AD4-BD7C-34F1656F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52F7B5-4731-4AD4-BD7C-34F1656F44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6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543800" cy="1295399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910" y="2514600"/>
            <a:ext cx="74226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r>
              <a:rPr lang="en-US" dirty="0" err="1" smtClean="0"/>
              <a:t>stylea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" y="5132238"/>
            <a:ext cx="777821" cy="694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7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6600"/>
                </a:solidFill>
              </a:rPr>
              <a:t>(</a:t>
            </a:r>
            <a:fld id="{10409995-6D13-4C8F-8098-9910C73157C0}" type="slidenum">
              <a:rPr lang="en-US" sz="1800" smtClean="0">
                <a:solidFill>
                  <a:srgbClr val="006600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rgbClr val="006600"/>
                </a:solidFill>
              </a:rPr>
              <a:t>)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35501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4"/>
            <a:ext cx="7427913" cy="14709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2" y="6356350"/>
            <a:ext cx="1676398" cy="365125"/>
          </a:xfrm>
        </p:spPr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" y="5132238"/>
            <a:ext cx="777821" cy="69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" y="76200"/>
            <a:ext cx="89052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CB9-8B34-4EA5-B05F-936C44AC5FD1}" type="datetimeFigureOut">
              <a:rPr lang="en-US" smtClean="0"/>
              <a:pPr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static properties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Unless declared static, each class object has its own copy of the class properties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Static properties shared between all instances of class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Static properties can be used with out creating object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124200"/>
            <a:ext cx="7010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static method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Static class methods can be called from outside class. Can be used without creating object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Can not access non-static members (properties or methods)  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6" y="2819400"/>
            <a:ext cx="665797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const properties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Global constant have an initial value as a part of their declaration. They can not be assigned a value anywhere other than in the declaration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 smtClean="0">
                <a:solidFill>
                  <a:schemeClr val="tx1"/>
                </a:solidFill>
              </a:rPr>
              <a:t>Instance constant are assigned value in their constructors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57400"/>
            <a:ext cx="6619875" cy="1828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24402"/>
            <a:ext cx="6562725" cy="198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3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this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4" y="1091043"/>
            <a:ext cx="89916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b="1" i="1" dirty="0" smtClean="0">
                <a:solidFill>
                  <a:schemeClr val="tx1"/>
                </a:solidFill>
              </a:rPr>
              <a:t>this</a:t>
            </a:r>
            <a:r>
              <a:rPr lang="en-US" dirty="0" smtClean="0">
                <a:solidFill>
                  <a:schemeClr val="tx1"/>
                </a:solidFill>
              </a:rPr>
              <a:t> keyword is used to unambiguously refer to (non-static) members of the current instance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Commonly used in constructor where argument to constructor matches a class variable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09800"/>
            <a:ext cx="594359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8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scope </a:t>
            </a:r>
            <a:r>
              <a:rPr lang="en-US" sz="2700" dirty="0" smtClean="0"/>
              <a:t>operator(::)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:: refers to the member of the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Applies to all static elements of a 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Static properties and static method</a:t>
            </a:r>
          </a:p>
          <a:p>
            <a:pPr lvl="1"/>
            <a:r>
              <a:rPr lang="en-US" dirty="0" err="1" smtClean="0">
                <a:solidFill>
                  <a:schemeClr val="tx1"/>
                </a:solidFill>
              </a:rPr>
              <a:t>Typedef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enumeration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5246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05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Parameterized Class(1)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Allows Generic Class to be instantiated as objects of different types or size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 generic class and actual parameter values is called a specialization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38337"/>
            <a:ext cx="6343650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1" y="4733924"/>
            <a:ext cx="5486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CLASS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Parameterized </a:t>
            </a:r>
            <a:r>
              <a:rPr lang="en-US" sz="2700" dirty="0" smtClean="0"/>
              <a:t>Class(2)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24364"/>
            <a:ext cx="8763000" cy="568123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 generic class declaration is not a type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Only its concrete specialization is a type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Each specialization has its own unique copy of static variable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parameter types and sizes are the same, those specialization share static variables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65627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OOP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77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INHERITANCE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introduction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Object-oriented programming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New classes derived from original (base) class. This class is called a derived class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Inherits all contains of base class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43225"/>
            <a:ext cx="7924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0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INHERITANCE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overriding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64" y="1066800"/>
            <a:ext cx="8763000" cy="5638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Derived classes may “override” the definition of a member inherited from the base class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“hides” the overridden property or method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To override a method the child method’s signature must match the parent’s exactly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16" y="3132649"/>
            <a:ext cx="8344895" cy="35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4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181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Object oriented design is a common programming paradigm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Data and the means to manipulate is described together in a formal structure called a class</a:t>
            </a:r>
          </a:p>
          <a:p>
            <a:pPr marL="457200" lvl="1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An instance of a class is referred to as an object. Objects are dynamically created and destroyed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Memory allocation and de-allocation is handled automatically</a:t>
            </a:r>
          </a:p>
          <a:p>
            <a:pPr marL="457200" lvl="1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Code minimization and reuse is facilitated through inheritance and polymorphism</a:t>
            </a:r>
          </a:p>
          <a:p>
            <a:pPr marL="5715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INHERITANCE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super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46" y="1055427"/>
            <a:ext cx="8763000" cy="5791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super keyword is used to refer to members of the base class  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Required to access members of the parent class when the members are overridden in the child class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Only legal from within the derived class 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1" y="3320529"/>
            <a:ext cx="827942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6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INHERITANCE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$cast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990599"/>
            <a:ext cx="8763000" cy="581963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Derived classes compatible with base class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$cast() can also be used as a function that check if the type of the arguments match. It returns a true if they match and a false if they do not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172200"/>
            <a:ext cx="3657600" cy="304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851" y="6467475"/>
            <a:ext cx="5010150" cy="295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1395057"/>
            <a:ext cx="7620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INHERITANCE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constructor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When constructing an object of a derived class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the derived class does not have a constructor defined VCS inserts one</a:t>
            </a: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/>
            <a:endParaRPr lang="en-US" sz="2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If the derived class defines a constructor, SV expects its first procedural statement to be super.new() 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If called anywhere except as the first statement, a syntax error will result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User provides the correct argument set</a:t>
            </a:r>
          </a:p>
          <a:p>
            <a:pPr marL="914400" lvl="2" indent="0"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2438400"/>
            <a:ext cx="3348038" cy="15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2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introduction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y default, all members are visible in the scope in which the object is visible or we can say it be accessed outside the class directly using the dot operator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This is not always desirable. To prevent accidental and incorrect manipulation of class properties and invocation of methods, they can be declared as local or protected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Hiding the properties from being accessed outside the class is called </a:t>
            </a:r>
            <a:r>
              <a:rPr lang="en-US" dirty="0" smtClean="0">
                <a:solidFill>
                  <a:schemeClr val="tx1"/>
                </a:solidFill>
              </a:rPr>
              <a:t>encapsulation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2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local member(1)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867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Properties and methods can be protected via “local”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38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3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local member(2)</a:t>
            </a:r>
            <a:endParaRPr lang="en-US" sz="27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0025" y="1066800"/>
            <a:ext cx="8763000" cy="5181600"/>
          </a:xfrm>
        </p:spPr>
        <p:txBody>
          <a:bodyPr/>
          <a:lstStyle/>
          <a:p>
            <a:pPr marL="342900" lvl="1" indent="-342900">
              <a:buFont typeface="Wingdings" pitchFamily="2" charset="2"/>
              <a:buChar char="§"/>
            </a:pPr>
            <a:r>
              <a:rPr lang="en-US" sz="2600" dirty="0">
                <a:solidFill>
                  <a:schemeClr val="tx1"/>
                </a:solidFill>
              </a:rPr>
              <a:t>Local members are only available to methods inside the class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2224087"/>
            <a:ext cx="86677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local member(3)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Local members not visible in the derived class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81176"/>
            <a:ext cx="7772400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ENCAPSULATION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protected </a:t>
            </a:r>
            <a:r>
              <a:rPr lang="en-US" sz="2700" dirty="0" smtClean="0"/>
              <a:t>member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A protected member has all of the characteristics of a local member, except that it can be inherited; it is visible to derived class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9850"/>
            <a:ext cx="77724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OOP 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4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POLYMORPHISM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introduction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035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Consider a base class that is multiply derived into subclasses, each of which overrides a common base method 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Polymorphism allows the use of variable in the base class to hold subclasses object and to reference the methods of those subclasses directly from the base class </a:t>
            </a:r>
            <a:r>
              <a:rPr lang="en-US" sz="2400" dirty="0" smtClean="0">
                <a:solidFill>
                  <a:schemeClr val="tx1"/>
                </a:solidFill>
              </a:rPr>
              <a:t>variable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To achieve polymorphism the </a:t>
            </a:r>
            <a:r>
              <a:rPr lang="en-US" sz="2400" b="1" i="1" dirty="0" smtClean="0">
                <a:solidFill>
                  <a:schemeClr val="tx1"/>
                </a:solidFill>
              </a:rPr>
              <a:t>virtual </a:t>
            </a:r>
            <a:r>
              <a:rPr lang="en-US" sz="2400" dirty="0" smtClean="0">
                <a:solidFill>
                  <a:schemeClr val="tx1"/>
                </a:solidFill>
              </a:rPr>
              <a:t>identifier must be used when defining the methods within that class</a:t>
            </a:r>
            <a:endParaRPr lang="en-US" sz="2400" b="1" i="1" dirty="0" smtClean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07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introduction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tx1"/>
                </a:solidFill>
              </a:rPr>
              <a:t>A class is a data type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Contains data referred to as </a:t>
            </a:r>
            <a:r>
              <a:rPr lang="en-US" sz="2000" b="1" i="1" dirty="0" smtClean="0">
                <a:solidFill>
                  <a:schemeClr val="tx1"/>
                </a:solidFill>
              </a:rPr>
              <a:t>class properties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Contains subroutines (task/function) referred to as </a:t>
            </a:r>
            <a:r>
              <a:rPr lang="en-US" sz="2000" b="1" i="1" dirty="0" smtClean="0">
                <a:solidFill>
                  <a:schemeClr val="tx1"/>
                </a:solidFill>
              </a:rPr>
              <a:t>class methods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Both properties and methods are </a:t>
            </a:r>
            <a:r>
              <a:rPr lang="en-US" sz="2000" b="1" i="1" dirty="0" smtClean="0">
                <a:solidFill>
                  <a:schemeClr val="tx1"/>
                </a:solidFill>
              </a:rPr>
              <a:t>members</a:t>
            </a:r>
            <a:r>
              <a:rPr lang="en-US" sz="2000" dirty="0" smtClean="0">
                <a:solidFill>
                  <a:schemeClr val="tx1"/>
                </a:solidFill>
              </a:rPr>
              <a:t> of class</a:t>
            </a:r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728913"/>
            <a:ext cx="8382000" cy="39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5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POLYMORPHISM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example(1)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8001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0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POLYMORPHISM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example(2)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47800"/>
            <a:ext cx="76200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9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POLYMORPHISM</a:t>
            </a:r>
            <a:br>
              <a:rPr lang="en-US" dirty="0" smtClean="0"/>
            </a:br>
            <a:r>
              <a:rPr lang="en-US" sz="2700" dirty="0" smtClean="0"/>
              <a:t>virtual method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1066800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POLYMORPHISM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without virtual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066800"/>
            <a:ext cx="8534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POLYMORPHISM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virtual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386" y="1219200"/>
            <a:ext cx="751102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7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object creation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 object is an instance of a class. To create a class object: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1. Declare a handle (class variable)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When a handle is declared it is initialized to null</a:t>
            </a:r>
          </a:p>
          <a:p>
            <a:pPr marL="914400" lvl="2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2. Create the object by invoking the </a:t>
            </a:r>
            <a:r>
              <a:rPr lang="en-US" b="1" i="1" dirty="0" smtClean="0">
                <a:solidFill>
                  <a:schemeClr val="tx1"/>
                </a:solidFill>
              </a:rPr>
              <a:t>new() </a:t>
            </a:r>
            <a:r>
              <a:rPr lang="en-US" dirty="0" smtClean="0">
                <a:solidFill>
                  <a:schemeClr val="tx1"/>
                </a:solidFill>
              </a:rPr>
              <a:t>method 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When you call new() you are allocating a new block of memory to store variable for that object. Initialized the variables to their default value (0 for 2 state, x for 4 state)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endParaRPr 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93249"/>
            <a:ext cx="6172200" cy="17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5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constructor(1)</a:t>
            </a:r>
            <a:endParaRPr lang="en-US" sz="27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48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Every class has a build-in method </a:t>
            </a:r>
            <a:r>
              <a:rPr lang="en-US" sz="2400" b="1" i="1" dirty="0" smtClean="0">
                <a:solidFill>
                  <a:schemeClr val="tx1"/>
                </a:solidFill>
              </a:rPr>
              <a:t>new() </a:t>
            </a:r>
            <a:r>
              <a:rPr lang="en-US" sz="2400" dirty="0" smtClean="0">
                <a:solidFill>
                  <a:schemeClr val="tx1"/>
                </a:solidFill>
              </a:rPr>
              <a:t>called the </a:t>
            </a:r>
            <a:r>
              <a:rPr lang="en-US" sz="2400" b="1" i="1" dirty="0" smtClean="0">
                <a:solidFill>
                  <a:schemeClr val="tx1"/>
                </a:solidFill>
              </a:rPr>
              <a:t>constructor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Memory space is allocated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variables initialized to their default value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Used for initialization of the instance (overloads new())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6096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82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CLASS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constructor(2)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Make the constructor more flexible by passing in values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8277225" cy="308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695825"/>
            <a:ext cx="56292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object destruction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Objects </a:t>
            </a:r>
            <a:r>
              <a:rPr lang="en-US" sz="2400" dirty="0" smtClean="0">
                <a:solidFill>
                  <a:schemeClr val="tx1"/>
                </a:solidFill>
              </a:rPr>
              <a:t>destruction (de-allocation) </a:t>
            </a:r>
            <a:r>
              <a:rPr lang="en-US" sz="2400" dirty="0">
                <a:solidFill>
                  <a:schemeClr val="tx1"/>
                </a:solidFill>
              </a:rPr>
              <a:t>done automatically when an object is no longer being </a:t>
            </a:r>
            <a:r>
              <a:rPr lang="en-US" sz="2400" dirty="0" smtClean="0">
                <a:solidFill>
                  <a:schemeClr val="tx1"/>
                </a:solidFill>
              </a:rPr>
              <a:t>referenced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Need </a:t>
            </a:r>
            <a:r>
              <a:rPr lang="en-US" sz="2400" dirty="0">
                <a:solidFill>
                  <a:schemeClr val="tx1"/>
                </a:solidFill>
              </a:rPr>
              <a:t>to manually clear all handle by setting them to </a:t>
            </a:r>
            <a:r>
              <a:rPr lang="en-US" sz="2400" b="1" i="1" dirty="0">
                <a:solidFill>
                  <a:schemeClr val="tx1"/>
                </a:solidFill>
              </a:rPr>
              <a:t>null</a:t>
            </a: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775811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4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CLASS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accessing object member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Refer to members using the </a:t>
            </a:r>
            <a:r>
              <a:rPr lang="en-US" sz="2400" b="1" dirty="0" smtClean="0">
                <a:solidFill>
                  <a:schemeClr val="tx1"/>
                </a:solidFill>
              </a:rPr>
              <a:t>.</a:t>
            </a:r>
            <a:r>
              <a:rPr lang="en-US" sz="2400" dirty="0" smtClean="0">
                <a:solidFill>
                  <a:schemeClr val="tx1"/>
                </a:solidFill>
              </a:rPr>
              <a:t> notation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00225"/>
            <a:ext cx="75247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CLASS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out-of-block declarations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Done to keep the class definition readable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Define a prototype of the method in the class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 the extern keyword to indicate the full definition is external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8" y="3067050"/>
            <a:ext cx="6831563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3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909</Words>
  <Application>Microsoft Office PowerPoint</Application>
  <PresentationFormat>On-screen Show (4:3)</PresentationFormat>
  <Paragraphs>178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OBJECT ORIENTED PROGRAMMING</vt:lpstr>
      <vt:lpstr>OVERVIEW</vt:lpstr>
      <vt:lpstr>CLASS introduction</vt:lpstr>
      <vt:lpstr>CLASS object creation</vt:lpstr>
      <vt:lpstr>CLASS constructor(1)</vt:lpstr>
      <vt:lpstr>CLASS constructor(2)</vt:lpstr>
      <vt:lpstr>CLASS object destruction</vt:lpstr>
      <vt:lpstr>CLASS accessing object member</vt:lpstr>
      <vt:lpstr>CLASS out-of-block declarations</vt:lpstr>
      <vt:lpstr>CLASS static properties</vt:lpstr>
      <vt:lpstr>CLASS static method</vt:lpstr>
      <vt:lpstr>CLASS const properties</vt:lpstr>
      <vt:lpstr>CLASS this </vt:lpstr>
      <vt:lpstr>CLASS scope operator(::)</vt:lpstr>
      <vt:lpstr>CLASS Parameterized Class(1)</vt:lpstr>
      <vt:lpstr>CLASS Parameterized Class(2)</vt:lpstr>
      <vt:lpstr>OOP INHERITANCE</vt:lpstr>
      <vt:lpstr>INHERITANCE introduction</vt:lpstr>
      <vt:lpstr>INHERITANCE overriding</vt:lpstr>
      <vt:lpstr>INHERITANCE super</vt:lpstr>
      <vt:lpstr>INHERITANCE $cast</vt:lpstr>
      <vt:lpstr>INHERITANCE constructor</vt:lpstr>
      <vt:lpstr>ENCAPSULATION introduction</vt:lpstr>
      <vt:lpstr>ENCAPSULATION local member(1)</vt:lpstr>
      <vt:lpstr>ENCAPSULATION local member(2)</vt:lpstr>
      <vt:lpstr>ENCAPSULATION local member(3)</vt:lpstr>
      <vt:lpstr>ENCAPSULATION protected member</vt:lpstr>
      <vt:lpstr>OOP POLYMORPHISM</vt:lpstr>
      <vt:lpstr>POLYMORPHISM introduction</vt:lpstr>
      <vt:lpstr>POLYMORPHISM example(1)</vt:lpstr>
      <vt:lpstr>POLYMORPHISM example(2)</vt:lpstr>
      <vt:lpstr>POLYMORPHISM virtual method</vt:lpstr>
      <vt:lpstr>POLYMORPHISM without virtual</vt:lpstr>
      <vt:lpstr>POLYMORPHISM virtual</vt:lpstr>
    </vt:vector>
  </TitlesOfParts>
  <Company>DnM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The Dai Nguyen</dc:creator>
  <cp:lastModifiedBy>truong viet phuong</cp:lastModifiedBy>
  <cp:revision>452</cp:revision>
  <dcterms:created xsi:type="dcterms:W3CDTF">2012-02-29T14:22:49Z</dcterms:created>
  <dcterms:modified xsi:type="dcterms:W3CDTF">2016-01-07T08:51:31Z</dcterms:modified>
</cp:coreProperties>
</file>