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340" r:id="rId3"/>
    <p:sldId id="341" r:id="rId4"/>
    <p:sldId id="368" r:id="rId5"/>
    <p:sldId id="342" r:id="rId6"/>
    <p:sldId id="355" r:id="rId7"/>
    <p:sldId id="344" r:id="rId8"/>
    <p:sldId id="345" r:id="rId9"/>
    <p:sldId id="346" r:id="rId10"/>
    <p:sldId id="347" r:id="rId11"/>
    <p:sldId id="348" r:id="rId12"/>
    <p:sldId id="364" r:id="rId13"/>
    <p:sldId id="365" r:id="rId14"/>
    <p:sldId id="366" r:id="rId15"/>
    <p:sldId id="367" r:id="rId16"/>
    <p:sldId id="358" r:id="rId17"/>
    <p:sldId id="349" r:id="rId18"/>
    <p:sldId id="350" r:id="rId19"/>
    <p:sldId id="356" r:id="rId20"/>
    <p:sldId id="363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A15A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0305" autoAdjust="0"/>
  </p:normalViewPr>
  <p:slideViewPr>
    <p:cSldViewPr>
      <p:cViewPr varScale="1">
        <p:scale>
          <a:sx n="67" d="100"/>
          <a:sy n="67" d="100"/>
        </p:scale>
        <p:origin x="155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474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8CBF5-0DA2-43E9-A71F-312A19C9616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52F7B5-4731-4AD4-BD7C-34F1656F44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94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838201"/>
            <a:ext cx="7543800" cy="1295399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7910" y="2514600"/>
            <a:ext cx="7422689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</a:t>
            </a:r>
            <a:r>
              <a:rPr lang="en-US" dirty="0" err="1" smtClean="0"/>
              <a:t>stylea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 rot="5400000" flipV="1">
            <a:off x="-2575558" y="3368040"/>
            <a:ext cx="6065520" cy="91439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228600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67" y="5132238"/>
            <a:ext cx="777821" cy="69412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" y="4100228"/>
            <a:ext cx="741222" cy="554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52" y="2784157"/>
            <a:ext cx="709219" cy="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661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23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671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181600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2pPr>
            <a:lvl3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3pPr>
            <a:lvl4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4pPr>
            <a:lvl5pPr>
              <a:defRPr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TextBox 10"/>
          <p:cNvSpPr txBox="1"/>
          <p:nvPr userDrawn="1"/>
        </p:nvSpPr>
        <p:spPr>
          <a:xfrm>
            <a:off x="8458200" y="64770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 smtClean="0">
                <a:solidFill>
                  <a:srgbClr val="006600"/>
                </a:solidFill>
              </a:rPr>
              <a:t>(</a:t>
            </a:r>
            <a:fld id="{10409995-6D13-4C8F-8098-9910C73157C0}" type="slidenum">
              <a:rPr lang="en-US" sz="1800" smtClean="0">
                <a:solidFill>
                  <a:srgbClr val="006600"/>
                </a:solidFill>
              </a:rPr>
              <a:pPr algn="r"/>
              <a:t>‹#›</a:t>
            </a:fld>
            <a:r>
              <a:rPr lang="en-US" sz="1800" dirty="0" smtClean="0">
                <a:solidFill>
                  <a:srgbClr val="006600"/>
                </a:solidFill>
              </a:rPr>
              <a:t>)</a:t>
            </a:r>
            <a:endParaRPr lang="en-US" sz="1800" dirty="0">
              <a:solidFill>
                <a:srgbClr val="006600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208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799" y="4406900"/>
            <a:ext cx="7427913" cy="1335501"/>
          </a:xfrm>
        </p:spPr>
        <p:txBody>
          <a:bodyPr anchor="t"/>
          <a:lstStyle>
            <a:lvl1pPr algn="l">
              <a:defRPr sz="4000" b="1" cap="all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799" y="2906714"/>
            <a:ext cx="7427913" cy="147091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14402" y="6356350"/>
            <a:ext cx="1676398" cy="365125"/>
          </a:xfrm>
        </p:spPr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 rot="5400000" flipV="1">
            <a:off x="-2575558" y="3368040"/>
            <a:ext cx="6065520" cy="91439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" y="5132238"/>
            <a:ext cx="777821" cy="69412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3" y="4100228"/>
            <a:ext cx="741222" cy="554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7" y="2784157"/>
            <a:ext cx="709219" cy="709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6815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9" name="Rectangle 8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229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00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399" y="0"/>
            <a:ext cx="7213602" cy="914400"/>
          </a:xfrm>
        </p:spPr>
        <p:txBody>
          <a:bodyPr/>
          <a:lstStyle>
            <a:lvl1pPr>
              <a:defRPr>
                <a:solidFill>
                  <a:srgbClr val="0066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 rot="5400000">
            <a:off x="-3418840" y="3406140"/>
            <a:ext cx="68580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944880"/>
            <a:ext cx="8915400" cy="45719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152400"/>
            <a:ext cx="914400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7239000" y="473015"/>
            <a:ext cx="1981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6600"/>
                </a:solidFill>
              </a:rPr>
              <a:t>Product in Mind</a:t>
            </a:r>
            <a:endParaRPr lang="en-US" sz="2000" b="1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94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301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5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914399"/>
            <a:ext cx="5486400" cy="3813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 descr="D:\icdrec_logo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33350"/>
            <a:ext cx="1828800" cy="552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792480"/>
            <a:ext cx="8610600" cy="45720"/>
          </a:xfrm>
          <a:prstGeom prst="rect">
            <a:avLst/>
          </a:prstGeom>
          <a:gradFill flip="none" rotWithShape="1">
            <a:gsLst>
              <a:gs pos="57000">
                <a:srgbClr val="006600"/>
              </a:gs>
              <a:gs pos="100000">
                <a:srgbClr val="FFEBFA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2209800" y="76200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Vietnam National University</a:t>
            </a:r>
          </a:p>
          <a:p>
            <a:r>
              <a:rPr lang="en-US" b="1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Integrated</a:t>
            </a:r>
            <a:r>
              <a:rPr lang="en-US" b="1" baseline="0" dirty="0" smtClean="0">
                <a:solidFill>
                  <a:srgbClr val="006600"/>
                </a:solidFill>
                <a:latin typeface="Arial" pitchFamily="34" charset="0"/>
                <a:cs typeface="Arial" pitchFamily="34" charset="0"/>
              </a:rPr>
              <a:t> Circuit Design Research and Education Center</a:t>
            </a:r>
            <a:endParaRPr lang="en-US" b="1" dirty="0">
              <a:solidFill>
                <a:srgbClr val="0066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36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" y="76200"/>
            <a:ext cx="890524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1219200"/>
            <a:ext cx="8763000" cy="495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32CB9-8B34-4EA5-B05F-936C44AC5FD1}" type="datetimeFigureOut">
              <a:rPr lang="en-US" smtClean="0"/>
              <a:pPr/>
              <a:t>4/6/2017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6DE62-D4AF-49E4-BC35-01A72086939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700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200" b="1" kern="1200">
          <a:solidFill>
            <a:schemeClr val="accent3">
              <a:lumMod val="50000"/>
            </a:schemeClr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26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accent3">
              <a:lumMod val="50000"/>
            </a:schemeClr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RANDOMIZATION AND CONSTRAINT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63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CONSTRAINT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equivalence 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/>
          <a:lstStyle/>
          <a:p>
            <a:r>
              <a:rPr lang="en-US" sz="2400" dirty="0" smtClean="0">
                <a:solidFill>
                  <a:schemeClr val="tx1"/>
                </a:solidFill>
              </a:rPr>
              <a:t>Equivalence operator: &lt;-&gt;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True bidirectional constraint</a:t>
            </a:r>
          </a:p>
          <a:p>
            <a:pPr lvl="1"/>
            <a:r>
              <a:rPr lang="en-US" sz="2200" dirty="0" smtClean="0">
                <a:solidFill>
                  <a:schemeClr val="tx1"/>
                </a:solidFill>
              </a:rPr>
              <a:t>A &lt;-&gt; B means if A is true B must be true and if B is true A must be true</a:t>
            </a: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37" y="2819400"/>
            <a:ext cx="82391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237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CONSTRAINT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inline constraint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410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     </a:t>
            </a:r>
            <a:r>
              <a:rPr lang="en-US" b="1" dirty="0" smtClean="0">
                <a:solidFill>
                  <a:schemeClr val="tx1"/>
                </a:solidFill>
              </a:rPr>
              <a:t>obj.randomize() with { &lt;new constraints&gt; }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5375" y="2352675"/>
            <a:ext cx="782002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960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RANDSEQUENCE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3340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Use randsequence SV constructs to generate a sequence of transaction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85344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5769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RANDSEQUENCE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controlling </a:t>
            </a:r>
            <a:r>
              <a:rPr lang="en-US" sz="2400" dirty="0" smtClean="0"/>
              <a:t>execution sequence(1)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Can be inside a </a:t>
            </a:r>
            <a:r>
              <a:rPr lang="en-US" b="1" i="1" dirty="0" smtClean="0">
                <a:solidFill>
                  <a:schemeClr val="tx1"/>
                </a:solidFill>
              </a:rPr>
              <a:t>repeat</a:t>
            </a:r>
            <a:r>
              <a:rPr lang="en-US" dirty="0" smtClean="0">
                <a:solidFill>
                  <a:schemeClr val="tx1"/>
                </a:solidFill>
              </a:rPr>
              <a:t>, </a:t>
            </a:r>
            <a:r>
              <a:rPr lang="en-US" b="1" i="1" dirty="0" smtClean="0">
                <a:solidFill>
                  <a:schemeClr val="tx1"/>
                </a:solidFill>
              </a:rPr>
              <a:t>for</a:t>
            </a:r>
            <a:r>
              <a:rPr lang="en-US" dirty="0" smtClean="0">
                <a:solidFill>
                  <a:schemeClr val="tx1"/>
                </a:solidFill>
              </a:rPr>
              <a:t>, or </a:t>
            </a:r>
            <a:r>
              <a:rPr lang="en-US" b="1" i="1" dirty="0" smtClean="0">
                <a:solidFill>
                  <a:schemeClr val="tx1"/>
                </a:solidFill>
              </a:rPr>
              <a:t>while</a:t>
            </a:r>
            <a:r>
              <a:rPr lang="en-US" dirty="0" smtClean="0">
                <a:solidFill>
                  <a:schemeClr val="tx1"/>
                </a:solidFill>
              </a:rPr>
              <a:t> loop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2" y="2057400"/>
            <a:ext cx="7077075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838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RANDSEQUENCE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controlling </a:t>
            </a:r>
            <a:r>
              <a:rPr lang="en-US" sz="2400" dirty="0" smtClean="0"/>
              <a:t>execution sequence(2)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7912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Randsequence supports </a:t>
            </a:r>
            <a:r>
              <a:rPr lang="en-US" b="1" i="1" dirty="0" smtClean="0">
                <a:solidFill>
                  <a:schemeClr val="tx1"/>
                </a:solidFill>
              </a:rPr>
              <a:t>if-else</a:t>
            </a:r>
            <a:r>
              <a:rPr lang="en-US" dirty="0" smtClean="0">
                <a:solidFill>
                  <a:schemeClr val="tx1"/>
                </a:solidFill>
              </a:rPr>
              <a:t> or </a:t>
            </a:r>
            <a:r>
              <a:rPr lang="en-US" b="1" i="1" dirty="0" smtClean="0">
                <a:solidFill>
                  <a:schemeClr val="tx1"/>
                </a:solidFill>
              </a:rPr>
              <a:t>case</a:t>
            </a:r>
            <a:r>
              <a:rPr lang="en-US" dirty="0" smtClean="0">
                <a:solidFill>
                  <a:schemeClr val="tx1"/>
                </a:solidFill>
              </a:rPr>
              <a:t> statement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1828800"/>
            <a:ext cx="782955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7690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err="1" smtClean="0"/>
              <a:t>RANDSEQUENCE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controlling </a:t>
            </a:r>
            <a:r>
              <a:rPr lang="en-US" sz="2400" dirty="0" smtClean="0"/>
              <a:t>execution sequence(3) 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Productions can be interleaved with rand  join: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sz="2200" b="1" i="1" dirty="0" smtClean="0">
              <a:solidFill>
                <a:schemeClr val="tx1"/>
              </a:solidFill>
            </a:endParaRPr>
          </a:p>
          <a:p>
            <a:endParaRPr lang="en-US" sz="2200" b="1" i="1" dirty="0">
              <a:solidFill>
                <a:schemeClr val="tx1"/>
              </a:solidFill>
            </a:endParaRPr>
          </a:p>
          <a:p>
            <a:r>
              <a:rPr lang="en-US" sz="2200" b="1" i="1" dirty="0" smtClean="0">
                <a:solidFill>
                  <a:schemeClr val="tx1"/>
                </a:solidFill>
              </a:rPr>
              <a:t>Note: B always comes after A and D comes after C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90700"/>
            <a:ext cx="83820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769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CONTROLLING </a:t>
            </a:r>
            <a:r>
              <a:rPr lang="en-US" sz="3600" dirty="0" smtClean="0"/>
              <a:t>RANDOMIZATION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smtClean="0"/>
              <a:t>effects of calling randomize()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1099064"/>
            <a:ext cx="8763000" cy="560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95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CONTROLLING </a:t>
            </a:r>
            <a:r>
              <a:rPr lang="en-US" sz="3600" dirty="0" smtClean="0"/>
              <a:t>RANDOMIZATION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controlling randomization at runtime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Turn randomization for properties on or off with</a:t>
            </a:r>
          </a:p>
          <a:p>
            <a:pPr marL="0" indent="0">
              <a:buNone/>
            </a:pPr>
            <a:r>
              <a:rPr lang="en-US" dirty="0">
                <a:solidFill>
                  <a:prstClr val="black"/>
                </a:solidFill>
              </a:rPr>
              <a:t> </a:t>
            </a:r>
            <a:r>
              <a:rPr lang="en-US" dirty="0" smtClean="0">
                <a:solidFill>
                  <a:prstClr val="black"/>
                </a:solidFill>
              </a:rPr>
              <a:t>       </a:t>
            </a:r>
            <a:r>
              <a:rPr lang="en-US" sz="2200" b="1" dirty="0" smtClean="0">
                <a:solidFill>
                  <a:prstClr val="black"/>
                </a:solidFill>
              </a:rPr>
              <a:t>task/function </a:t>
            </a:r>
            <a:r>
              <a:rPr lang="en-US" sz="2200" b="1" dirty="0">
                <a:solidFill>
                  <a:prstClr val="black"/>
                </a:solidFill>
              </a:rPr>
              <a:t>int object_name.properity</a:t>
            </a:r>
            <a:r>
              <a:rPr lang="en-US" sz="2200" dirty="0">
                <a:solidFill>
                  <a:prstClr val="black"/>
                </a:solidFill>
              </a:rPr>
              <a:t>.</a:t>
            </a:r>
            <a:r>
              <a:rPr lang="en-US" sz="2200" b="1" i="1" dirty="0">
                <a:solidFill>
                  <a:prstClr val="black"/>
                </a:solidFill>
              </a:rPr>
              <a:t>rand_mode</a:t>
            </a:r>
            <a:r>
              <a:rPr lang="en-US" sz="2200" dirty="0">
                <a:solidFill>
                  <a:prstClr val="black"/>
                </a:solidFill>
              </a:rPr>
              <a:t>(0|1</a:t>
            </a:r>
            <a:r>
              <a:rPr lang="en-US" sz="2200" dirty="0" smtClean="0">
                <a:solidFill>
                  <a:prstClr val="black"/>
                </a:solidFill>
              </a:rPr>
              <a:t>);</a:t>
            </a:r>
            <a:endParaRPr lang="en-US" dirty="0" smtClean="0">
              <a:solidFill>
                <a:schemeClr val="tx1"/>
              </a:solidFill>
            </a:endParaRP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1 – enable randomization (default)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0 – disable randomization </a:t>
            </a:r>
          </a:p>
          <a:p>
            <a:pPr marL="800100" lvl="2" indent="0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312" y="3048000"/>
            <a:ext cx="78771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5055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CONTROLLING RANDOMIZATION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controlling constraint at runtime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212" y="1066800"/>
            <a:ext cx="89916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Turns constraint block on or off with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task/function int object_name.constraint_block_name.</a:t>
            </a:r>
            <a:r>
              <a:rPr lang="en-US" sz="2000" b="1" i="1" dirty="0" smtClean="0">
                <a:solidFill>
                  <a:schemeClr val="tx1"/>
                </a:solidFill>
              </a:rPr>
              <a:t>constraint_mode</a:t>
            </a:r>
            <a:r>
              <a:rPr lang="en-US" sz="2000" dirty="0" smtClean="0">
                <a:solidFill>
                  <a:schemeClr val="tx1"/>
                </a:solidFill>
              </a:rPr>
              <a:t>(0|1);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1 – enable constraint (default)</a:t>
            </a:r>
          </a:p>
          <a:p>
            <a:pPr lvl="2"/>
            <a:r>
              <a:rPr lang="en-US" dirty="0" smtClean="0">
                <a:solidFill>
                  <a:schemeClr val="tx1"/>
                </a:solidFill>
              </a:rPr>
              <a:t>0 – disable constraint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399" y="3048000"/>
            <a:ext cx="827722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533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smtClean="0"/>
              <a:t>CONTROLLING RANDOMIZATION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changing the random seed at simulation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VCS allows you to provide an initial seed during simulation with the following to simulator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662" y="2438400"/>
            <a:ext cx="844867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40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RANDOMIZATION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overview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In SV, randomization is achieved via class</a:t>
            </a:r>
            <a:endParaRPr lang="en-US" sz="1800" dirty="0">
              <a:solidFill>
                <a:schemeClr val="tx1"/>
              </a:solidFill>
            </a:endParaRPr>
          </a:p>
          <a:p>
            <a:pPr lvl="2"/>
            <a:r>
              <a:rPr lang="en-US" sz="2400" b="1" i="1" dirty="0">
                <a:solidFill>
                  <a:schemeClr val="tx1"/>
                </a:solidFill>
              </a:rPr>
              <a:t>r</a:t>
            </a:r>
            <a:r>
              <a:rPr lang="en-US" sz="2400" b="1" i="1" dirty="0" smtClean="0">
                <a:solidFill>
                  <a:schemeClr val="tx1"/>
                </a:solidFill>
              </a:rPr>
              <a:t>andomize() </a:t>
            </a:r>
            <a:r>
              <a:rPr lang="en-US" sz="2400" dirty="0" smtClean="0">
                <a:solidFill>
                  <a:schemeClr val="tx1"/>
                </a:solidFill>
              </a:rPr>
              <a:t>function built into class</a:t>
            </a:r>
          </a:p>
          <a:p>
            <a:pPr lvl="2"/>
            <a:endParaRPr lang="en-US" sz="2200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Two types of random properties are supported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</a:t>
            </a:r>
            <a:r>
              <a:rPr lang="en-US" dirty="0" smtClean="0">
                <a:solidFill>
                  <a:schemeClr val="tx1"/>
                </a:solidFill>
              </a:rPr>
              <a:t>and: same value may come before all the possible value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            have been returned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randc: </a:t>
            </a:r>
            <a:r>
              <a:rPr lang="en-US" dirty="0">
                <a:solidFill>
                  <a:schemeClr val="tx1"/>
                </a:solidFill>
              </a:rPr>
              <a:t>same value </a:t>
            </a:r>
            <a:r>
              <a:rPr lang="en-US" dirty="0" smtClean="0">
                <a:solidFill>
                  <a:schemeClr val="tx1"/>
                </a:solidFill>
              </a:rPr>
              <a:t>does not get returned until all possible</a:t>
            </a: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</a:rPr>
              <a:t>             </a:t>
            </a:r>
            <a:r>
              <a:rPr lang="en-US" dirty="0" smtClean="0">
                <a:solidFill>
                  <a:schemeClr val="tx1"/>
                </a:solidFill>
              </a:rPr>
              <a:t> value have been returned </a:t>
            </a: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lvl="0"/>
            <a:r>
              <a:rPr lang="en-US" dirty="0" smtClean="0">
                <a:solidFill>
                  <a:prstClr val="black"/>
                </a:solidFill>
              </a:rPr>
              <a:t>When the class function randomize() is called</a:t>
            </a:r>
          </a:p>
          <a:p>
            <a:pPr lvl="2"/>
            <a:r>
              <a:rPr lang="en-US" sz="2400" dirty="0" smtClean="0">
                <a:solidFill>
                  <a:prstClr val="black"/>
                </a:solidFill>
              </a:rPr>
              <a:t>Randomizes each rand and randc property value to full range of its data type</a:t>
            </a:r>
            <a:endParaRPr lang="en-US" sz="24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  <a:p>
            <a:pPr lvl="1"/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401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 4 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Lab4: Encapsulate data in Packet Class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2286000"/>
            <a:ext cx="861060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68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RANDOMIZATION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example</a:t>
            </a:r>
            <a:endParaRPr lang="en-US" sz="27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2014" y="1219200"/>
            <a:ext cx="7858585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193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RANDOMIZATION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 err="1" smtClean="0"/>
              <a:t>std</a:t>
            </a:r>
            <a:r>
              <a:rPr lang="en-US" sz="2700" dirty="0" smtClean="0"/>
              <a:t>::randomize()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562600"/>
          </a:xfrm>
        </p:spPr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</a:rPr>
              <a:t>Std</a:t>
            </a:r>
            <a:r>
              <a:rPr lang="en-US" dirty="0" smtClean="0">
                <a:solidFill>
                  <a:schemeClr val="tx1"/>
                </a:solidFill>
              </a:rPr>
              <a:t>::randomize() randomizes variables without creating class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Available in modules, functions, tasks, and classes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209800"/>
            <a:ext cx="8653463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218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RANDOMIZATION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controlling random variables(1)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do you control the value range for </a:t>
            </a:r>
            <a:r>
              <a:rPr lang="en-US" dirty="0" err="1" smtClean="0">
                <a:solidFill>
                  <a:schemeClr val="tx1"/>
                </a:solidFill>
              </a:rPr>
              <a:t>sa</a:t>
            </a:r>
            <a:r>
              <a:rPr lang="en-US" dirty="0" smtClean="0">
                <a:solidFill>
                  <a:schemeClr val="tx1"/>
                </a:solidFill>
              </a:rPr>
              <a:t> and da?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How do you control the size of payload[]?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676400"/>
            <a:ext cx="6756082" cy="3577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397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RANDOMIZATION</a:t>
            </a:r>
            <a:r>
              <a:rPr lang="en-US" dirty="0"/>
              <a:t/>
            </a:r>
            <a:br>
              <a:rPr lang="en-US" dirty="0"/>
            </a:br>
            <a:r>
              <a:rPr lang="en-US" sz="2700" dirty="0"/>
              <a:t>controlling random </a:t>
            </a:r>
            <a:r>
              <a:rPr lang="en-US" sz="2700" dirty="0" smtClean="0"/>
              <a:t>variables(2)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763000" cy="57150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Randomization controlled by constraint block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solidFill>
                  <a:schemeClr val="tx1"/>
                </a:solidFill>
              </a:rPr>
              <a:t>Note: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Constraint support only 2 state value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Multiple constraint blocks may be defined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Constraint expression must return true or false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524001"/>
            <a:ext cx="6734175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467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CONSTRAINT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relational </a:t>
            </a:r>
            <a:r>
              <a:rPr lang="en-US" sz="2700" dirty="0" smtClean="0"/>
              <a:t>operator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There can be a maximum of only one relational operation (&lt;, &lt;=, ==, &gt;, &gt;=) in an expression 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2819400"/>
            <a:ext cx="55911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397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CONSTRAINT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set </a:t>
            </a:r>
            <a:r>
              <a:rPr lang="en-US" sz="2700" dirty="0" smtClean="0"/>
              <a:t>membership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Select from a list or set with keyword </a:t>
            </a:r>
            <a:r>
              <a:rPr lang="en-US" b="1" i="1" dirty="0" smtClean="0">
                <a:solidFill>
                  <a:schemeClr val="tx1"/>
                </a:solidFill>
              </a:rPr>
              <a:t>inside</a:t>
            </a:r>
          </a:p>
          <a:p>
            <a:endParaRPr lang="en-US" b="1" i="1" dirty="0">
              <a:solidFill>
                <a:schemeClr val="tx1"/>
              </a:solidFill>
            </a:endParaRPr>
          </a:p>
          <a:p>
            <a:endParaRPr lang="en-US" b="1" i="1" dirty="0" smtClean="0">
              <a:solidFill>
                <a:schemeClr val="tx1"/>
              </a:solidFill>
            </a:endParaRPr>
          </a:p>
          <a:p>
            <a:endParaRPr lang="en-US" b="1" i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endParaRPr lang="en-US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Excluded from a specified set with </a:t>
            </a:r>
            <a:r>
              <a:rPr lang="en-US" b="1" i="1" dirty="0" smtClean="0">
                <a:solidFill>
                  <a:schemeClr val="tx1"/>
                </a:solidFill>
              </a:rPr>
              <a:t>!</a:t>
            </a:r>
            <a:endParaRPr lang="en-US" b="1" i="1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255" y="1600200"/>
            <a:ext cx="7319964" cy="17811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592" y="4648200"/>
            <a:ext cx="7286627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636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 smtClean="0"/>
              <a:t>CONSTRAINT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700" dirty="0" smtClean="0"/>
              <a:t>implication </a:t>
            </a: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763000" cy="56388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Implication operator:  -&gt;</a:t>
            </a:r>
          </a:p>
          <a:p>
            <a:pPr marL="342900" lvl="1" indent="-342900"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</a:rPr>
              <a:t>if (…) … [else ..]</a:t>
            </a: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en-US" dirty="0" smtClean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286000"/>
            <a:ext cx="83439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644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4934</TotalTime>
  <Words>368</Words>
  <Application>Microsoft Office PowerPoint</Application>
  <PresentationFormat>On-screen Show (4:3)</PresentationFormat>
  <Paragraphs>116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Wingdings</vt:lpstr>
      <vt:lpstr>Office Theme</vt:lpstr>
      <vt:lpstr>RANDOMIZATION AND CONSTRAINT</vt:lpstr>
      <vt:lpstr>RANDOMIZATION overview</vt:lpstr>
      <vt:lpstr>RANDOMIZATION example</vt:lpstr>
      <vt:lpstr>RANDOMIZATION std::randomize()</vt:lpstr>
      <vt:lpstr>RANDOMIZATION controlling random variables(1)</vt:lpstr>
      <vt:lpstr>RANDOMIZATION controlling random variables(2)</vt:lpstr>
      <vt:lpstr>CONSTRAINT relational operator</vt:lpstr>
      <vt:lpstr>CONSTRAINT set membership</vt:lpstr>
      <vt:lpstr>CONSTRAINT implication </vt:lpstr>
      <vt:lpstr>CONSTRAINT equivalence </vt:lpstr>
      <vt:lpstr>CONSTRAINT inline constraint</vt:lpstr>
      <vt:lpstr>RANDSEQUENCE overview</vt:lpstr>
      <vt:lpstr>RANDSEQUENCE controlling execution sequence(1)</vt:lpstr>
      <vt:lpstr>RANDSEQUENCE controlling execution sequence(2)</vt:lpstr>
      <vt:lpstr>RANDSEQUENCE controlling execution sequence(3) </vt:lpstr>
      <vt:lpstr>CONTROLLING RANDOMIZATION effects of calling randomize()</vt:lpstr>
      <vt:lpstr>CONTROLLING RANDOMIZATION controlling randomization at runtime</vt:lpstr>
      <vt:lpstr>CONTROLLING RANDOMIZATION controlling constraint at runtime</vt:lpstr>
      <vt:lpstr>CONTROLLING RANDOMIZATION changing the random seed at simulation</vt:lpstr>
      <vt:lpstr>LAB 4 INTRODUCTION</vt:lpstr>
    </vt:vector>
  </TitlesOfParts>
  <Company>DnM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Duong The Dai Nguyen</dc:creator>
  <cp:lastModifiedBy>truong viet phuong</cp:lastModifiedBy>
  <cp:revision>439</cp:revision>
  <dcterms:created xsi:type="dcterms:W3CDTF">2012-02-29T14:22:49Z</dcterms:created>
  <dcterms:modified xsi:type="dcterms:W3CDTF">2017-04-06T06:12:33Z</dcterms:modified>
</cp:coreProperties>
</file>