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7ceb29610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7ceb29610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7ceb29610c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7ceb29610c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7ceb29610c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7ceb29610c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7ceb29610c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7ceb29610c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7ceb29610c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7ceb29610c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7ceb29610c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7ceb29610c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7ceb29610c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7ceb29610c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GUIDED CAPSTONE PROJECT PRESENTATION</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BIG MOUNTAIN RESORT TICKETING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PROBLEM</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We set out to find a solution to a simple question:</a:t>
            </a:r>
            <a:endParaRPr sz="1600"/>
          </a:p>
          <a:p>
            <a:pPr indent="0" lvl="0" marL="457200" rtl="0" algn="l">
              <a:spcBef>
                <a:spcPts val="1200"/>
              </a:spcBef>
              <a:spcAft>
                <a:spcPts val="0"/>
              </a:spcAft>
              <a:buNone/>
            </a:pPr>
            <a:r>
              <a:rPr i="1" lang="en" sz="1600">
                <a:solidFill>
                  <a:srgbClr val="000000"/>
                </a:solidFill>
                <a:latin typeface="Arial"/>
                <a:ea typeface="Arial"/>
                <a:cs typeface="Arial"/>
                <a:sym typeface="Arial"/>
              </a:rPr>
              <a:t>Can Big Mountain Resort determine what business assets drive customer spending/investment in order to calculate real market value and what sets them apart from the competition so as to balance ticket and service pricing?</a:t>
            </a:r>
            <a:endParaRPr i="1" sz="1600">
              <a:solidFill>
                <a:srgbClr val="000000"/>
              </a:solidFill>
              <a:latin typeface="Arial"/>
              <a:ea typeface="Arial"/>
              <a:cs typeface="Arial"/>
              <a:sym typeface="Arial"/>
            </a:endParaRPr>
          </a:p>
          <a:p>
            <a:pPr indent="0" lvl="0" marL="0" rtl="0" algn="l">
              <a:spcBef>
                <a:spcPts val="0"/>
              </a:spcBef>
              <a:spcAft>
                <a:spcPts val="0"/>
              </a:spcAft>
              <a:buNone/>
            </a:pPr>
            <a:r>
              <a:t/>
            </a:r>
            <a:endParaRPr i="1"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After working with the available Data and modeling potential prices based upon a free market, we came to the following recommendations:</a:t>
            </a:r>
            <a:endParaRPr sz="16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RECOMMENDATION &amp; KEY FINDINGS:</a:t>
            </a:r>
            <a:endParaRPr/>
          </a:p>
        </p:txBody>
      </p:sp>
      <p:sp>
        <p:nvSpPr>
          <p:cNvPr id="147" name="Google Shape;147;p15"/>
          <p:cNvSpPr txBox="1"/>
          <p:nvPr>
            <p:ph idx="1" type="body"/>
          </p:nvPr>
        </p:nvSpPr>
        <p:spPr>
          <a:xfrm>
            <a:off x="1297500" y="1567550"/>
            <a:ext cx="7038900" cy="174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We recommend:</a:t>
            </a:r>
            <a:endParaRPr sz="1400"/>
          </a:p>
          <a:p>
            <a:pPr indent="-317500" lvl="0" marL="457200" rtl="0" algn="l">
              <a:spcBef>
                <a:spcPts val="1200"/>
              </a:spcBef>
              <a:spcAft>
                <a:spcPts val="0"/>
              </a:spcAft>
              <a:buSzPts val="1400"/>
              <a:buChar char="●"/>
            </a:pPr>
            <a:r>
              <a:rPr lang="en" sz="1400"/>
              <a:t>A ticket price increase of </a:t>
            </a:r>
            <a:r>
              <a:rPr b="1" lang="en" sz="1400"/>
              <a:t>$1.99</a:t>
            </a:r>
            <a:r>
              <a:rPr lang="en" sz="1400"/>
              <a:t> with a potential of increasing to</a:t>
            </a:r>
            <a:r>
              <a:rPr lang="en" sz="1400">
                <a:solidFill>
                  <a:srgbClr val="000000"/>
                </a:solidFill>
                <a:latin typeface="Arial"/>
                <a:ea typeface="Arial"/>
                <a:cs typeface="Arial"/>
                <a:sym typeface="Arial"/>
              </a:rPr>
              <a:t> </a:t>
            </a:r>
            <a:r>
              <a:rPr b="1" lang="en" sz="1400">
                <a:solidFill>
                  <a:srgbClr val="000000"/>
                </a:solidFill>
                <a:latin typeface="Arial"/>
                <a:ea typeface="Arial"/>
                <a:cs typeface="Arial"/>
                <a:sym typeface="Arial"/>
              </a:rPr>
              <a:t>$95.87</a:t>
            </a:r>
            <a:r>
              <a:rPr lang="en" sz="1400">
                <a:solidFill>
                  <a:srgbClr val="000000"/>
                </a:solidFill>
                <a:latin typeface="Arial"/>
                <a:ea typeface="Arial"/>
                <a:cs typeface="Arial"/>
                <a:sym typeface="Arial"/>
              </a:rPr>
              <a:t> give or take </a:t>
            </a:r>
            <a:r>
              <a:rPr b="1" lang="en" sz="1400">
                <a:solidFill>
                  <a:srgbClr val="000000"/>
                </a:solidFill>
                <a:latin typeface="Arial"/>
                <a:ea typeface="Arial"/>
                <a:cs typeface="Arial"/>
                <a:sym typeface="Arial"/>
              </a:rPr>
              <a:t>$10.39.</a:t>
            </a:r>
            <a:endParaRPr b="1"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Further justifying a ticket price increase with increasing the Resort’s Vertical Drop.</a:t>
            </a:r>
            <a:endParaRPr sz="1400">
              <a:solidFill>
                <a:srgbClr val="000000"/>
              </a:solidFill>
              <a:latin typeface="Arial"/>
              <a:ea typeface="Arial"/>
              <a:cs typeface="Arial"/>
              <a:sym typeface="Arial"/>
            </a:endParaRPr>
          </a:p>
        </p:txBody>
      </p:sp>
      <p:sp>
        <p:nvSpPr>
          <p:cNvPr id="148" name="Google Shape;148;p15"/>
          <p:cNvSpPr txBox="1"/>
          <p:nvPr/>
        </p:nvSpPr>
        <p:spPr>
          <a:xfrm>
            <a:off x="1297500" y="3374950"/>
            <a:ext cx="7038900" cy="124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Based on:</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Key findings driving price: Vertical Drop, Skiable Terrain, Chair Lifts, Snow Makers, Etc.</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Where Big Mountain Resort sits in services provided and prices relative to other states and other resorts within the state of Montana.</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The current increase of </a:t>
            </a:r>
            <a:r>
              <a:rPr b="1" lang="en">
                <a:latin typeface="Lato"/>
                <a:ea typeface="Lato"/>
                <a:cs typeface="Lato"/>
                <a:sym typeface="Lato"/>
              </a:rPr>
              <a:t>$1,540,000</a:t>
            </a:r>
            <a:r>
              <a:rPr lang="en">
                <a:latin typeface="Lato"/>
                <a:ea typeface="Lato"/>
                <a:cs typeface="Lato"/>
                <a:sym typeface="Lato"/>
              </a:rPr>
              <a:t> per season.</a:t>
            </a: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MODELING RESULTS &amp; ANALYSIS (1)</a:t>
            </a:r>
            <a:endParaRPr/>
          </a:p>
        </p:txBody>
      </p:sp>
      <p:sp>
        <p:nvSpPr>
          <p:cNvPr id="154" name="Google Shape;154;p16"/>
          <p:cNvSpPr txBox="1"/>
          <p:nvPr>
            <p:ph idx="1" type="body"/>
          </p:nvPr>
        </p:nvSpPr>
        <p:spPr>
          <a:xfrm>
            <a:off x="1297500" y="1567550"/>
            <a:ext cx="2158500" cy="2971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Wrangling:</a:t>
            </a:r>
            <a:endParaRPr/>
          </a:p>
          <a:p>
            <a:pPr indent="0" lvl="0" marL="457200" rtl="0" algn="l">
              <a:spcBef>
                <a:spcPts val="1200"/>
              </a:spcBef>
              <a:spcAft>
                <a:spcPts val="1200"/>
              </a:spcAft>
              <a:buNone/>
            </a:pPr>
            <a:r>
              <a:rPr lang="en"/>
              <a:t>We used data from our Database.  Also in cleaning we discarded </a:t>
            </a:r>
            <a:r>
              <a:rPr lang="en"/>
              <a:t>unusable</a:t>
            </a:r>
            <a:r>
              <a:rPr lang="en"/>
              <a:t> or dubious data which couldn’t be externally verified. EX: 2019 which appears to be an opening year when we were looking for years open.</a:t>
            </a:r>
            <a:endParaRPr/>
          </a:p>
        </p:txBody>
      </p:sp>
      <p:sp>
        <p:nvSpPr>
          <p:cNvPr id="155" name="Google Shape;155;p16"/>
          <p:cNvSpPr txBox="1"/>
          <p:nvPr/>
        </p:nvSpPr>
        <p:spPr>
          <a:xfrm>
            <a:off x="4745575" y="1567550"/>
            <a:ext cx="3131700" cy="9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Lato"/>
                <a:ea typeface="Lato"/>
                <a:cs typeface="Lato"/>
                <a:sym typeface="Lato"/>
              </a:rPr>
              <a:t>We also opted to only use weekend ticket pricing for modeling purposes due to the strong linear correlation between weekend and weekday prices.</a:t>
            </a:r>
            <a:endParaRPr sz="1300">
              <a:latin typeface="Lato"/>
              <a:ea typeface="Lato"/>
              <a:cs typeface="Lato"/>
              <a:sym typeface="Lato"/>
            </a:endParaRPr>
          </a:p>
        </p:txBody>
      </p:sp>
      <p:pic>
        <p:nvPicPr>
          <p:cNvPr id="156" name="Google Shape;156;p16"/>
          <p:cNvPicPr preferRelativeResize="0"/>
          <p:nvPr/>
        </p:nvPicPr>
        <p:blipFill>
          <a:blip r:embed="rId3">
            <a:alphaModFix/>
          </a:blip>
          <a:stretch>
            <a:fillRect/>
          </a:stretch>
        </p:blipFill>
        <p:spPr>
          <a:xfrm>
            <a:off x="4826625" y="2461025"/>
            <a:ext cx="2741250" cy="2078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MODELING RESULTS &amp; ANALYSIS (2)</a:t>
            </a:r>
            <a:endParaRPr/>
          </a:p>
        </p:txBody>
      </p:sp>
      <p:sp>
        <p:nvSpPr>
          <p:cNvPr id="162" name="Google Shape;162;p17"/>
          <p:cNvSpPr txBox="1"/>
          <p:nvPr>
            <p:ph idx="1" type="body"/>
          </p:nvPr>
        </p:nvSpPr>
        <p:spPr>
          <a:xfrm>
            <a:off x="1297500" y="1567550"/>
            <a:ext cx="2512200" cy="29112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935"/>
              <a:buNone/>
            </a:pPr>
            <a:r>
              <a:rPr lang="en" sz="1105"/>
              <a:t>Exploratory Data Analysis:</a:t>
            </a:r>
            <a:endParaRPr sz="1105"/>
          </a:p>
          <a:p>
            <a:pPr indent="0" lvl="0" marL="457200" rtl="0" algn="l">
              <a:lnSpc>
                <a:spcPct val="105000"/>
              </a:lnSpc>
              <a:spcBef>
                <a:spcPts val="1200"/>
              </a:spcBef>
              <a:spcAft>
                <a:spcPts val="1200"/>
              </a:spcAft>
              <a:buSzPts val="935"/>
              <a:buNone/>
            </a:pPr>
            <a:r>
              <a:rPr lang="en" sz="1111">
                <a:solidFill>
                  <a:srgbClr val="000000"/>
                </a:solidFill>
                <a:latin typeface="Arial"/>
                <a:ea typeface="Arial"/>
                <a:cs typeface="Arial"/>
                <a:sym typeface="Arial"/>
              </a:rPr>
              <a:t>We examined several numerical features, namely: price, skiable area, night skiable area, # of Fast 4s, (a kind of chairlift), state population, number of resorts per state, and number of resorts per sq kilometer to name a few. We also examined data by comparing these numerical features across states in the hopes that a pattern would emerge.</a:t>
            </a:r>
            <a:endParaRPr sz="1366"/>
          </a:p>
        </p:txBody>
      </p:sp>
      <p:pic>
        <p:nvPicPr>
          <p:cNvPr id="163" name="Google Shape;163;p17"/>
          <p:cNvPicPr preferRelativeResize="0"/>
          <p:nvPr/>
        </p:nvPicPr>
        <p:blipFill>
          <a:blip r:embed="rId3">
            <a:alphaModFix/>
          </a:blip>
          <a:stretch>
            <a:fillRect/>
          </a:stretch>
        </p:blipFill>
        <p:spPr>
          <a:xfrm>
            <a:off x="4212650" y="1567550"/>
            <a:ext cx="3184902" cy="2911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MODELING RESULTS &amp; ANALYSIS (3)</a:t>
            </a:r>
            <a:endParaRPr/>
          </a:p>
        </p:txBody>
      </p:sp>
      <p:sp>
        <p:nvSpPr>
          <p:cNvPr id="169" name="Google Shape;169;p18"/>
          <p:cNvSpPr txBox="1"/>
          <p:nvPr>
            <p:ph idx="1" type="body"/>
          </p:nvPr>
        </p:nvSpPr>
        <p:spPr>
          <a:xfrm>
            <a:off x="1297500" y="1567550"/>
            <a:ext cx="2350200" cy="28905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None/>
            </a:pPr>
            <a:r>
              <a:rPr lang="en" sz="1105"/>
              <a:t>Exploratory Data Analysis (cont’d):</a:t>
            </a:r>
            <a:endParaRPr sz="1105"/>
          </a:p>
          <a:p>
            <a:pPr indent="0" lvl="0" marL="0" rtl="0" algn="l">
              <a:lnSpc>
                <a:spcPct val="105000"/>
              </a:lnSpc>
              <a:spcBef>
                <a:spcPts val="1200"/>
              </a:spcBef>
              <a:spcAft>
                <a:spcPts val="1200"/>
              </a:spcAft>
              <a:buClr>
                <a:srgbClr val="000000"/>
              </a:buClr>
              <a:buSzPts val="935"/>
              <a:buFont typeface="Arial"/>
              <a:buNone/>
            </a:pPr>
            <a:r>
              <a:t/>
            </a:r>
            <a:endParaRPr sz="1105"/>
          </a:p>
        </p:txBody>
      </p:sp>
      <p:pic>
        <p:nvPicPr>
          <p:cNvPr id="170" name="Google Shape;170;p18"/>
          <p:cNvPicPr preferRelativeResize="0"/>
          <p:nvPr/>
        </p:nvPicPr>
        <p:blipFill>
          <a:blip r:embed="rId3">
            <a:alphaModFix/>
          </a:blip>
          <a:stretch>
            <a:fillRect/>
          </a:stretch>
        </p:blipFill>
        <p:spPr>
          <a:xfrm>
            <a:off x="2544900" y="1920029"/>
            <a:ext cx="4054208" cy="2890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MODELING RESULTS &amp; ANALYSIS (4)</a:t>
            </a:r>
            <a:endParaRPr/>
          </a:p>
        </p:txBody>
      </p:sp>
      <p:sp>
        <p:nvSpPr>
          <p:cNvPr id="176" name="Google Shape;176;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Pre-Processing, Training &amp; Modeling:</a:t>
            </a:r>
            <a:endParaRPr/>
          </a:p>
        </p:txBody>
      </p:sp>
      <p:pic>
        <p:nvPicPr>
          <p:cNvPr id="177" name="Google Shape;177;p19"/>
          <p:cNvPicPr preferRelativeResize="0"/>
          <p:nvPr/>
        </p:nvPicPr>
        <p:blipFill>
          <a:blip r:embed="rId3">
            <a:alphaModFix/>
          </a:blip>
          <a:stretch>
            <a:fillRect/>
          </a:stretch>
        </p:blipFill>
        <p:spPr>
          <a:xfrm>
            <a:off x="1297500" y="1898825"/>
            <a:ext cx="2781300" cy="1533525"/>
          </a:xfrm>
          <a:prstGeom prst="rect">
            <a:avLst/>
          </a:prstGeom>
          <a:noFill/>
          <a:ln>
            <a:noFill/>
          </a:ln>
        </p:spPr>
      </p:pic>
      <p:pic>
        <p:nvPicPr>
          <p:cNvPr id="178" name="Google Shape;178;p19"/>
          <p:cNvPicPr preferRelativeResize="0"/>
          <p:nvPr/>
        </p:nvPicPr>
        <p:blipFill>
          <a:blip r:embed="rId4">
            <a:alphaModFix/>
          </a:blip>
          <a:stretch>
            <a:fillRect/>
          </a:stretch>
        </p:blipFill>
        <p:spPr>
          <a:xfrm>
            <a:off x="1297500" y="3432350"/>
            <a:ext cx="2781300" cy="1482140"/>
          </a:xfrm>
          <a:prstGeom prst="rect">
            <a:avLst/>
          </a:prstGeom>
          <a:noFill/>
          <a:ln>
            <a:noFill/>
          </a:ln>
        </p:spPr>
      </p:pic>
      <p:pic>
        <p:nvPicPr>
          <p:cNvPr id="179" name="Google Shape;179;p19"/>
          <p:cNvPicPr preferRelativeResize="0"/>
          <p:nvPr/>
        </p:nvPicPr>
        <p:blipFill>
          <a:blip r:embed="rId5">
            <a:alphaModFix/>
          </a:blip>
          <a:stretch>
            <a:fillRect/>
          </a:stretch>
        </p:blipFill>
        <p:spPr>
          <a:xfrm>
            <a:off x="5126475" y="1898825"/>
            <a:ext cx="3209925" cy="1733550"/>
          </a:xfrm>
          <a:prstGeom prst="rect">
            <a:avLst/>
          </a:prstGeom>
          <a:noFill/>
          <a:ln>
            <a:noFill/>
          </a:ln>
        </p:spPr>
      </p:pic>
      <p:sp>
        <p:nvSpPr>
          <p:cNvPr id="180" name="Google Shape;180;p19"/>
          <p:cNvSpPr txBox="1"/>
          <p:nvPr/>
        </p:nvSpPr>
        <p:spPr>
          <a:xfrm>
            <a:off x="5106650" y="3684450"/>
            <a:ext cx="3229800" cy="110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Lato"/>
                <a:ea typeface="Lato"/>
                <a:cs typeface="Lato"/>
                <a:sym typeface="Lato"/>
              </a:rPr>
              <a:t>We selected the Random Forest Model due to </a:t>
            </a:r>
            <a:r>
              <a:rPr lang="en" sz="1100">
                <a:latin typeface="Lato"/>
                <a:ea typeface="Lato"/>
                <a:cs typeface="Lato"/>
                <a:sym typeface="Lato"/>
              </a:rPr>
              <a:t>its</a:t>
            </a:r>
            <a:r>
              <a:rPr lang="en" sz="1100">
                <a:latin typeface="Lato"/>
                <a:ea typeface="Lato"/>
                <a:cs typeface="Lato"/>
                <a:sym typeface="Lato"/>
              </a:rPr>
              <a:t> general application to the problem without being specifically trained. On the left are charts showing where Big Mount rests in both states and Montana and the above graphic contains predictions of lost value from making service cuts to </a:t>
            </a:r>
            <a:r>
              <a:rPr lang="en" sz="1100">
                <a:latin typeface="Lato"/>
                <a:ea typeface="Lato"/>
                <a:cs typeface="Lato"/>
                <a:sym typeface="Lato"/>
              </a:rPr>
              <a:t>alleviate</a:t>
            </a:r>
            <a:r>
              <a:rPr lang="en" sz="1100">
                <a:latin typeface="Lato"/>
                <a:ea typeface="Lato"/>
                <a:cs typeface="Lato"/>
                <a:sym typeface="Lato"/>
              </a:rPr>
              <a:t> cost.</a:t>
            </a:r>
            <a:endParaRPr sz="11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86" name="Google Shape;186;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Based on the results of this project I would recommend:</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 a</a:t>
            </a:r>
            <a:r>
              <a:rPr b="1" lang="en">
                <a:solidFill>
                  <a:srgbClr val="000000"/>
                </a:solidFill>
                <a:latin typeface="Arial"/>
                <a:ea typeface="Arial"/>
                <a:cs typeface="Arial"/>
                <a:sym typeface="Arial"/>
              </a:rPr>
              <a:t> $1.99</a:t>
            </a:r>
            <a:r>
              <a:rPr lang="en">
                <a:solidFill>
                  <a:srgbClr val="000000"/>
                </a:solidFill>
                <a:latin typeface="Arial"/>
                <a:ea typeface="Arial"/>
                <a:cs typeface="Arial"/>
                <a:sym typeface="Arial"/>
              </a:rPr>
              <a:t> price increase on the ticket which would result in a </a:t>
            </a:r>
            <a:r>
              <a:rPr b="1" lang="en">
                <a:solidFill>
                  <a:srgbClr val="000000"/>
                </a:solidFill>
                <a:latin typeface="Arial"/>
                <a:ea typeface="Arial"/>
                <a:cs typeface="Arial"/>
                <a:sym typeface="Arial"/>
              </a:rPr>
              <a:t>$3,474,638 </a:t>
            </a:r>
            <a:r>
              <a:rPr lang="en">
                <a:solidFill>
                  <a:srgbClr val="000000"/>
                </a:solidFill>
                <a:latin typeface="Arial"/>
                <a:ea typeface="Arial"/>
                <a:cs typeface="Arial"/>
                <a:sym typeface="Arial"/>
              </a:rPr>
              <a:t>increase in revenue (assuming 5 day tickets.)  </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This price point would be further justified if the chairlift were used to increase the vertical drop which was one of the strongest key factors in ticket pricing.</a:t>
            </a:r>
            <a:endParaRPr>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Things to consider:</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Price can </a:t>
            </a:r>
            <a:r>
              <a:rPr lang="en">
                <a:solidFill>
                  <a:srgbClr val="000000"/>
                </a:solidFill>
                <a:latin typeface="Arial"/>
                <a:ea typeface="Arial"/>
                <a:cs typeface="Arial"/>
                <a:sym typeface="Arial"/>
              </a:rPr>
              <a:t>potentially</a:t>
            </a:r>
            <a:r>
              <a:rPr lang="en">
                <a:solidFill>
                  <a:srgbClr val="000000"/>
                </a:solidFill>
                <a:latin typeface="Arial"/>
                <a:ea typeface="Arial"/>
                <a:cs typeface="Arial"/>
                <a:sym typeface="Arial"/>
              </a:rPr>
              <a:t> be raised further but sudden drastic changes can result in lost clients both local and distant.</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One or plausibly 2 service can be dropped to reduce operating costs however anything further will likely drop the value of the resort and by consequence it’s tickets.</a:t>
            </a:r>
            <a:endParaRPr>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a:solidFill>
                  <a:srgbClr val="000000"/>
                </a:solidFill>
                <a:latin typeface="Arial"/>
                <a:ea typeface="Arial"/>
                <a:cs typeface="Arial"/>
                <a:sym typeface="Arial"/>
              </a:rPr>
              <a:t>Further Steps:</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We would like to scrape for more precise data on competing resorts.</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We would also recommend conducting a survey of clients to verify what they believe drives value in the ski resort market.</a:t>
            </a:r>
            <a:endParaRPr>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