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Human body is a deeply complex organism, so much so that people have dedicated their lives to understanding it.  X-ray machines are a wonderful device which has greatly increased our insight into the human body, particularly that of our bones.  With that being said, interpreting the images can be difficult for novice and trainee medical staff, especially when fractures in the  bones are very small.  The aim of this project is to aid  in fracture classification so as to expedite treatment of fractures in the wrist, arm and shoulder.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d204a8a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d204a8a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Thus this project endeavored to Build an AI over the course of a week that detects bone fractures in X-rays images at at least 85% accuracy to aid medical personnel in diagnosing fractures in the upper extremities and thus expediting treatment.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d204a8a0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d204a8a0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
                <a:solidFill>
                  <a:schemeClr val="dk1"/>
                </a:solidFill>
              </a:rPr>
              <a:t>Due to the data originating from Kaggle.com, It was really quite clean.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Too clean as a matter of fact as will be described later in the EDA section.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There was a large body of approximately </a:t>
            </a:r>
            <a:endParaRPr>
              <a:solidFill>
                <a:schemeClr val="dk1"/>
              </a:solidFill>
            </a:endParaRPr>
          </a:p>
          <a:p>
            <a:pPr indent="-298450" lvl="1" marL="914400" rtl="0" algn="just">
              <a:lnSpc>
                <a:spcPct val="115000"/>
              </a:lnSpc>
              <a:spcBef>
                <a:spcPts val="0"/>
              </a:spcBef>
              <a:spcAft>
                <a:spcPts val="0"/>
              </a:spcAft>
              <a:buClr>
                <a:schemeClr val="dk1"/>
              </a:buClr>
              <a:buSzPts val="1100"/>
              <a:buChar char="-"/>
            </a:pPr>
            <a:r>
              <a:rPr lang="en">
                <a:solidFill>
                  <a:schemeClr val="dk1"/>
                </a:solidFill>
              </a:rPr>
              <a:t>8000 X-ray images for training, an extra </a:t>
            </a:r>
            <a:endParaRPr>
              <a:solidFill>
                <a:schemeClr val="dk1"/>
              </a:solidFill>
            </a:endParaRPr>
          </a:p>
          <a:p>
            <a:pPr indent="-298450" lvl="1" marL="914400" rtl="0" algn="just">
              <a:lnSpc>
                <a:spcPct val="115000"/>
              </a:lnSpc>
              <a:spcBef>
                <a:spcPts val="0"/>
              </a:spcBef>
              <a:spcAft>
                <a:spcPts val="0"/>
              </a:spcAft>
              <a:buClr>
                <a:schemeClr val="dk1"/>
              </a:buClr>
              <a:buSzPts val="1100"/>
              <a:buChar char="-"/>
            </a:pPr>
            <a:r>
              <a:rPr lang="en">
                <a:solidFill>
                  <a:schemeClr val="dk1"/>
                </a:solidFill>
              </a:rPr>
              <a:t>2000 for Validating (an important part of Computer Vision modeling as will be described later) and another </a:t>
            </a:r>
            <a:endParaRPr>
              <a:solidFill>
                <a:schemeClr val="dk1"/>
              </a:solidFill>
            </a:endParaRPr>
          </a:p>
          <a:p>
            <a:pPr indent="-298450" lvl="1" marL="914400" rtl="0" algn="just">
              <a:lnSpc>
                <a:spcPct val="115000"/>
              </a:lnSpc>
              <a:spcBef>
                <a:spcPts val="0"/>
              </a:spcBef>
              <a:spcAft>
                <a:spcPts val="0"/>
              </a:spcAft>
              <a:buClr>
                <a:schemeClr val="dk1"/>
              </a:buClr>
              <a:buSzPts val="1100"/>
              <a:buChar char="-"/>
            </a:pPr>
            <a:r>
              <a:rPr lang="en">
                <a:solidFill>
                  <a:schemeClr val="dk1"/>
                </a:solidFill>
              </a:rPr>
              <a:t>169 images for testing the model.</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a:t>
            </a:r>
            <a:r>
              <a:rPr lang="en">
                <a:solidFill>
                  <a:schemeClr val="dk1"/>
                </a:solidFill>
              </a:rPr>
              <a:t>In the process of initial training of the model it became clear that hidden in this mass of data there were in fact errors and anomalies which needed to be addressed in order to improve modeling and performance.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The first error being: there was no classification for ‘no fracture detected’  These annotations were simply empty </a:t>
            </a:r>
            <a:r>
              <a:rPr lang="en">
                <a:solidFill>
                  <a:srgbClr val="FF0000"/>
                </a:solidFill>
              </a:rPr>
              <a:t>.txt </a:t>
            </a:r>
            <a:r>
              <a:rPr lang="en">
                <a:solidFill>
                  <a:schemeClr val="dk1"/>
                </a:solidFill>
              </a:rPr>
              <a:t>files for which I provided an acceptable null value for the bounding boxes and for classification.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The other common errors found were extra boundaries for bounding box data.</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This was caused due to the annotations trying to cover too much ground per se.  </a:t>
            </a:r>
            <a:endParaRPr>
              <a:solidFill>
                <a:schemeClr val="dk1"/>
              </a:solidFill>
            </a:endParaRPr>
          </a:p>
          <a:p>
            <a:pPr indent="457200" lvl="0" marL="0" rtl="0" algn="just">
              <a:lnSpc>
                <a:spcPct val="115000"/>
              </a:lnSpc>
              <a:spcBef>
                <a:spcPts val="0"/>
              </a:spcBef>
              <a:spcAft>
                <a:spcPts val="0"/>
              </a:spcAft>
              <a:buNone/>
            </a:pPr>
            <a:r>
              <a:rPr lang="en">
                <a:solidFill>
                  <a:schemeClr val="dk1"/>
                </a:solidFill>
              </a:rPr>
              <a:t>- There are three ways to annotate a bounding box and these annotations endeavored to cover all of them with the only delimiter between the data points being a space.</a:t>
            </a:r>
            <a:endParaRPr>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en">
                <a:solidFill>
                  <a:schemeClr val="dk1"/>
                </a:solidFill>
              </a:rPr>
              <a:t>- Although I knew that a .json file would have served this functionality better, which at its heart is a good idea, it was well outside of the scope and time limitations set for this project and thus in importing data with my </a:t>
            </a:r>
            <a:r>
              <a:rPr lang="en">
                <a:solidFill>
                  <a:srgbClr val="FF0000"/>
                </a:solidFill>
              </a:rPr>
              <a:t> __getitem__ </a:t>
            </a:r>
            <a:r>
              <a:rPr lang="en">
                <a:solidFill>
                  <a:schemeClr val="dk1"/>
                </a:solidFill>
              </a:rPr>
              <a:t>method of my dataset class, I had to instantiate a series of logic gates to address the discrepancies in annotation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d204a8a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d204a8a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Highlight difference in performing EDA for images as opposed for tabular data</a:t>
            </a:r>
            <a:endParaRPr/>
          </a:p>
          <a:p>
            <a:pPr indent="-298450" lvl="0" marL="457200" rtl="0" algn="l">
              <a:spcBef>
                <a:spcPts val="0"/>
              </a:spcBef>
              <a:spcAft>
                <a:spcPts val="0"/>
              </a:spcAft>
              <a:buSzPts val="1100"/>
              <a:buChar char="-"/>
            </a:pPr>
            <a:r>
              <a:rPr lang="en"/>
              <a:t>Explain how Neural Networks ‘see’ data</a:t>
            </a:r>
            <a:endParaRPr/>
          </a:p>
          <a:p>
            <a:pPr indent="-298450" lvl="0" marL="457200" rtl="0" algn="l">
              <a:spcBef>
                <a:spcPts val="0"/>
              </a:spcBef>
              <a:spcAft>
                <a:spcPts val="0"/>
              </a:spcAft>
              <a:buSzPts val="1100"/>
              <a:buChar char="-"/>
            </a:pPr>
            <a:r>
              <a:rPr lang="en"/>
              <a:t>Be prepared for the different types of image manipulation algorithms that exist in Python SKLearn and SKImage as well as PyTorch.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d204a8a00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d204a8a00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Talk about the simplicity of image transformation and detection for SKImage.</a:t>
            </a:r>
            <a:endParaRPr/>
          </a:p>
          <a:p>
            <a:pPr indent="-298450" lvl="0" marL="457200" rtl="0" algn="l">
              <a:spcBef>
                <a:spcPts val="0"/>
              </a:spcBef>
              <a:spcAft>
                <a:spcPts val="0"/>
              </a:spcAft>
              <a:buSzPts val="1100"/>
              <a:buChar char="-"/>
            </a:pPr>
            <a:r>
              <a:rPr lang="en"/>
              <a:t>Talk about the different types of transformation and </a:t>
            </a:r>
            <a:r>
              <a:rPr lang="en"/>
              <a:t>their</a:t>
            </a:r>
            <a:r>
              <a:rPr lang="en"/>
              <a:t> benefits</a:t>
            </a:r>
            <a:endParaRPr/>
          </a:p>
          <a:p>
            <a:pPr indent="-298450" lvl="0" marL="457200" rtl="0" algn="l">
              <a:spcBef>
                <a:spcPts val="0"/>
              </a:spcBef>
              <a:spcAft>
                <a:spcPts val="0"/>
              </a:spcAft>
              <a:buSzPts val="1100"/>
              <a:buChar char="-"/>
            </a:pPr>
            <a:r>
              <a:rPr lang="en"/>
              <a:t>Talk about why not having a consistent mode of thresholding defeats the whole process.</a:t>
            </a:r>
            <a:endParaRPr/>
          </a:p>
          <a:p>
            <a:pPr indent="-298450" lvl="0" marL="457200" rtl="0" algn="l">
              <a:spcBef>
                <a:spcPts val="0"/>
              </a:spcBef>
              <a:spcAft>
                <a:spcPts val="0"/>
              </a:spcAft>
              <a:buSzPts val="1100"/>
              <a:buChar char="-"/>
            </a:pPr>
            <a:r>
              <a:rPr lang="en"/>
              <a:t>Explain about the power of Neural Network to do a finer analysis of the image.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d204a8a0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d204a8a0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Talk about the need for image shape to be consistent when feeding it to the model</a:t>
            </a:r>
            <a:endParaRPr/>
          </a:p>
          <a:p>
            <a:pPr indent="-298450" lvl="0" marL="457200" rtl="0" algn="l">
              <a:spcBef>
                <a:spcPts val="0"/>
              </a:spcBef>
              <a:spcAft>
                <a:spcPts val="0"/>
              </a:spcAft>
              <a:buSzPts val="1100"/>
              <a:buChar char="-"/>
            </a:pPr>
            <a:r>
              <a:rPr lang="en"/>
              <a:t>Talk about the difference between tensors and nd.arrays</a:t>
            </a:r>
            <a:endParaRPr/>
          </a:p>
          <a:p>
            <a:pPr indent="-298450" lvl="0" marL="457200" rtl="0" algn="l">
              <a:spcBef>
                <a:spcPts val="0"/>
              </a:spcBef>
              <a:spcAft>
                <a:spcPts val="0"/>
              </a:spcAft>
              <a:buSzPts val="1100"/>
              <a:buChar char="-"/>
            </a:pPr>
            <a:r>
              <a:rPr lang="en"/>
              <a:t>Talk about enhancement transformation and the need to muddy the water with the image data to prevent over-fitting.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d204a8a00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d204a8a00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Fasterrcnn_resnet50_fpn = Model1</a:t>
            </a:r>
            <a:endParaRPr sz="1050">
              <a:solidFill>
                <a:srgbClr val="CCCCCC"/>
              </a:solidFill>
              <a:latin typeface="Consolas"/>
              <a:ea typeface="Consolas"/>
              <a:cs typeface="Consolas"/>
              <a:sym typeface="Consolas"/>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Fasterrcnn_resnet50_fpn_v2 = Model2</a:t>
            </a:r>
            <a:endParaRPr sz="1050">
              <a:solidFill>
                <a:srgbClr val="CCCCCC"/>
              </a:solidFill>
              <a:latin typeface="Consolas"/>
              <a:ea typeface="Consolas"/>
              <a:cs typeface="Consolas"/>
              <a:sym typeface="Consolas"/>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Fasterrcnn_mobilenet_v3_large_fpn = Model3</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Fasterrcnn_mobilenet_v3_large_320_fpn = Model4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Talk about the difficulty in training these models due to limited resources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Talk about why </a:t>
            </a:r>
            <a:r>
              <a:rPr lang="en">
                <a:solidFill>
                  <a:schemeClr val="dk1"/>
                </a:solidFill>
              </a:rPr>
              <a:t>only</a:t>
            </a:r>
            <a:r>
              <a:rPr lang="en">
                <a:solidFill>
                  <a:schemeClr val="dk1"/>
                </a:solidFill>
              </a:rPr>
              <a:t> 5 epochs; </a:t>
            </a:r>
            <a:r>
              <a:rPr lang="en">
                <a:solidFill>
                  <a:schemeClr val="dk1"/>
                </a:solidFill>
              </a:rPr>
              <a:t>explain</a:t>
            </a:r>
            <a:r>
              <a:rPr lang="en">
                <a:solidFill>
                  <a:schemeClr val="dk1"/>
                </a:solidFill>
              </a:rPr>
              <a:t> an epoch if necessary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Talk about back </a:t>
            </a:r>
            <a:r>
              <a:rPr lang="en">
                <a:solidFill>
                  <a:schemeClr val="dk1"/>
                </a:solidFill>
              </a:rPr>
              <a:t>propagation</a:t>
            </a:r>
            <a:r>
              <a:rPr lang="en">
                <a:solidFill>
                  <a:schemeClr val="dk1"/>
                </a:solidFill>
              </a:rPr>
              <a:t> if necessary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Explain the validation set and how to determine model performance and over-fitting.</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d204a8a00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d204a8a00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Describe your model selection and defend it. (</a:t>
            </a:r>
            <a:r>
              <a:rPr lang="en">
                <a:solidFill>
                  <a:schemeClr val="dk1"/>
                </a:solidFill>
              </a:rPr>
              <a:t>Fasterrcnn_resnet50_fpn_v2 = Model2)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that due to the expansiveness of the project data set, the only way to improve upon the %92 performance from this model is to fine tune the multitude of convolutional layers</a:t>
            </a:r>
            <a:endParaRPr>
              <a:solidFill>
                <a:schemeClr val="dk1"/>
              </a:solidFill>
            </a:endParaRPr>
          </a:p>
          <a:p>
            <a:pPr indent="-298450" lvl="0" marL="457200" rtl="0" algn="l">
              <a:spcBef>
                <a:spcPts val="0"/>
              </a:spcBef>
              <a:spcAft>
                <a:spcPts val="0"/>
              </a:spcAft>
              <a:buSzPts val="1100"/>
              <a:buChar char="-"/>
            </a:pPr>
            <a:r>
              <a:rPr lang="en"/>
              <a:t>Be ready to take questions as necessary</a:t>
            </a:r>
            <a:endParaRPr/>
          </a:p>
          <a:p>
            <a:pPr indent="-298450" lvl="1" marL="914400" rtl="0" algn="l">
              <a:spcBef>
                <a:spcPts val="0"/>
              </a:spcBef>
              <a:spcAft>
                <a:spcPts val="0"/>
              </a:spcAft>
              <a:buSzPts val="1100"/>
              <a:buChar char="-"/>
            </a:pPr>
            <a:r>
              <a:rPr lang="en"/>
              <a:t>About pytorch</a:t>
            </a:r>
            <a:endParaRPr/>
          </a:p>
          <a:p>
            <a:pPr indent="-298450" lvl="1" marL="914400" rtl="0" algn="l">
              <a:spcBef>
                <a:spcPts val="0"/>
              </a:spcBef>
              <a:spcAft>
                <a:spcPts val="0"/>
              </a:spcAft>
              <a:buSzPts val="1100"/>
              <a:buChar char="-"/>
            </a:pPr>
            <a:r>
              <a:rPr lang="en"/>
              <a:t>About the decisions and assumptions you made during the course</a:t>
            </a:r>
            <a:endParaRPr/>
          </a:p>
          <a:p>
            <a:pPr indent="-298450" lvl="1" marL="914400" rtl="0" algn="l">
              <a:spcBef>
                <a:spcPts val="0"/>
              </a:spcBef>
              <a:spcAft>
                <a:spcPts val="0"/>
              </a:spcAft>
              <a:buSzPts val="1100"/>
              <a:buChar char="-"/>
            </a:pPr>
            <a:r>
              <a:rPr lang="en"/>
              <a:t>About CUDA cores not being optimized for clearing out old data to train multiple models in a series on the same GPU.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4450" y="388650"/>
            <a:ext cx="5435100" cy="2538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80">
                <a:solidFill>
                  <a:schemeClr val="lt1"/>
                </a:solidFill>
              </a:rPr>
              <a:t>A COMPUTER VISION MODEL FOR DETECTING BONE FRACTURES IN THE UPPER EXTREMITIES</a:t>
            </a:r>
            <a:endParaRPr b="1" sz="318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40" name="Google Shape;140;p14"/>
          <p:cNvSpPr txBox="1"/>
          <p:nvPr>
            <p:ph idx="1" type="body"/>
          </p:nvPr>
        </p:nvSpPr>
        <p:spPr>
          <a:xfrm>
            <a:off x="311700" y="1597500"/>
            <a:ext cx="8520600" cy="1948500"/>
          </a:xfrm>
          <a:prstGeom prst="rect">
            <a:avLst/>
          </a:prstGeom>
          <a:noFill/>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2500">
                <a:solidFill>
                  <a:schemeClr val="lt1"/>
                </a:solidFill>
              </a:rPr>
              <a:t>Build an AI over the course of a week that detects bone </a:t>
            </a:r>
            <a:endParaRPr sz="2500">
              <a:solidFill>
                <a:schemeClr val="lt1"/>
              </a:solidFill>
            </a:endParaRPr>
          </a:p>
          <a:p>
            <a:pPr indent="0" lvl="0" marL="0" rtl="0" algn="just">
              <a:spcBef>
                <a:spcPts val="0"/>
              </a:spcBef>
              <a:spcAft>
                <a:spcPts val="0"/>
              </a:spcAft>
              <a:buClr>
                <a:schemeClr val="dk1"/>
              </a:buClr>
              <a:buSzPts val="1100"/>
              <a:buFont typeface="Arial"/>
              <a:buNone/>
            </a:pPr>
            <a:r>
              <a:rPr lang="en" sz="2500">
                <a:solidFill>
                  <a:schemeClr val="lt1"/>
                </a:solidFill>
              </a:rPr>
              <a:t>fractures in X-rays images at at least 85% accuracy to aid medical personnel in diagnosing fractures in the upper extremities and thus expediting treatment.</a:t>
            </a:r>
            <a:endParaRPr sz="3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WRANGLING</a:t>
            </a:r>
            <a:endParaRPr/>
          </a:p>
        </p:txBody>
      </p:sp>
      <p:pic>
        <p:nvPicPr>
          <p:cNvPr id="146" name="Google Shape;146;p15"/>
          <p:cNvPicPr preferRelativeResize="0"/>
          <p:nvPr/>
        </p:nvPicPr>
        <p:blipFill>
          <a:blip r:embed="rId3">
            <a:alphaModFix/>
          </a:blip>
          <a:stretch>
            <a:fillRect/>
          </a:stretch>
        </p:blipFill>
        <p:spPr>
          <a:xfrm>
            <a:off x="1297500" y="1307850"/>
            <a:ext cx="3514541" cy="3530850"/>
          </a:xfrm>
          <a:prstGeom prst="rect">
            <a:avLst/>
          </a:prstGeom>
          <a:noFill/>
          <a:ln>
            <a:noFill/>
          </a:ln>
        </p:spPr>
      </p:pic>
      <p:pic>
        <p:nvPicPr>
          <p:cNvPr id="147" name="Google Shape;147;p15"/>
          <p:cNvPicPr preferRelativeResize="0"/>
          <p:nvPr/>
        </p:nvPicPr>
        <p:blipFill>
          <a:blip r:embed="rId4">
            <a:alphaModFix/>
          </a:blip>
          <a:stretch>
            <a:fillRect/>
          </a:stretch>
        </p:blipFill>
        <p:spPr>
          <a:xfrm>
            <a:off x="4812050" y="1312725"/>
            <a:ext cx="3521100" cy="352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nvSpPr>
        <p:spPr>
          <a:xfrm>
            <a:off x="988625" y="267200"/>
            <a:ext cx="7307700" cy="53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chemeClr val="lt1"/>
                </a:solidFill>
                <a:latin typeface="Montserrat"/>
                <a:ea typeface="Montserrat"/>
                <a:cs typeface="Montserrat"/>
                <a:sym typeface="Montserrat"/>
              </a:rPr>
              <a:t>EXPLORATORY DATA ANALYSIS/FEATURE ENGINEERING</a:t>
            </a:r>
            <a:endParaRPr sz="2000">
              <a:solidFill>
                <a:schemeClr val="lt1"/>
              </a:solidFill>
              <a:latin typeface="Montserrat"/>
              <a:ea typeface="Montserrat"/>
              <a:cs typeface="Montserrat"/>
              <a:sym typeface="Montserrat"/>
            </a:endParaRPr>
          </a:p>
        </p:txBody>
      </p:sp>
      <p:pic>
        <p:nvPicPr>
          <p:cNvPr id="153" name="Google Shape;153;p16"/>
          <p:cNvPicPr preferRelativeResize="0"/>
          <p:nvPr/>
        </p:nvPicPr>
        <p:blipFill>
          <a:blip r:embed="rId3">
            <a:alphaModFix/>
          </a:blip>
          <a:stretch>
            <a:fillRect/>
          </a:stretch>
        </p:blipFill>
        <p:spPr>
          <a:xfrm>
            <a:off x="2172792" y="801500"/>
            <a:ext cx="4798425" cy="386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A DEEP LEARNING SOLUTION RATHER THAN A MACHINE LEARNING MODEL</a:t>
            </a:r>
            <a:endParaRPr/>
          </a:p>
        </p:txBody>
      </p:sp>
      <p:pic>
        <p:nvPicPr>
          <p:cNvPr id="159" name="Google Shape;159;p17"/>
          <p:cNvPicPr preferRelativeResize="0"/>
          <p:nvPr/>
        </p:nvPicPr>
        <p:blipFill>
          <a:blip r:embed="rId3">
            <a:alphaModFix/>
          </a:blip>
          <a:stretch>
            <a:fillRect/>
          </a:stretch>
        </p:blipFill>
        <p:spPr>
          <a:xfrm>
            <a:off x="812725" y="243900"/>
            <a:ext cx="6936000" cy="1367193"/>
          </a:xfrm>
          <a:prstGeom prst="rect">
            <a:avLst/>
          </a:prstGeom>
          <a:noFill/>
          <a:ln>
            <a:noFill/>
          </a:ln>
        </p:spPr>
      </p:pic>
      <p:pic>
        <p:nvPicPr>
          <p:cNvPr id="160" name="Google Shape;160;p17"/>
          <p:cNvPicPr preferRelativeResize="0"/>
          <p:nvPr/>
        </p:nvPicPr>
        <p:blipFill>
          <a:blip r:embed="rId4">
            <a:alphaModFix/>
          </a:blip>
          <a:stretch>
            <a:fillRect/>
          </a:stretch>
        </p:blipFill>
        <p:spPr>
          <a:xfrm>
            <a:off x="812738" y="1611100"/>
            <a:ext cx="6936047" cy="1367200"/>
          </a:xfrm>
          <a:prstGeom prst="rect">
            <a:avLst/>
          </a:prstGeom>
          <a:noFill/>
          <a:ln>
            <a:noFill/>
          </a:ln>
        </p:spPr>
      </p:pic>
      <p:pic>
        <p:nvPicPr>
          <p:cNvPr id="161" name="Google Shape;161;p17"/>
          <p:cNvPicPr preferRelativeResize="0"/>
          <p:nvPr/>
        </p:nvPicPr>
        <p:blipFill>
          <a:blip r:embed="rId5">
            <a:alphaModFix/>
          </a:blip>
          <a:stretch>
            <a:fillRect/>
          </a:stretch>
        </p:blipFill>
        <p:spPr>
          <a:xfrm>
            <a:off x="812713" y="2978300"/>
            <a:ext cx="6936084" cy="136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PRE-PROCESSING</a:t>
            </a:r>
            <a:endParaRPr/>
          </a:p>
        </p:txBody>
      </p:sp>
      <p:sp>
        <p:nvSpPr>
          <p:cNvPr id="167" name="Google Shape;167;p18"/>
          <p:cNvSpPr txBox="1"/>
          <p:nvPr>
            <p:ph idx="2" type="body"/>
          </p:nvPr>
        </p:nvSpPr>
        <p:spPr>
          <a:xfrm>
            <a:off x="4823175" y="1567550"/>
            <a:ext cx="3513300" cy="301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transforms.Resize(224)</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transform.ToTensor()</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transforms.RandomAutocontrast(0.1)</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transforms.RandomAdjustSharpness(0.1)</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transforms.RandomErasing(0.1)</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transforms.RandomHorizontalFlip(0.1)</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transforms.RandomInvert(0.1)</a:t>
            </a:r>
            <a:endParaRPr>
              <a:latin typeface="Montserrat"/>
              <a:ea typeface="Montserrat"/>
              <a:cs typeface="Montserrat"/>
              <a:sym typeface="Montserrat"/>
            </a:endParaRPr>
          </a:p>
        </p:txBody>
      </p:sp>
      <p:pic>
        <p:nvPicPr>
          <p:cNvPr id="168" name="Google Shape;168;p18"/>
          <p:cNvPicPr preferRelativeResize="0"/>
          <p:nvPr/>
        </p:nvPicPr>
        <p:blipFill>
          <a:blip r:embed="rId3">
            <a:alphaModFix/>
          </a:blip>
          <a:stretch>
            <a:fillRect/>
          </a:stretch>
        </p:blipFill>
        <p:spPr>
          <a:xfrm>
            <a:off x="833275" y="1567550"/>
            <a:ext cx="3738726" cy="301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 FOUR FASTER RCNN NETWORKS WITH DIFFERENT STRENGTHS</a:t>
            </a:r>
            <a:endParaRPr/>
          </a:p>
        </p:txBody>
      </p:sp>
      <p:pic>
        <p:nvPicPr>
          <p:cNvPr id="174" name="Google Shape;174;p19"/>
          <p:cNvPicPr preferRelativeResize="0"/>
          <p:nvPr/>
        </p:nvPicPr>
        <p:blipFill>
          <a:blip r:embed="rId3">
            <a:alphaModFix/>
          </a:blip>
          <a:stretch>
            <a:fillRect/>
          </a:stretch>
        </p:blipFill>
        <p:spPr>
          <a:xfrm>
            <a:off x="2099513" y="316425"/>
            <a:ext cx="2500375" cy="1970050"/>
          </a:xfrm>
          <a:prstGeom prst="rect">
            <a:avLst/>
          </a:prstGeom>
          <a:noFill/>
          <a:ln>
            <a:noFill/>
          </a:ln>
        </p:spPr>
      </p:pic>
      <p:pic>
        <p:nvPicPr>
          <p:cNvPr id="175" name="Google Shape;175;p19"/>
          <p:cNvPicPr preferRelativeResize="0"/>
          <p:nvPr/>
        </p:nvPicPr>
        <p:blipFill>
          <a:blip r:embed="rId4">
            <a:alphaModFix/>
          </a:blip>
          <a:stretch>
            <a:fillRect/>
          </a:stretch>
        </p:blipFill>
        <p:spPr>
          <a:xfrm>
            <a:off x="4599900" y="316425"/>
            <a:ext cx="2444575" cy="1970050"/>
          </a:xfrm>
          <a:prstGeom prst="rect">
            <a:avLst/>
          </a:prstGeom>
          <a:noFill/>
          <a:ln>
            <a:noFill/>
          </a:ln>
        </p:spPr>
      </p:pic>
      <p:pic>
        <p:nvPicPr>
          <p:cNvPr id="176" name="Google Shape;176;p19"/>
          <p:cNvPicPr preferRelativeResize="0"/>
          <p:nvPr/>
        </p:nvPicPr>
        <p:blipFill>
          <a:blip r:embed="rId5">
            <a:alphaModFix/>
          </a:blip>
          <a:stretch>
            <a:fillRect/>
          </a:stretch>
        </p:blipFill>
        <p:spPr>
          <a:xfrm>
            <a:off x="2099500" y="2286473"/>
            <a:ext cx="2500406" cy="1912075"/>
          </a:xfrm>
          <a:prstGeom prst="rect">
            <a:avLst/>
          </a:prstGeom>
          <a:noFill/>
          <a:ln>
            <a:noFill/>
          </a:ln>
        </p:spPr>
      </p:pic>
      <p:pic>
        <p:nvPicPr>
          <p:cNvPr id="177" name="Google Shape;177;p19"/>
          <p:cNvPicPr preferRelativeResize="0"/>
          <p:nvPr/>
        </p:nvPicPr>
        <p:blipFill>
          <a:blip r:embed="rId6">
            <a:alphaModFix/>
          </a:blip>
          <a:stretch>
            <a:fillRect/>
          </a:stretch>
        </p:blipFill>
        <p:spPr>
          <a:xfrm>
            <a:off x="4599900" y="2286475"/>
            <a:ext cx="2444575" cy="1912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THOUGHTS</a:t>
            </a:r>
            <a:endParaRPr/>
          </a:p>
        </p:txBody>
      </p:sp>
      <p:pic>
        <p:nvPicPr>
          <p:cNvPr id="183" name="Google Shape;183;p20"/>
          <p:cNvPicPr preferRelativeResize="0"/>
          <p:nvPr/>
        </p:nvPicPr>
        <p:blipFill>
          <a:blip r:embed="rId3">
            <a:alphaModFix/>
          </a:blip>
          <a:stretch>
            <a:fillRect/>
          </a:stretch>
        </p:blipFill>
        <p:spPr>
          <a:xfrm>
            <a:off x="2847163" y="1307850"/>
            <a:ext cx="3449681"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