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Extra-Bold" panose="020B0604020202020204" charset="0"/>
      <p:regular r:id="rId15"/>
    </p:embeddedFont>
    <p:embeddedFont>
      <p:font typeface="Montserrat Extra-Bold Bold" panose="020B0604020202020204" charset="0"/>
      <p:regular r:id="rId16"/>
    </p:embeddedFont>
    <p:embeddedFont>
      <p:font typeface="Montserrat Semi-Bold" panose="020B0604020202020204" charset="0"/>
      <p:regular r:id="rId17"/>
    </p:embeddedFont>
    <p:embeddedFont>
      <p:font typeface="Montserrat Semi-Bol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guoikesu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hyperlink" Target="https://nguoikesu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guoikesu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guoikesu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guoikesu.com/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739" b="739"/>
          <a:stretch>
            <a:fillRect/>
          </a:stretch>
        </p:blipFill>
        <p:spPr>
          <a:xfrm>
            <a:off x="11545713" y="1028700"/>
            <a:ext cx="5637135" cy="843885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2484153"/>
            <a:ext cx="9540286" cy="2364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49"/>
              </a:lnSpc>
            </a:pPr>
            <a:r>
              <a:rPr lang="en-US" sz="7991">
                <a:solidFill>
                  <a:srgbClr val="D32718"/>
                </a:solidFill>
                <a:latin typeface="Montserrat Extra-Bold Bold"/>
              </a:rPr>
              <a:t>BÁO CÁO</a:t>
            </a:r>
          </a:p>
          <a:p>
            <a:pPr>
              <a:lnSpc>
                <a:spcPts val="9349"/>
              </a:lnSpc>
            </a:pPr>
            <a:r>
              <a:rPr lang="en-US" sz="7991">
                <a:solidFill>
                  <a:srgbClr val="D32718"/>
                </a:solidFill>
                <a:latin typeface="Montserrat Extra-Bold Bold"/>
              </a:rPr>
              <a:t>BÀI TẬP LỚN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395930"/>
            <a:ext cx="6318663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E8A038"/>
                </a:solidFill>
                <a:latin typeface="Montserrat Semi-Bold"/>
              </a:rPr>
              <a:t>GVHD: Trịnh Tuấn Đạt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E8A038"/>
                </a:solidFill>
                <a:latin typeface="Montserrat Semi-Bold"/>
              </a:rPr>
              <a:t>Nhóm:  6</a:t>
            </a:r>
          </a:p>
          <a:p>
            <a:pPr>
              <a:lnSpc>
                <a:spcPts val="4900"/>
              </a:lnSpc>
            </a:pPr>
            <a:endParaRPr lang="en-US" sz="3500">
              <a:solidFill>
                <a:srgbClr val="E8A038"/>
              </a:solidFill>
              <a:latin typeface="Montserrat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679760"/>
            <a:ext cx="8115300" cy="44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9"/>
              </a:lnSpc>
            </a:pPr>
            <a:r>
              <a:rPr lang="en-US" sz="3000">
                <a:solidFill>
                  <a:srgbClr val="E8A038"/>
                </a:solidFill>
                <a:latin typeface="Montserrat Semi-Bold Bold"/>
              </a:rPr>
              <a:t>LẬP TRÌNH HƯỚNG ĐỐI TƯỢNG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9467552"/>
            <a:ext cx="7523519" cy="1520313"/>
            <a:chOff x="0" y="0"/>
            <a:chExt cx="2544993" cy="5142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44993" cy="514279"/>
            </a:xfrm>
            <a:custGeom>
              <a:avLst/>
              <a:gdLst/>
              <a:ahLst/>
              <a:cxnLst/>
              <a:rect l="l" t="t" r="r" b="b"/>
              <a:pathLst>
                <a:path w="2544993" h="514279">
                  <a:moveTo>
                    <a:pt x="0" y="0"/>
                  </a:moveTo>
                  <a:lnTo>
                    <a:pt x="2544993" y="0"/>
                  </a:lnTo>
                  <a:lnTo>
                    <a:pt x="2544993" y="514279"/>
                  </a:lnTo>
                  <a:lnTo>
                    <a:pt x="0" y="514279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4939453"/>
            <a:ext cx="6987334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8A038"/>
                </a:solidFill>
                <a:latin typeface="Montserrat Semi-Bold"/>
              </a:rPr>
              <a:t>Đề tài: Thu thập tự động dữ liệu lịch sử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43417" y="0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2543417" y="0"/>
            <a:ext cx="4913134" cy="1691680"/>
          </a:xfrm>
          <a:prstGeom prst="rect">
            <a:avLst/>
          </a:prstGeom>
          <a:solidFill>
            <a:srgbClr val="EAE686"/>
          </a:solidFill>
        </p:spPr>
      </p:sp>
      <p:sp>
        <p:nvSpPr>
          <p:cNvPr id="4" name="TextBox 4"/>
          <p:cNvSpPr txBox="1"/>
          <p:nvPr/>
        </p:nvSpPr>
        <p:spPr>
          <a:xfrm>
            <a:off x="4124537" y="403922"/>
            <a:ext cx="3676202" cy="85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NGUYỄN VĂN SƠN</a:t>
            </a:r>
          </a:p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20173342</a:t>
            </a:r>
          </a:p>
        </p:txBody>
      </p:sp>
      <p:grpSp>
        <p:nvGrpSpPr>
          <p:cNvPr id="5" name="Group 5"/>
          <p:cNvGrpSpPr/>
          <p:nvPr/>
        </p:nvGrpSpPr>
        <p:grpSpPr>
          <a:xfrm rot="-8100000">
            <a:off x="6853855" y="248220"/>
            <a:ext cx="1197156" cy="1195241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686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2543417" y="1720825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8" name="AutoShape 8"/>
          <p:cNvSpPr/>
          <p:nvPr/>
        </p:nvSpPr>
        <p:spPr>
          <a:xfrm>
            <a:off x="2543417" y="1720825"/>
            <a:ext cx="4913134" cy="1691680"/>
          </a:xfrm>
          <a:prstGeom prst="rect">
            <a:avLst/>
          </a:prstGeom>
          <a:solidFill>
            <a:srgbClr val="DAC13E"/>
          </a:solidFill>
        </p:spPr>
      </p:sp>
      <p:grpSp>
        <p:nvGrpSpPr>
          <p:cNvPr id="9" name="Group 9"/>
          <p:cNvGrpSpPr/>
          <p:nvPr/>
        </p:nvGrpSpPr>
        <p:grpSpPr>
          <a:xfrm rot="-8100000">
            <a:off x="6853855" y="1969045"/>
            <a:ext cx="1197156" cy="1195241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13E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2543417" y="3441650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12" name="AutoShape 12"/>
          <p:cNvSpPr/>
          <p:nvPr/>
        </p:nvSpPr>
        <p:spPr>
          <a:xfrm>
            <a:off x="2543417" y="3441650"/>
            <a:ext cx="4913134" cy="1691680"/>
          </a:xfrm>
          <a:prstGeom prst="rect">
            <a:avLst/>
          </a:prstGeom>
          <a:solidFill>
            <a:srgbClr val="E8A038"/>
          </a:solidFill>
        </p:spPr>
      </p:sp>
      <p:grpSp>
        <p:nvGrpSpPr>
          <p:cNvPr id="13" name="Group 13"/>
          <p:cNvGrpSpPr/>
          <p:nvPr/>
        </p:nvGrpSpPr>
        <p:grpSpPr>
          <a:xfrm rot="-8100000">
            <a:off x="6853855" y="3689870"/>
            <a:ext cx="1197156" cy="1195241"/>
            <a:chOff x="0" y="0"/>
            <a:chExt cx="6350000" cy="63398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038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2543417" y="5162476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16" name="AutoShape 16"/>
          <p:cNvSpPr/>
          <p:nvPr/>
        </p:nvSpPr>
        <p:spPr>
          <a:xfrm>
            <a:off x="2543417" y="5162476"/>
            <a:ext cx="4913134" cy="1691680"/>
          </a:xfrm>
          <a:prstGeom prst="rect">
            <a:avLst/>
          </a:prstGeom>
          <a:solidFill>
            <a:srgbClr val="D5692C"/>
          </a:solidFill>
        </p:spPr>
      </p:sp>
      <p:grpSp>
        <p:nvGrpSpPr>
          <p:cNvPr id="17" name="Group 17"/>
          <p:cNvGrpSpPr/>
          <p:nvPr/>
        </p:nvGrpSpPr>
        <p:grpSpPr>
          <a:xfrm rot="-8100000">
            <a:off x="6853855" y="5410695"/>
            <a:ext cx="1197156" cy="1195241"/>
            <a:chOff x="0" y="0"/>
            <a:chExt cx="6350000" cy="6339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92C"/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2543417" y="6878898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20" name="AutoShape 20"/>
          <p:cNvSpPr/>
          <p:nvPr/>
        </p:nvSpPr>
        <p:spPr>
          <a:xfrm>
            <a:off x="2543417" y="6878898"/>
            <a:ext cx="4913134" cy="1691680"/>
          </a:xfrm>
          <a:prstGeom prst="rect">
            <a:avLst/>
          </a:prstGeom>
          <a:solidFill>
            <a:srgbClr val="8A5313"/>
          </a:solidFill>
        </p:spPr>
      </p:sp>
      <p:grpSp>
        <p:nvGrpSpPr>
          <p:cNvPr id="21" name="Group 21"/>
          <p:cNvGrpSpPr/>
          <p:nvPr/>
        </p:nvGrpSpPr>
        <p:grpSpPr>
          <a:xfrm rot="-8100000">
            <a:off x="6853855" y="7127117"/>
            <a:ext cx="1197156" cy="1195241"/>
            <a:chOff x="0" y="0"/>
            <a:chExt cx="6350000" cy="63398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313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54328"/>
            <a:ext cx="805362" cy="158302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1766273"/>
            <a:ext cx="805362" cy="158302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3495979"/>
            <a:ext cx="805362" cy="1583024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5216804"/>
            <a:ext cx="805362" cy="1583024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6933226"/>
            <a:ext cx="805362" cy="1583024"/>
          </a:xfrm>
          <a:prstGeom prst="rect">
            <a:avLst/>
          </a:prstGeom>
        </p:spPr>
      </p:pic>
      <p:sp>
        <p:nvSpPr>
          <p:cNvPr id="28" name="AutoShape 28"/>
          <p:cNvSpPr/>
          <p:nvPr/>
        </p:nvSpPr>
        <p:spPr>
          <a:xfrm>
            <a:off x="2543417" y="8595320"/>
            <a:ext cx="13851742" cy="1691680"/>
          </a:xfrm>
          <a:prstGeom prst="rect">
            <a:avLst/>
          </a:prstGeom>
          <a:solidFill>
            <a:srgbClr val="E8FF31">
              <a:alpha val="60000"/>
            </a:srgbClr>
          </a:solidFill>
        </p:spPr>
      </p:sp>
      <p:sp>
        <p:nvSpPr>
          <p:cNvPr id="29" name="AutoShape 29"/>
          <p:cNvSpPr/>
          <p:nvPr/>
        </p:nvSpPr>
        <p:spPr>
          <a:xfrm>
            <a:off x="2543417" y="8595320"/>
            <a:ext cx="4913134" cy="1691680"/>
          </a:xfrm>
          <a:prstGeom prst="rect">
            <a:avLst/>
          </a:prstGeom>
          <a:solidFill>
            <a:srgbClr val="693024"/>
          </a:solidFill>
        </p:spPr>
      </p:sp>
      <p:grpSp>
        <p:nvGrpSpPr>
          <p:cNvPr id="30" name="Group 30"/>
          <p:cNvGrpSpPr/>
          <p:nvPr/>
        </p:nvGrpSpPr>
        <p:grpSpPr>
          <a:xfrm rot="-8100000">
            <a:off x="6853855" y="8843539"/>
            <a:ext cx="1197156" cy="1195241"/>
            <a:chOff x="0" y="0"/>
            <a:chExt cx="6350000" cy="63398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3024"/>
            </a:solidFill>
          </p:spPr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2" r="24562"/>
          <a:stretch>
            <a:fillRect/>
          </a:stretch>
        </p:blipFill>
        <p:spPr>
          <a:xfrm>
            <a:off x="2981285" y="8649648"/>
            <a:ext cx="805362" cy="1583024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0720" y="1720825"/>
            <a:ext cx="1196293" cy="1817744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0" y="3956474"/>
            <a:ext cx="2537733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D32718"/>
                </a:solidFill>
                <a:latin typeface="Montserrat Extra-Bold"/>
              </a:rPr>
              <a:t>GIỚI THIỆU THÀNH VIÊN NHÓM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395159" y="3717925"/>
            <a:ext cx="1892841" cy="278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 u="none">
                <a:solidFill>
                  <a:srgbClr val="D32718"/>
                </a:solidFill>
                <a:latin typeface="Montserrat Extra-Bold"/>
              </a:rPr>
              <a:t>PHÂN CÔNG CÔNG VIỆC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866635" y="593428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qqqqqqqqqqqqqqq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866635" y="2314253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qqqqqqqqqqq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866635" y="4035078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qqqqqqqqqqqqq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866635" y="5755903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866635" y="7481961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qqqqqqqqqqqqqqqq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085933" y="528801"/>
            <a:ext cx="596067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01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124537" y="2064922"/>
            <a:ext cx="3921039" cy="85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VŨ TRÍ ANH HOÀNG</a:t>
            </a:r>
          </a:p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20204655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085933" y="2240746"/>
            <a:ext cx="596067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02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128655" y="3894050"/>
            <a:ext cx="3327896" cy="76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1"/>
              </a:lnSpc>
            </a:pPr>
            <a:r>
              <a:rPr lang="en-US" sz="2365" spc="92">
                <a:solidFill>
                  <a:srgbClr val="191919"/>
                </a:solidFill>
                <a:latin typeface="Montserrat Semi-Bold Bold"/>
              </a:rPr>
              <a:t>VŨ XUÂN LỢI</a:t>
            </a:r>
          </a:p>
          <a:p>
            <a:pPr marL="0" lvl="0" indent="0" algn="l">
              <a:lnSpc>
                <a:spcPts val="3051"/>
              </a:lnSpc>
              <a:spcBef>
                <a:spcPct val="0"/>
              </a:spcBef>
            </a:pPr>
            <a:r>
              <a:rPr lang="en-US" sz="2365" spc="92">
                <a:solidFill>
                  <a:srgbClr val="191919"/>
                </a:solidFill>
                <a:latin typeface="Montserrat Semi-Bold Bold"/>
              </a:rPr>
              <a:t>20204578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085933" y="3970452"/>
            <a:ext cx="596067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128655" y="5583586"/>
            <a:ext cx="3327896" cy="85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BÙI ĐĂNG ĐỨC</a:t>
            </a:r>
          </a:p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20204529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014559" y="5691277"/>
            <a:ext cx="700714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128655" y="7095332"/>
            <a:ext cx="3672084" cy="128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NGUYỄN ANH LUẬN</a:t>
            </a:r>
          </a:p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20204581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066883" y="7407699"/>
            <a:ext cx="596067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866635" y="9188747"/>
            <a:ext cx="4260536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Montserrat Semi-Bold"/>
              </a:rPr>
              <a:t>qqqqqqqqqqqq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128655" y="9016430"/>
            <a:ext cx="3327896" cy="85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9"/>
              </a:lnSpc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ĐỖ TÚ</a:t>
            </a:r>
          </a:p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673" spc="104">
                <a:solidFill>
                  <a:srgbClr val="191919"/>
                </a:solidFill>
                <a:latin typeface="Montserrat Semi-Bold Bold"/>
              </a:rPr>
              <a:t>20194199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995509" y="9124121"/>
            <a:ext cx="700714" cy="5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50"/>
              </a:lnSpc>
              <a:spcBef>
                <a:spcPct val="0"/>
              </a:spcBef>
            </a:pPr>
            <a:r>
              <a:rPr lang="en-US" sz="3702" u="none">
                <a:solidFill>
                  <a:srgbClr val="191919"/>
                </a:solidFill>
                <a:latin typeface="Montserrat Semi-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9467552"/>
            <a:ext cx="7523519" cy="1520313"/>
            <a:chOff x="0" y="0"/>
            <a:chExt cx="2544993" cy="5142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4993" cy="514279"/>
            </a:xfrm>
            <a:custGeom>
              <a:avLst/>
              <a:gdLst/>
              <a:ahLst/>
              <a:cxnLst/>
              <a:rect l="l" t="t" r="r" b="b"/>
              <a:pathLst>
                <a:path w="2544993" h="514279">
                  <a:moveTo>
                    <a:pt x="0" y="0"/>
                  </a:moveTo>
                  <a:lnTo>
                    <a:pt x="2544993" y="0"/>
                  </a:lnTo>
                  <a:lnTo>
                    <a:pt x="2544993" y="514279"/>
                  </a:lnTo>
                  <a:lnTo>
                    <a:pt x="0" y="514279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17425" y="1532440"/>
            <a:ext cx="6381452" cy="638145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66901" y="1849495"/>
            <a:ext cx="7685318" cy="704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0"/>
              </a:lnSpc>
            </a:pPr>
            <a:r>
              <a:rPr lang="en-US" sz="5000" spc="195" dirty="0">
                <a:solidFill>
                  <a:srgbClr val="D32718"/>
                </a:solidFill>
                <a:latin typeface="Montserrat Extra-Bold Bold"/>
              </a:rPr>
              <a:t>ĐỀ TÀI: THU THẬP TỰ ĐỘNG DỮ LIỆU LỊCH SỬ</a:t>
            </a:r>
          </a:p>
          <a:p>
            <a:pPr algn="ctr">
              <a:lnSpc>
                <a:spcPts val="6450"/>
              </a:lnSpc>
            </a:pPr>
            <a:endParaRPr lang="en-US" sz="5000" spc="195" dirty="0">
              <a:solidFill>
                <a:srgbClr val="D32718"/>
              </a:solidFill>
              <a:latin typeface="Montserrat Extra-Bold Bold"/>
            </a:endParaRPr>
          </a:p>
          <a:p>
            <a:pPr algn="ctr">
              <a:lnSpc>
                <a:spcPts val="3224"/>
              </a:lnSpc>
            </a:pPr>
            <a:r>
              <a:rPr lang="en-US" sz="2499" spc="97" dirty="0">
                <a:solidFill>
                  <a:srgbClr val="D32718"/>
                </a:solidFill>
                <a:latin typeface="Montserrat Semi-Bold"/>
              </a:rPr>
              <a:t>CÓ RẤT NHIỀU CÁC TRANG WEB CUNG CẤP THÔNG TIN VỀ LỊCH SỬ VIỆT NAM (HTTPS://NGUOIKESU.COM/, WIKIPEDIA, …). CẦN TÌM CÁC TRANG WEB NÀY VÀ THU THẬP TỰ ĐỘNG DỮ LIỆU VỀ LỊCH SỬ VIỆT NAM VÀ LIÊN KẾT CÁC DỮ LIỆU NÀY LẠI VỚI NHAU</a:t>
            </a:r>
          </a:p>
          <a:p>
            <a:pPr algn="ctr">
              <a:lnSpc>
                <a:spcPts val="3449"/>
              </a:lnSpc>
            </a:pPr>
            <a:endParaRPr lang="en-US" sz="2499" spc="97" dirty="0">
              <a:solidFill>
                <a:srgbClr val="D32718"/>
              </a:solidFill>
              <a:latin typeface="Montserrat Semi-Bold"/>
            </a:endParaRPr>
          </a:p>
          <a:p>
            <a:pPr algn="ctr">
              <a:lnSpc>
                <a:spcPts val="3449"/>
              </a:lnSpc>
              <a:spcBef>
                <a:spcPct val="0"/>
              </a:spcBef>
            </a:pPr>
            <a:endParaRPr lang="en-US" sz="2499" spc="97" dirty="0">
              <a:solidFill>
                <a:srgbClr val="D32718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9517" y="963514"/>
            <a:ext cx="8428965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0"/>
              </a:lnSpc>
              <a:spcBef>
                <a:spcPct val="0"/>
              </a:spcBef>
            </a:pPr>
            <a:r>
              <a:rPr lang="en-US" sz="5000" u="none" spc="195" dirty="0">
                <a:solidFill>
                  <a:srgbClr val="D32718"/>
                </a:solidFill>
                <a:latin typeface="Montserrat Extra-Bold Bold"/>
              </a:rPr>
              <a:t>THỐNG KÊ DỮ LIỆU THU THẬP ĐƯỢC</a:t>
            </a:r>
            <a:endParaRPr lang="en-US" sz="5000" u="none" spc="195" dirty="0">
              <a:solidFill>
                <a:srgbClr val="D32718"/>
              </a:solidFill>
              <a:latin typeface="Montserrat Extra-Bold Bold"/>
              <a:hlinkClick r:id="rId2" tooltip="https://nguoikesu.com/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3392195"/>
            <a:ext cx="3194627" cy="5866105"/>
          </a:xfrm>
          <a:prstGeom prst="rect">
            <a:avLst/>
          </a:prstGeom>
          <a:solidFill>
            <a:srgbClr val="EAE686"/>
          </a:solidFill>
        </p:spPr>
      </p:sp>
      <p:sp>
        <p:nvSpPr>
          <p:cNvPr id="4" name="AutoShape 4"/>
          <p:cNvSpPr/>
          <p:nvPr/>
        </p:nvSpPr>
        <p:spPr>
          <a:xfrm>
            <a:off x="14064673" y="3392195"/>
            <a:ext cx="3194627" cy="5866105"/>
          </a:xfrm>
          <a:prstGeom prst="rect">
            <a:avLst/>
          </a:prstGeom>
          <a:solidFill>
            <a:srgbClr val="D32718"/>
          </a:solidFill>
        </p:spPr>
      </p:sp>
      <p:sp>
        <p:nvSpPr>
          <p:cNvPr id="5" name="AutoShape 5"/>
          <p:cNvSpPr/>
          <p:nvPr/>
        </p:nvSpPr>
        <p:spPr>
          <a:xfrm>
            <a:off x="10805680" y="3392195"/>
            <a:ext cx="3194627" cy="5866105"/>
          </a:xfrm>
          <a:prstGeom prst="rect">
            <a:avLst/>
          </a:prstGeom>
          <a:solidFill>
            <a:srgbClr val="D5692C"/>
          </a:solidFill>
        </p:spPr>
      </p:sp>
      <p:sp>
        <p:nvSpPr>
          <p:cNvPr id="6" name="AutoShape 6"/>
          <p:cNvSpPr/>
          <p:nvPr/>
        </p:nvSpPr>
        <p:spPr>
          <a:xfrm>
            <a:off x="7546686" y="3392195"/>
            <a:ext cx="3194627" cy="5866105"/>
          </a:xfrm>
          <a:prstGeom prst="rect">
            <a:avLst/>
          </a:prstGeom>
          <a:solidFill>
            <a:srgbClr val="E8A038"/>
          </a:solidFill>
        </p:spPr>
      </p:sp>
      <p:sp>
        <p:nvSpPr>
          <p:cNvPr id="7" name="AutoShape 7"/>
          <p:cNvSpPr/>
          <p:nvPr/>
        </p:nvSpPr>
        <p:spPr>
          <a:xfrm>
            <a:off x="4287693" y="3392195"/>
            <a:ext cx="3194627" cy="5866105"/>
          </a:xfrm>
          <a:prstGeom prst="rect">
            <a:avLst/>
          </a:prstGeom>
          <a:solidFill>
            <a:srgbClr val="DAC13E"/>
          </a:solidFill>
        </p:spPr>
      </p:sp>
      <p:sp>
        <p:nvSpPr>
          <p:cNvPr id="8" name="AutoShape 8"/>
          <p:cNvSpPr/>
          <p:nvPr/>
        </p:nvSpPr>
        <p:spPr>
          <a:xfrm>
            <a:off x="1028700" y="5143500"/>
            <a:ext cx="3194627" cy="4114800"/>
          </a:xfrm>
          <a:prstGeom prst="rect">
            <a:avLst/>
          </a:prstGeom>
          <a:solidFill>
            <a:srgbClr val="E8A038">
              <a:alpha val="60000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1348146" y="3863035"/>
            <a:ext cx="255573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>
                <a:solidFill>
                  <a:srgbClr val="FFFFFF"/>
                </a:solidFill>
                <a:latin typeface="Montserrat Extra-Bold Bold"/>
              </a:rPr>
              <a:t>CÁC VỊ VUA VIỆT NAM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4010" y="5978809"/>
            <a:ext cx="224400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167 vị vua </a:t>
            </a:r>
          </a:p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8 thuộc tính</a:t>
            </a:r>
          </a:p>
        </p:txBody>
      </p:sp>
      <p:grpSp>
        <p:nvGrpSpPr>
          <p:cNvPr id="11" name="Group 11"/>
          <p:cNvGrpSpPr/>
          <p:nvPr/>
        </p:nvGrpSpPr>
        <p:grpSpPr>
          <a:xfrm rot="-2700000">
            <a:off x="2376650" y="4894535"/>
            <a:ext cx="498728" cy="497930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686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4287693" y="5143500"/>
            <a:ext cx="3194627" cy="4114800"/>
          </a:xfrm>
          <a:prstGeom prst="rect">
            <a:avLst/>
          </a:prstGeom>
          <a:solidFill>
            <a:srgbClr val="E8A038">
              <a:alpha val="60000"/>
            </a:srgbClr>
          </a:solidFill>
        </p:spPr>
      </p:sp>
      <p:sp>
        <p:nvSpPr>
          <p:cNvPr id="14" name="TextBox 14"/>
          <p:cNvSpPr txBox="1"/>
          <p:nvPr/>
        </p:nvSpPr>
        <p:spPr>
          <a:xfrm>
            <a:off x="4607139" y="3863035"/>
            <a:ext cx="255573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>
                <a:solidFill>
                  <a:srgbClr val="FFFFFF"/>
                </a:solidFill>
                <a:latin typeface="Montserrat Extra-Bold Bold"/>
              </a:rPr>
              <a:t>CÁC DI TÍCH LỊCH SỬ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63004" y="5978809"/>
            <a:ext cx="224400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128 di tích</a:t>
            </a:r>
          </a:p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5 thuộc tính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5635643" y="4894535"/>
            <a:ext cx="498728" cy="497930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C13E"/>
            </a:solidFill>
          </p:spPr>
        </p:sp>
      </p:grpSp>
      <p:sp>
        <p:nvSpPr>
          <p:cNvPr id="18" name="AutoShape 18"/>
          <p:cNvSpPr/>
          <p:nvPr/>
        </p:nvSpPr>
        <p:spPr>
          <a:xfrm>
            <a:off x="7546686" y="5143500"/>
            <a:ext cx="3194627" cy="4114800"/>
          </a:xfrm>
          <a:prstGeom prst="rect">
            <a:avLst/>
          </a:prstGeom>
          <a:solidFill>
            <a:srgbClr val="E8A038">
              <a:alpha val="60000"/>
            </a:srgbClr>
          </a:solidFill>
        </p:spPr>
      </p:sp>
      <p:sp>
        <p:nvSpPr>
          <p:cNvPr id="19" name="TextBox 19"/>
          <p:cNvSpPr txBox="1"/>
          <p:nvPr/>
        </p:nvSpPr>
        <p:spPr>
          <a:xfrm>
            <a:off x="7866132" y="3863035"/>
            <a:ext cx="255573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>
                <a:solidFill>
                  <a:srgbClr val="FFFFFF"/>
                </a:solidFill>
                <a:latin typeface="Montserrat Extra-Bold Bold"/>
              </a:rPr>
              <a:t>CÁC LỄ HỘI NỔI TIẾNG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21997" y="5978809"/>
            <a:ext cx="224400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52 lễ hội</a:t>
            </a:r>
          </a:p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6 thuộc tính</a:t>
            </a:r>
          </a:p>
        </p:txBody>
      </p:sp>
      <p:grpSp>
        <p:nvGrpSpPr>
          <p:cNvPr id="21" name="Group 21"/>
          <p:cNvGrpSpPr/>
          <p:nvPr/>
        </p:nvGrpSpPr>
        <p:grpSpPr>
          <a:xfrm rot="-2700000">
            <a:off x="8894636" y="4894535"/>
            <a:ext cx="498728" cy="497930"/>
            <a:chOff x="0" y="0"/>
            <a:chExt cx="6350000" cy="63398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038"/>
            </a:solidFill>
          </p:spPr>
        </p:sp>
      </p:grpSp>
      <p:sp>
        <p:nvSpPr>
          <p:cNvPr id="23" name="AutoShape 23"/>
          <p:cNvSpPr/>
          <p:nvPr/>
        </p:nvSpPr>
        <p:spPr>
          <a:xfrm>
            <a:off x="10805680" y="5143500"/>
            <a:ext cx="3194627" cy="4114800"/>
          </a:xfrm>
          <a:prstGeom prst="rect">
            <a:avLst/>
          </a:prstGeom>
          <a:solidFill>
            <a:srgbClr val="E8A038">
              <a:alpha val="60000"/>
            </a:srgbClr>
          </a:solidFill>
        </p:spPr>
      </p:sp>
      <p:sp>
        <p:nvSpPr>
          <p:cNvPr id="24" name="TextBox 24"/>
          <p:cNvSpPr txBox="1"/>
          <p:nvPr/>
        </p:nvSpPr>
        <p:spPr>
          <a:xfrm>
            <a:off x="11125125" y="3863035"/>
            <a:ext cx="255573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>
                <a:solidFill>
                  <a:srgbClr val="FFFFFF"/>
                </a:solidFill>
                <a:latin typeface="Montserrat Extra-Bold Bold"/>
              </a:rPr>
              <a:t>CÁC TRIỀU ĐẠI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280990" y="5978809"/>
            <a:ext cx="224400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25 triều đại</a:t>
            </a:r>
          </a:p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3 thuộc tính</a:t>
            </a:r>
          </a:p>
        </p:txBody>
      </p:sp>
      <p:grpSp>
        <p:nvGrpSpPr>
          <p:cNvPr id="26" name="Group 26"/>
          <p:cNvGrpSpPr/>
          <p:nvPr/>
        </p:nvGrpSpPr>
        <p:grpSpPr>
          <a:xfrm rot="-2700000">
            <a:off x="12153629" y="4894535"/>
            <a:ext cx="498728" cy="497930"/>
            <a:chOff x="0" y="0"/>
            <a:chExt cx="6350000" cy="63398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92C"/>
            </a:solidFill>
          </p:spPr>
        </p:sp>
      </p:grpSp>
      <p:sp>
        <p:nvSpPr>
          <p:cNvPr id="28" name="AutoShape 28"/>
          <p:cNvSpPr/>
          <p:nvPr/>
        </p:nvSpPr>
        <p:spPr>
          <a:xfrm>
            <a:off x="14064673" y="5143500"/>
            <a:ext cx="3194627" cy="4114800"/>
          </a:xfrm>
          <a:prstGeom prst="rect">
            <a:avLst/>
          </a:prstGeom>
          <a:solidFill>
            <a:srgbClr val="E8A038">
              <a:alpha val="60000"/>
            </a:srgbClr>
          </a:solidFill>
        </p:spPr>
      </p:sp>
      <p:sp>
        <p:nvSpPr>
          <p:cNvPr id="29" name="TextBox 29"/>
          <p:cNvSpPr txBox="1"/>
          <p:nvPr/>
        </p:nvSpPr>
        <p:spPr>
          <a:xfrm>
            <a:off x="14384119" y="3863035"/>
            <a:ext cx="255573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>
                <a:solidFill>
                  <a:srgbClr val="FFFFFF"/>
                </a:solidFill>
                <a:latin typeface="Montserrat Extra-Bold Bold"/>
              </a:rPr>
              <a:t>CÁC SỰ KIỆN LỊCH SỬ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539983" y="5978809"/>
            <a:ext cx="224400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115 sự kiện</a:t>
            </a:r>
          </a:p>
          <a:p>
            <a:pPr marL="539749" lvl="1" indent="-269875" algn="ctr">
              <a:lnSpc>
                <a:spcPts val="3749"/>
              </a:lnSpc>
              <a:buFont typeface="Arial"/>
              <a:buChar char="•"/>
            </a:pPr>
            <a:r>
              <a:rPr lang="en-US" sz="2499" spc="124">
                <a:solidFill>
                  <a:srgbClr val="191919"/>
                </a:solidFill>
                <a:latin typeface="Montserrat Extra-Bold"/>
              </a:rPr>
              <a:t>3 thuộc tính</a:t>
            </a:r>
          </a:p>
        </p:txBody>
      </p:sp>
      <p:grpSp>
        <p:nvGrpSpPr>
          <p:cNvPr id="31" name="Group 31"/>
          <p:cNvGrpSpPr/>
          <p:nvPr/>
        </p:nvGrpSpPr>
        <p:grpSpPr>
          <a:xfrm rot="-2700000">
            <a:off x="15412623" y="4894535"/>
            <a:ext cx="498728" cy="497930"/>
            <a:chOff x="0" y="0"/>
            <a:chExt cx="6350000" cy="63398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5382240" y="9648825"/>
            <a:ext cx="7523519" cy="1520313"/>
            <a:chOff x="0" y="0"/>
            <a:chExt cx="2544993" cy="51427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544993" cy="514279"/>
            </a:xfrm>
            <a:custGeom>
              <a:avLst/>
              <a:gdLst/>
              <a:ahLst/>
              <a:cxnLst/>
              <a:rect l="l" t="t" r="r" b="b"/>
              <a:pathLst>
                <a:path w="2544993" h="514279">
                  <a:moveTo>
                    <a:pt x="0" y="0"/>
                  </a:moveTo>
                  <a:lnTo>
                    <a:pt x="2544993" y="0"/>
                  </a:lnTo>
                  <a:lnTo>
                    <a:pt x="2544993" y="514279"/>
                  </a:lnTo>
                  <a:lnTo>
                    <a:pt x="0" y="514279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29517" y="963514"/>
            <a:ext cx="8428965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0"/>
              </a:lnSpc>
              <a:spcBef>
                <a:spcPct val="0"/>
              </a:spcBef>
            </a:pPr>
            <a:r>
              <a:rPr lang="en-US" sz="5000" u="none" spc="195" dirty="0">
                <a:solidFill>
                  <a:srgbClr val="D32718"/>
                </a:solidFill>
                <a:latin typeface="Montserrat Extra-Bold Bold"/>
              </a:rPr>
              <a:t>CÁCH THỨC THU THẬP DỮ LIỆU</a:t>
            </a:r>
            <a:endParaRPr lang="en-US" sz="5000" u="none" spc="195" dirty="0">
              <a:solidFill>
                <a:srgbClr val="D32718"/>
              </a:solidFill>
              <a:latin typeface="Montserrat Extra-Bold Bold"/>
              <a:hlinkClick r:id="rId2" tooltip="https://nguoikesu.com/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570" b="5570"/>
          <a:stretch>
            <a:fillRect/>
          </a:stretch>
        </p:blipFill>
        <p:spPr>
          <a:xfrm>
            <a:off x="2817597" y="3836168"/>
            <a:ext cx="1612744" cy="143307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027155" y="4216876"/>
            <a:ext cx="1193628" cy="6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7"/>
              </a:lnSpc>
              <a:spcBef>
                <a:spcPct val="0"/>
              </a:spcBef>
            </a:pPr>
            <a:r>
              <a:rPr lang="en-US" sz="3967" u="none">
                <a:solidFill>
                  <a:srgbClr val="FFFFFF"/>
                </a:solidFill>
                <a:latin typeface="Montserrat Semi-Bold Bold"/>
              </a:rPr>
              <a:t>01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70" b="5570"/>
          <a:stretch>
            <a:fillRect/>
          </a:stretch>
        </p:blipFill>
        <p:spPr>
          <a:xfrm>
            <a:off x="10177639" y="3836168"/>
            <a:ext cx="1612744" cy="143307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387196" y="4216876"/>
            <a:ext cx="1193628" cy="6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7"/>
              </a:lnSpc>
              <a:spcBef>
                <a:spcPct val="0"/>
              </a:spcBef>
            </a:pPr>
            <a:r>
              <a:rPr lang="en-US" sz="3967" u="none">
                <a:solidFill>
                  <a:srgbClr val="FFFFFF"/>
                </a:solidFill>
                <a:latin typeface="Montserrat Semi-Bold Bold"/>
              </a:rPr>
              <a:t>03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570" b="5570"/>
          <a:stretch>
            <a:fillRect/>
          </a:stretch>
        </p:blipFill>
        <p:spPr>
          <a:xfrm>
            <a:off x="6497618" y="7786499"/>
            <a:ext cx="1612744" cy="143307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707175" y="8167207"/>
            <a:ext cx="1193628" cy="6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7"/>
              </a:lnSpc>
              <a:spcBef>
                <a:spcPct val="0"/>
              </a:spcBef>
            </a:pPr>
            <a:r>
              <a:rPr lang="en-US" sz="3967" u="none">
                <a:solidFill>
                  <a:srgbClr val="FFFFFF"/>
                </a:solidFill>
                <a:latin typeface="Montserrat Semi-Bold Bold"/>
              </a:rPr>
              <a:t>02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5570" b="5570"/>
          <a:stretch>
            <a:fillRect/>
          </a:stretch>
        </p:blipFill>
        <p:spPr>
          <a:xfrm>
            <a:off x="13857659" y="7786499"/>
            <a:ext cx="1612744" cy="143307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4067217" y="8167207"/>
            <a:ext cx="1193628" cy="6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7"/>
              </a:lnSpc>
              <a:spcBef>
                <a:spcPct val="0"/>
              </a:spcBef>
            </a:pPr>
            <a:r>
              <a:rPr lang="en-US" sz="3967" u="none">
                <a:solidFill>
                  <a:srgbClr val="FFFFFF"/>
                </a:solidFill>
                <a:latin typeface="Montserrat Semi-Bold 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15527" y="7138810"/>
            <a:ext cx="2816882" cy="91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96"/>
              </a:lnSpc>
              <a:spcBef>
                <a:spcPct val="0"/>
              </a:spcBef>
            </a:pPr>
            <a:r>
              <a:rPr lang="en-US" sz="2865" spc="111">
                <a:solidFill>
                  <a:srgbClr val="D32718"/>
                </a:solidFill>
                <a:latin typeface="Montserrat Extra-Bold Bold"/>
              </a:rPr>
              <a:t>THU THẬP DỮ LIỆU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5527" y="8329385"/>
            <a:ext cx="2816882" cy="82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204" spc="110">
                <a:solidFill>
                  <a:srgbClr val="EFA537"/>
                </a:solidFill>
                <a:latin typeface="Montserrat Semi-Bold Bold"/>
              </a:rPr>
              <a:t>Lấy dữ liệu tuuef trang web</a:t>
            </a:r>
          </a:p>
        </p:txBody>
      </p:sp>
      <p:grpSp>
        <p:nvGrpSpPr>
          <p:cNvPr id="13" name="Group 13"/>
          <p:cNvGrpSpPr/>
          <p:nvPr/>
        </p:nvGrpSpPr>
        <p:grpSpPr>
          <a:xfrm rot="2835048">
            <a:off x="3561001" y="6214122"/>
            <a:ext cx="3634824" cy="294691"/>
            <a:chOff x="0" y="0"/>
            <a:chExt cx="6265849" cy="508000"/>
          </a:xfrm>
        </p:grpSpPr>
        <p:sp>
          <p:nvSpPr>
            <p:cNvPr id="14" name="Freeform 14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AEC2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AEC2A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419395" y="7308710"/>
            <a:ext cx="3129230" cy="6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204" spc="85">
                <a:solidFill>
                  <a:srgbClr val="D32718"/>
                </a:solidFill>
                <a:latin typeface="Montserrat Extra-Bold Bold"/>
              </a:rPr>
              <a:t>DỮ LIỆU HƯỚNG ĐỐI TƯỢNG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9395" y="8336273"/>
            <a:ext cx="3129230" cy="123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204" spc="110">
                <a:solidFill>
                  <a:srgbClr val="EFA537"/>
                </a:solidFill>
                <a:latin typeface="Montserrat Semi-Bold Bold"/>
              </a:rPr>
              <a:t>Đưa thuộc tính - giá trị vào đối tượng cụ thể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895548" y="3491522"/>
            <a:ext cx="2816882" cy="91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96"/>
              </a:lnSpc>
              <a:spcBef>
                <a:spcPct val="0"/>
              </a:spcBef>
            </a:pPr>
            <a:r>
              <a:rPr lang="en-US" sz="2865" spc="111">
                <a:solidFill>
                  <a:srgbClr val="D32718"/>
                </a:solidFill>
                <a:latin typeface="Montserrat Extra-Bold Bold"/>
              </a:rPr>
              <a:t>XỬ LÝ DỮ LIỆU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95548" y="4682097"/>
            <a:ext cx="2816882" cy="123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204" spc="110">
                <a:solidFill>
                  <a:srgbClr val="EFA537"/>
                </a:solidFill>
                <a:latin typeface="Montserrat Semi-Bold Bold"/>
              </a:rPr>
              <a:t>Dữ liệu được lưu trữ dưới dạng JSON hoặc CSV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55590" y="3724884"/>
            <a:ext cx="2816882" cy="45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96"/>
              </a:lnSpc>
              <a:spcBef>
                <a:spcPct val="0"/>
              </a:spcBef>
            </a:pPr>
            <a:r>
              <a:rPr lang="en-US" sz="2865" spc="111">
                <a:solidFill>
                  <a:srgbClr val="D32718"/>
                </a:solidFill>
                <a:latin typeface="Montserrat Extra-Bold Bold"/>
              </a:rPr>
              <a:t>GUI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255590" y="4451135"/>
            <a:ext cx="2816882" cy="207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204" spc="110">
                <a:solidFill>
                  <a:srgbClr val="EFA537"/>
                </a:solidFill>
                <a:latin typeface="Montserrat Semi-Bold Bold"/>
              </a:rPr>
              <a:t>Cung cấp chức năng tìm kiếm và hiển thị thông tin cho người dùng</a:t>
            </a:r>
          </a:p>
        </p:txBody>
      </p:sp>
      <p:grpSp>
        <p:nvGrpSpPr>
          <p:cNvPr id="22" name="Group 22"/>
          <p:cNvGrpSpPr/>
          <p:nvPr/>
        </p:nvGrpSpPr>
        <p:grpSpPr>
          <a:xfrm rot="2835048">
            <a:off x="10954965" y="6214122"/>
            <a:ext cx="3634824" cy="294691"/>
            <a:chOff x="0" y="0"/>
            <a:chExt cx="6265849" cy="508000"/>
          </a:xfrm>
        </p:grpSpPr>
        <p:sp>
          <p:nvSpPr>
            <p:cNvPr id="23" name="Freeform 23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D5692C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5692C"/>
            </a:solidFill>
          </p:spPr>
        </p:sp>
      </p:grpSp>
      <p:grpSp>
        <p:nvGrpSpPr>
          <p:cNvPr id="25" name="Group 25"/>
          <p:cNvGrpSpPr/>
          <p:nvPr/>
        </p:nvGrpSpPr>
        <p:grpSpPr>
          <a:xfrm rot="-2699999">
            <a:off x="6970933" y="6601026"/>
            <a:ext cx="3634824" cy="294691"/>
            <a:chOff x="0" y="0"/>
            <a:chExt cx="6265849" cy="508000"/>
          </a:xfrm>
        </p:grpSpPr>
        <p:sp>
          <p:nvSpPr>
            <p:cNvPr id="26" name="Freeform 26"/>
            <p:cNvSpPr/>
            <p:nvPr/>
          </p:nvSpPr>
          <p:spPr>
            <a:xfrm>
              <a:off x="0" y="215900"/>
              <a:ext cx="5969939" cy="76200"/>
            </a:xfrm>
            <a:custGeom>
              <a:avLst/>
              <a:gdLst/>
              <a:ahLst/>
              <a:cxnLst/>
              <a:rect l="l" t="t" r="r" b="b"/>
              <a:pathLst>
                <a:path w="5969939" h="76200">
                  <a:moveTo>
                    <a:pt x="0" y="0"/>
                  </a:moveTo>
                  <a:lnTo>
                    <a:pt x="5969939" y="0"/>
                  </a:lnTo>
                  <a:lnTo>
                    <a:pt x="596993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E8A03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5891199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E8A038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32" name="Group 32"/>
          <p:cNvGrpSpPr/>
          <p:nvPr/>
        </p:nvGrpSpPr>
        <p:grpSpPr>
          <a:xfrm rot="-5400000">
            <a:off x="14736685" y="5785661"/>
            <a:ext cx="7523519" cy="1520313"/>
            <a:chOff x="0" y="0"/>
            <a:chExt cx="2544993" cy="51427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44993" cy="514279"/>
            </a:xfrm>
            <a:custGeom>
              <a:avLst/>
              <a:gdLst/>
              <a:ahLst/>
              <a:cxnLst/>
              <a:rect l="l" t="t" r="r" b="b"/>
              <a:pathLst>
                <a:path w="2544993" h="514279">
                  <a:moveTo>
                    <a:pt x="0" y="0"/>
                  </a:moveTo>
                  <a:lnTo>
                    <a:pt x="2544993" y="0"/>
                  </a:lnTo>
                  <a:lnTo>
                    <a:pt x="2544993" y="514279"/>
                  </a:lnTo>
                  <a:lnTo>
                    <a:pt x="0" y="514279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3896936" y="4429492"/>
            <a:ext cx="8152744" cy="1428016"/>
            <a:chOff x="0" y="0"/>
            <a:chExt cx="2757842" cy="4830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57842" cy="483057"/>
            </a:xfrm>
            <a:custGeom>
              <a:avLst/>
              <a:gdLst/>
              <a:ahLst/>
              <a:cxnLst/>
              <a:rect l="l" t="t" r="r" b="b"/>
              <a:pathLst>
                <a:path w="2757842" h="483057">
                  <a:moveTo>
                    <a:pt x="0" y="0"/>
                  </a:moveTo>
                  <a:lnTo>
                    <a:pt x="2757842" y="0"/>
                  </a:lnTo>
                  <a:lnTo>
                    <a:pt x="2757842" y="483057"/>
                  </a:lnTo>
                  <a:lnTo>
                    <a:pt x="0" y="483057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-89058"/>
            <a:ext cx="7454951" cy="1039663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12472" y="3130917"/>
            <a:ext cx="6798053" cy="389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20"/>
              </a:lnSpc>
              <a:spcBef>
                <a:spcPct val="0"/>
              </a:spcBef>
            </a:pPr>
            <a:r>
              <a:rPr lang="en-US" sz="8000" u="none" spc="312" dirty="0">
                <a:solidFill>
                  <a:srgbClr val="D32718"/>
                </a:solidFill>
                <a:latin typeface="Montserrat Extra-Bold Bold"/>
              </a:rPr>
              <a:t>BIỂU ĐỒ PHỤ </a:t>
            </a:r>
            <a:endParaRPr lang="en-US" sz="8000" u="none" spc="312" dirty="0">
              <a:solidFill>
                <a:srgbClr val="D32718"/>
              </a:solidFill>
              <a:latin typeface="Montserrat Extra-Bold Bold"/>
              <a:hlinkClick r:id="rId3" tooltip="https://nguoikesu.com/"/>
            </a:endParaRPr>
          </a:p>
          <a:p>
            <a:pPr marL="0" lvl="0" indent="0" algn="ctr">
              <a:lnSpc>
                <a:spcPts val="10320"/>
              </a:lnSpc>
              <a:spcBef>
                <a:spcPct val="0"/>
              </a:spcBef>
            </a:pPr>
            <a:r>
              <a:rPr lang="en-US" sz="8000" u="none" spc="312" dirty="0">
                <a:solidFill>
                  <a:srgbClr val="D32718"/>
                </a:solidFill>
                <a:latin typeface="Montserrat Extra-Bold Bold"/>
              </a:rPr>
              <a:t>THUỘC GÓI</a:t>
            </a:r>
            <a:endParaRPr lang="en-US" sz="8000" u="none" spc="312" dirty="0">
              <a:solidFill>
                <a:srgbClr val="D32718"/>
              </a:solidFill>
              <a:latin typeface="Montserrat Extra-Bold Bold"/>
              <a:hlinkClick r:id="rId3" tooltip="https://nguoikesu.com/"/>
            </a:endParaRPr>
          </a:p>
        </p:txBody>
      </p:sp>
      <p:sp>
        <p:nvSpPr>
          <p:cNvPr id="10" name="AutoShape 10"/>
          <p:cNvSpPr/>
          <p:nvPr/>
        </p:nvSpPr>
        <p:spPr>
          <a:xfrm rot="5400000">
            <a:off x="14809843" y="5099734"/>
            <a:ext cx="5865913" cy="0"/>
          </a:xfrm>
          <a:prstGeom prst="line">
            <a:avLst/>
          </a:prstGeom>
          <a:ln w="19050" cap="flat">
            <a:solidFill>
              <a:srgbClr val="E8A03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972521" y="9743940"/>
            <a:ext cx="7523519" cy="1086120"/>
            <a:chOff x="0" y="0"/>
            <a:chExt cx="2544993" cy="3674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4993" cy="367404"/>
            </a:xfrm>
            <a:custGeom>
              <a:avLst/>
              <a:gdLst/>
              <a:ahLst/>
              <a:cxnLst/>
              <a:rect l="l" t="t" r="r" b="b"/>
              <a:pathLst>
                <a:path w="2544993" h="367404">
                  <a:moveTo>
                    <a:pt x="0" y="0"/>
                  </a:moveTo>
                  <a:lnTo>
                    <a:pt x="2544993" y="0"/>
                  </a:lnTo>
                  <a:lnTo>
                    <a:pt x="2544993" y="367404"/>
                  </a:lnTo>
                  <a:lnTo>
                    <a:pt x="0" y="367404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279"/>
          <a:stretch>
            <a:fillRect/>
          </a:stretch>
        </p:blipFill>
        <p:spPr>
          <a:xfrm rot="-5400000">
            <a:off x="5768232" y="-2587671"/>
            <a:ext cx="9932097" cy="1510743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-39279" y="3857096"/>
            <a:ext cx="3676344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0"/>
              </a:lnSpc>
              <a:spcBef>
                <a:spcPct val="0"/>
              </a:spcBef>
            </a:pPr>
            <a:r>
              <a:rPr lang="en-US" sz="5000" u="none" spc="195" dirty="0">
                <a:solidFill>
                  <a:srgbClr val="D32718"/>
                </a:solidFill>
                <a:latin typeface="Montserrat Extra-Bold Bold"/>
              </a:rPr>
              <a:t>BIỂU ĐỒ PHỤ THUỘC LỚP</a:t>
            </a:r>
            <a:endParaRPr lang="en-US" sz="5000" u="none" spc="195" dirty="0">
              <a:solidFill>
                <a:srgbClr val="D32718"/>
              </a:solidFill>
              <a:latin typeface="Montserrat Extra-Bold Bold"/>
              <a:hlinkClick r:id="rId3" tooltip="https://nguoikesu.com/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1505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sp>
        <p:nvSpPr>
          <p:cNvPr id="3" name="AutoShape 3"/>
          <p:cNvSpPr/>
          <p:nvPr/>
        </p:nvSpPr>
        <p:spPr>
          <a:xfrm>
            <a:off x="3238725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sp>
        <p:nvSpPr>
          <p:cNvPr id="4" name="AutoShape 4"/>
          <p:cNvSpPr/>
          <p:nvPr/>
        </p:nvSpPr>
        <p:spPr>
          <a:xfrm>
            <a:off x="6225945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570876" y="3835926"/>
            <a:ext cx="2190179" cy="21901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29871" y="3896420"/>
            <a:ext cx="2072191" cy="20721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83656" y="3835926"/>
            <a:ext cx="2190179" cy="219017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42651" y="3894921"/>
            <a:ext cx="2072191" cy="207219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58097" y="3835926"/>
            <a:ext cx="2190179" cy="219017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17100" y="3894921"/>
            <a:ext cx="2072191" cy="20721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47725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34945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22165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7644" y="6885140"/>
            <a:ext cx="2482203" cy="88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TÍNH ĐÓNG GÓI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24864" y="6885140"/>
            <a:ext cx="2482203" cy="44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KẾ THỪA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25358" y="6885140"/>
            <a:ext cx="2455656" cy="88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TÍNH TRỪU TƯỢNG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213165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545317" y="3835926"/>
            <a:ext cx="2190179" cy="219017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04311" y="3896420"/>
            <a:ext cx="2072191" cy="2072191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909386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 Bold"/>
              </a:rPr>
              <a:t>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99305" y="6885140"/>
            <a:ext cx="2482203" cy="88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TÍNH ĐA HÌNH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5182013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14164" y="3835926"/>
            <a:ext cx="2190179" cy="2190179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73159" y="3894921"/>
            <a:ext cx="2072191" cy="2072191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5878233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 Bold"/>
              </a:rPr>
              <a:t>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368152" y="6885140"/>
            <a:ext cx="2482203" cy="44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GIAO DIỆN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2197589" y="4931016"/>
            <a:ext cx="2854482" cy="5355984"/>
          </a:xfrm>
          <a:prstGeom prst="rect">
            <a:avLst/>
          </a:prstGeom>
          <a:solidFill>
            <a:srgbClr val="E8A038"/>
          </a:solidFill>
        </p:spPr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529741" y="3835926"/>
            <a:ext cx="2190179" cy="2190179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588735" y="3896420"/>
            <a:ext cx="2072191" cy="2072191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2893809" y="4472662"/>
            <a:ext cx="1462041" cy="98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4"/>
              </a:lnSpc>
            </a:pPr>
            <a:r>
              <a:rPr lang="en-US" sz="6931">
                <a:solidFill>
                  <a:srgbClr val="D32718"/>
                </a:solidFill>
                <a:latin typeface="Montserrat Semi-Bold Bold"/>
              </a:rPr>
              <a:t>5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83729" y="6885140"/>
            <a:ext cx="2482203" cy="88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0" spc="137">
                <a:solidFill>
                  <a:srgbClr val="FFFFFF"/>
                </a:solidFill>
                <a:latin typeface="Montserrat Semi-Bold"/>
              </a:rPr>
              <a:t>XỬ LÍ NGOẠI LỆ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62959" y="990600"/>
            <a:ext cx="12562082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0"/>
              </a:lnSpc>
              <a:spcBef>
                <a:spcPct val="0"/>
              </a:spcBef>
            </a:pPr>
            <a:r>
              <a:rPr lang="en-US" sz="5000" u="none" spc="195" dirty="0">
                <a:solidFill>
                  <a:srgbClr val="D32718"/>
                </a:solidFill>
                <a:latin typeface="Montserrat Extra-Bold Bold"/>
              </a:rPr>
              <a:t>CÁC KỸ THUẬT OOP ĐÃ SỬ DỤNG VÀ LỢI ÍCH ĐEM LẠI</a:t>
            </a:r>
            <a:endParaRPr lang="en-US" sz="5000" u="none" spc="195" dirty="0">
              <a:solidFill>
                <a:srgbClr val="D32718"/>
              </a:solidFill>
              <a:latin typeface="Montserrat Extra-Bold Bold"/>
              <a:hlinkClick r:id="rId6" tooltip="https://nguoikesu.com/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1028700" y="487511"/>
            <a:ext cx="420187" cy="420187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588800" y="487511"/>
            <a:ext cx="420187" cy="420187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37" name="Group 37"/>
          <p:cNvGrpSpPr/>
          <p:nvPr/>
        </p:nvGrpSpPr>
        <p:grpSpPr>
          <a:xfrm rot="-10800000">
            <a:off x="5382240" y="9757508"/>
            <a:ext cx="7523519" cy="1058983"/>
            <a:chOff x="0" y="0"/>
            <a:chExt cx="2544993" cy="35822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544993" cy="358224"/>
            </a:xfrm>
            <a:custGeom>
              <a:avLst/>
              <a:gdLst/>
              <a:ahLst/>
              <a:cxnLst/>
              <a:rect l="l" t="t" r="r" b="b"/>
              <a:pathLst>
                <a:path w="2544993" h="358224">
                  <a:moveTo>
                    <a:pt x="0" y="0"/>
                  </a:moveTo>
                  <a:lnTo>
                    <a:pt x="2544993" y="0"/>
                  </a:lnTo>
                  <a:lnTo>
                    <a:pt x="2544993" y="358224"/>
                  </a:lnTo>
                  <a:lnTo>
                    <a:pt x="0" y="358224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6256" y="-262447"/>
            <a:ext cx="1760578" cy="10877151"/>
            <a:chOff x="0" y="0"/>
            <a:chExt cx="595553" cy="3679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5553" cy="3679431"/>
            </a:xfrm>
            <a:custGeom>
              <a:avLst/>
              <a:gdLst/>
              <a:ahLst/>
              <a:cxnLst/>
              <a:rect l="l" t="t" r="r" b="b"/>
              <a:pathLst>
                <a:path w="595553" h="3679431">
                  <a:moveTo>
                    <a:pt x="0" y="0"/>
                  </a:moveTo>
                  <a:lnTo>
                    <a:pt x="595553" y="0"/>
                  </a:lnTo>
                  <a:lnTo>
                    <a:pt x="595553" y="3679431"/>
                  </a:lnTo>
                  <a:lnTo>
                    <a:pt x="0" y="3679431"/>
                  </a:lnTo>
                  <a:close/>
                </a:path>
              </a:pathLst>
            </a:custGeom>
            <a:solidFill>
              <a:srgbClr val="D32718"/>
            </a:solidFill>
          </p:spPr>
        </p:sp>
      </p:grpSp>
      <p:sp>
        <p:nvSpPr>
          <p:cNvPr id="4" name="AutoShape 4"/>
          <p:cNvSpPr/>
          <p:nvPr/>
        </p:nvSpPr>
        <p:spPr>
          <a:xfrm rot="5400000">
            <a:off x="-2353347" y="6315819"/>
            <a:ext cx="5865913" cy="0"/>
          </a:xfrm>
          <a:prstGeom prst="line">
            <a:avLst/>
          </a:prstGeom>
          <a:ln w="19050" cap="flat">
            <a:solidFill>
              <a:srgbClr val="E8A0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6234116" y="672011"/>
            <a:ext cx="356689" cy="35668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271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39539" y="672011"/>
            <a:ext cx="356689" cy="35668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EC2A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27264" y="2072441"/>
            <a:ext cx="4085197" cy="620737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034445"/>
            <a:ext cx="11706140" cy="1292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D32718"/>
                </a:solidFill>
                <a:latin typeface="Montserrat Extra-Bold Bold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37677" y="5080879"/>
            <a:ext cx="5488186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FA537"/>
                </a:solidFill>
                <a:latin typeface="Montserrat Semi-Bold Bold"/>
              </a:rPr>
              <a:t>Sau đây là demo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FA537"/>
                </a:solidFill>
                <a:latin typeface="Montserrat Semi-Bold Bold"/>
              </a:rPr>
              <a:t>của nhóm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 Semi-Bold</vt:lpstr>
      <vt:lpstr>Calibri</vt:lpstr>
      <vt:lpstr>Arial</vt:lpstr>
      <vt:lpstr>Montserrat Extra-Bold Bold</vt:lpstr>
      <vt:lpstr>Montserrat Semi-Bold Bold</vt:lpstr>
      <vt:lpstr>Montserrat Extra-Bold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</dc:title>
  <cp:lastModifiedBy>Bui Dang Duc 20204529</cp:lastModifiedBy>
  <cp:revision>2</cp:revision>
  <dcterms:created xsi:type="dcterms:W3CDTF">2006-08-16T00:00:00Z</dcterms:created>
  <dcterms:modified xsi:type="dcterms:W3CDTF">2023-02-06T16:20:32Z</dcterms:modified>
  <dc:identifier>DAFZMJlyttM</dc:identifier>
</cp:coreProperties>
</file>