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86" r:id="rId3"/>
    <p:sldId id="287" r:id="rId4"/>
    <p:sldId id="288" r:id="rId5"/>
    <p:sldId id="289" r:id="rId6"/>
    <p:sldId id="290" r:id="rId7"/>
    <p:sldId id="291" r:id="rId8"/>
    <p:sldId id="292" r:id="rId9"/>
    <p:sldId id="293" r:id="rId10"/>
    <p:sldId id="294" r:id="rId11"/>
    <p:sldId id="296" r:id="rId12"/>
    <p:sldId id="295" r:id="rId13"/>
    <p:sldId id="297" r:id="rId14"/>
    <p:sldId id="298" r:id="rId15"/>
    <p:sldId id="299" r:id="rId16"/>
    <p:sldId id="301" r:id="rId17"/>
    <p:sldId id="300" r:id="rId18"/>
    <p:sldId id="271" r:id="rId19"/>
    <p:sldId id="285" r:id="rId20"/>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58D"/>
    <a:srgbClr val="808080"/>
    <a:srgbClr val="FCFCFC"/>
    <a:srgbClr val="E8E8E8"/>
    <a:srgbClr val="FFD84B"/>
    <a:srgbClr val="FFFFFF"/>
    <a:srgbClr val="CC3300"/>
    <a:srgbClr val="FFC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601" autoAdjust="0"/>
  </p:normalViewPr>
  <p:slideViewPr>
    <p:cSldViewPr>
      <p:cViewPr varScale="1">
        <p:scale>
          <a:sx n="55" d="100"/>
          <a:sy n="55" d="100"/>
        </p:scale>
        <p:origin x="1746" y="21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460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60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9AF2DBE-83F2-428B-89BA-BF0123E32038}" type="slidenum">
              <a:rPr lang="en-US"/>
              <a:pPr/>
              <a:t>‹#›</a:t>
            </a:fld>
            <a:endParaRPr lang="en-US"/>
          </a:p>
        </p:txBody>
      </p:sp>
    </p:spTree>
    <p:extLst>
      <p:ext uri="{BB962C8B-B14F-4D97-AF65-F5344CB8AC3E}">
        <p14:creationId xmlns:p14="http://schemas.microsoft.com/office/powerpoint/2010/main" val="827258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87DE78-418C-4018-A945-B51831F6966A}" type="slidenum">
              <a:rPr lang="en-US"/>
              <a:pPr/>
              <a:t>‹#›</a:t>
            </a:fld>
            <a:endParaRPr lang="en-US"/>
          </a:p>
        </p:txBody>
      </p:sp>
    </p:spTree>
    <p:extLst>
      <p:ext uri="{BB962C8B-B14F-4D97-AF65-F5344CB8AC3E}">
        <p14:creationId xmlns:p14="http://schemas.microsoft.com/office/powerpoint/2010/main" val="29875287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87DE78-418C-4018-A945-B51831F6966A}" type="slidenum">
              <a:rPr lang="en-US" smtClean="0"/>
              <a:pPr/>
              <a:t>1</a:t>
            </a:fld>
            <a:endParaRPr lang="en-US"/>
          </a:p>
        </p:txBody>
      </p:sp>
    </p:spTree>
    <p:extLst>
      <p:ext uri="{BB962C8B-B14F-4D97-AF65-F5344CB8AC3E}">
        <p14:creationId xmlns:p14="http://schemas.microsoft.com/office/powerpoint/2010/main" val="215807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sz="1200" kern="120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2687DE78-418C-4018-A945-B51831F6966A}" type="slidenum">
              <a:rPr lang="en-US" smtClean="0"/>
              <a:pPr/>
              <a:t>2</a:t>
            </a:fld>
            <a:endParaRPr lang="en-US"/>
          </a:p>
        </p:txBody>
      </p:sp>
    </p:spTree>
    <p:extLst>
      <p:ext uri="{BB962C8B-B14F-4D97-AF65-F5344CB8AC3E}">
        <p14:creationId xmlns:p14="http://schemas.microsoft.com/office/powerpoint/2010/main" val="17836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smtClean="0">
                <a:solidFill>
                  <a:schemeClr val="tx1"/>
                </a:solidFill>
                <a:effectLst/>
                <a:latin typeface="Arial" charset="0"/>
                <a:ea typeface="+mn-ea"/>
                <a:cs typeface="+mn-cs"/>
              </a:rPr>
              <a:t>Ngày nay sự phát triển của công nghệ di động ngày càng mạnh mẽ, Cuộc sống con người dường như ngày càng gắn chặt với các thiết bị di động. từ một thiết bị smartphone, tablet người dùng có thể làm rất nhiều việc: giải trí, cập nhật tin tức, làm việc…</a:t>
            </a:r>
          </a:p>
          <a:p>
            <a:pPr marL="171450" indent="-171450">
              <a:buFont typeface="Arial" panose="020B0604020202020204" pitchFamily="34" charset="0"/>
              <a:buChar char="•"/>
            </a:pPr>
            <a:r>
              <a:rPr lang="en-US" sz="1200" kern="1200" smtClean="0">
                <a:solidFill>
                  <a:schemeClr val="tx1"/>
                </a:solidFill>
                <a:effectLst/>
                <a:latin typeface="Arial" charset="0"/>
                <a:ea typeface="+mn-ea"/>
                <a:cs typeface="+mn-cs"/>
              </a:rPr>
              <a:t>Sự tăng trưởng smartphone rất nhanh. Người tiêu dùng ngày càng chi khá nhiều cho những chiếc smartphone, tablet. Những chiếc smartphone từ bình dân tới cao cấp trở nên rất phổ biến. </a:t>
            </a:r>
          </a:p>
          <a:p>
            <a:pPr marL="171450" indent="-171450">
              <a:buFont typeface="Arial" panose="020B0604020202020204" pitchFamily="34" charset="0"/>
              <a:buChar char="•"/>
            </a:pPr>
            <a:r>
              <a:rPr lang="en-US" sz="1200" kern="1200" smtClean="0">
                <a:solidFill>
                  <a:schemeClr val="tx1"/>
                </a:solidFill>
                <a:effectLst/>
                <a:latin typeface="Arial" charset="0"/>
                <a:ea typeface="+mn-ea"/>
                <a:cs typeface="+mn-cs"/>
              </a:rPr>
              <a:t>Trong quý 1 đầu năm 2014, chỉ tính riêng tại Đông Nam Á, đã có 18 triệu smartphone được bán ra với tổng trị giá đạt 4.2 tỷ USD, tăng 43% về số lượng và 25% giá trị so với cùng kỳ năm trước. Trong đó Việt Nam đạt mức tăng trưởng 59%</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smtClean="0">
                <a:solidFill>
                  <a:schemeClr val="tx1"/>
                </a:solidFill>
                <a:effectLst/>
                <a:latin typeface="Arial" charset="0"/>
                <a:ea typeface="+mn-ea"/>
                <a:cs typeface="+mn-cs"/>
              </a:rPr>
              <a:t>Trong các nhu cầu thiết yếu thì nhu cầu di chuyển ngày càng được người dùng sử dụng nhiều hơn thông qua thiết bị di động smartphone. Trong đó có dịch vụ vận tải hành khách</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sz="1200" kern="1200" smtClean="0">
              <a:solidFill>
                <a:schemeClr val="tx1"/>
              </a:solidFill>
              <a:effectLst/>
              <a:latin typeface="Arial" charset="0"/>
              <a:ea typeface="+mn-ea"/>
              <a:cs typeface="+mn-cs"/>
            </a:endParaRPr>
          </a:p>
          <a:p>
            <a:endParaRPr lang="en-US"/>
          </a:p>
        </p:txBody>
      </p:sp>
      <p:sp>
        <p:nvSpPr>
          <p:cNvPr id="4" name="Slide Number Placeholder 3"/>
          <p:cNvSpPr>
            <a:spLocks noGrp="1"/>
          </p:cNvSpPr>
          <p:nvPr>
            <p:ph type="sldNum" sz="quarter" idx="10"/>
          </p:nvPr>
        </p:nvSpPr>
        <p:spPr/>
        <p:txBody>
          <a:bodyPr/>
          <a:lstStyle/>
          <a:p>
            <a:fld id="{2687DE78-418C-4018-A945-B51831F6966A}" type="slidenum">
              <a:rPr lang="en-US" smtClean="0"/>
              <a:pPr/>
              <a:t>3</a:t>
            </a:fld>
            <a:endParaRPr lang="en-US"/>
          </a:p>
        </p:txBody>
      </p:sp>
    </p:spTree>
    <p:extLst>
      <p:ext uri="{BB962C8B-B14F-4D97-AF65-F5344CB8AC3E}">
        <p14:creationId xmlns:p14="http://schemas.microsoft.com/office/powerpoint/2010/main" val="358607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mtClean="0"/>
              <a:t>Hành</a:t>
            </a:r>
            <a:r>
              <a:rPr lang="en-US" baseline="0" smtClean="0"/>
              <a:t> khách có thể bắt xe bằng cách tới bến xe hoặc ra đường chờ vẫy xe có lộ trình phù hợp mà mình muốn tới.</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smtClean="0">
                <a:solidFill>
                  <a:schemeClr val="tx1"/>
                </a:solidFill>
                <a:effectLst/>
                <a:latin typeface="Arial" charset="0"/>
                <a:ea typeface="+mn-ea"/>
                <a:cs typeface="+mn-cs"/>
              </a:rPr>
              <a:t>khách hàng phải nhớ hoặc phải có cardvisit của hãng thì mới biết thông tin xe, lộ trình... nếu không muốn mất thời gian tại bến xe hoặc ra nơi chờ.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smtClean="0">
                <a:solidFill>
                  <a:schemeClr val="tx1"/>
                </a:solidFill>
                <a:effectLst/>
                <a:latin typeface="Arial" charset="0"/>
                <a:ea typeface="+mn-ea"/>
                <a:cs typeface="+mn-cs"/>
              </a:rPr>
              <a:t>Bên cạnh đó thông tin không được trực quan, khi ra địa điểm bắt xe thì không biết có những xe khách nào gần vị trí của mình, nhiều khi khách hàng phải chờ rất lâu mà không biết chiếc xe cần hiện đang ở đâu, thông tin xe cũng như tài xế, hay làm sao bắt xe thuận tiện nhất, tốn ít chi phi nhất, hay có những vấn đề phát sinh như quên đồ, phàn nàn chất lượng dịch vụ thì khách hàng cũng rất khó biết thông tin để liên lạc lại .v.v.</a:t>
            </a:r>
          </a:p>
        </p:txBody>
      </p:sp>
      <p:sp>
        <p:nvSpPr>
          <p:cNvPr id="4" name="Slide Number Placeholder 3"/>
          <p:cNvSpPr>
            <a:spLocks noGrp="1"/>
          </p:cNvSpPr>
          <p:nvPr>
            <p:ph type="sldNum" sz="quarter" idx="10"/>
          </p:nvPr>
        </p:nvSpPr>
        <p:spPr/>
        <p:txBody>
          <a:bodyPr/>
          <a:lstStyle/>
          <a:p>
            <a:fld id="{2687DE78-418C-4018-A945-B51831F6966A}" type="slidenum">
              <a:rPr lang="en-US" smtClean="0"/>
              <a:pPr/>
              <a:t>4</a:t>
            </a:fld>
            <a:endParaRPr lang="en-US"/>
          </a:p>
        </p:txBody>
      </p:sp>
    </p:spTree>
    <p:extLst>
      <p:ext uri="{BB962C8B-B14F-4D97-AF65-F5344CB8AC3E}">
        <p14:creationId xmlns:p14="http://schemas.microsoft.com/office/powerpoint/2010/main" val="23207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charset="0"/>
                <a:ea typeface="+mn-ea"/>
                <a:cs typeface="+mn-cs"/>
              </a:rPr>
              <a:t>Sự phát triển của công nghệ mobile ngày càng mạnh mẽ, Các nền tảng di động trở nên đa dạng.  Hiện nay có 4 nền tảng di động lớn là Android, IOS, Windows Phone, BlackBerry OS. Các app viết riêng cho từng nền tảng khác nhau. Điều đó đặt ra làm sao các ứng dụng di động được viết ra chạy trên tất cả các nền tảng hoặc có 1 nền tảng chạy tất cả các ứng dụng.</a:t>
            </a:r>
            <a:endParaRPr lang="en-US" sz="1200" kern="120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2687DE78-418C-4018-A945-B51831F6966A}" type="slidenum">
              <a:rPr lang="en-US" smtClean="0"/>
              <a:pPr/>
              <a:t>5</a:t>
            </a:fld>
            <a:endParaRPr lang="en-US"/>
          </a:p>
        </p:txBody>
      </p:sp>
    </p:spTree>
    <p:extLst>
      <p:ext uri="{BB962C8B-B14F-4D97-AF65-F5344CB8AC3E}">
        <p14:creationId xmlns:p14="http://schemas.microsoft.com/office/powerpoint/2010/main" val="3841885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mtClean="0"/>
              <a:t>Ứng</a:t>
            </a:r>
            <a:r>
              <a:rPr lang="en-US" baseline="0" smtClean="0"/>
              <a:t> dụng khắc phục các vấn đề kể trên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smtClean="0">
                <a:solidFill>
                  <a:schemeClr val="tx1"/>
                </a:solidFill>
                <a:effectLst/>
                <a:latin typeface="Arial" charset="0"/>
                <a:ea typeface="+mn-ea"/>
                <a:cs typeface="+mn-cs"/>
              </a:rPr>
              <a:t>Mặc dù các nền tảng di động là rất đa dạng, khó cho việc chuyển đổi khi ứng dụng nhưng nắm bắt được nhu cầu kết nối các nền tảng lại với nhau từ cuối năm 2012 bộ công cụ phát triển đa nền Phonegap (“viết một lần chạy khắp nơi”) đã chính thức ra đời. </a:t>
            </a:r>
            <a:endParaRPr lang="en-US" baseline="0" smtClean="0"/>
          </a:p>
          <a:p>
            <a:endParaRPr lang="en-US"/>
          </a:p>
        </p:txBody>
      </p:sp>
      <p:sp>
        <p:nvSpPr>
          <p:cNvPr id="4" name="Slide Number Placeholder 3"/>
          <p:cNvSpPr>
            <a:spLocks noGrp="1"/>
          </p:cNvSpPr>
          <p:nvPr>
            <p:ph type="sldNum" sz="quarter" idx="10"/>
          </p:nvPr>
        </p:nvSpPr>
        <p:spPr/>
        <p:txBody>
          <a:bodyPr/>
          <a:lstStyle/>
          <a:p>
            <a:fld id="{2687DE78-418C-4018-A945-B51831F6966A}" type="slidenum">
              <a:rPr lang="en-US" smtClean="0"/>
              <a:pPr/>
              <a:t>6</a:t>
            </a:fld>
            <a:endParaRPr lang="en-US"/>
          </a:p>
        </p:txBody>
      </p:sp>
    </p:spTree>
    <p:extLst>
      <p:ext uri="{BB962C8B-B14F-4D97-AF65-F5344CB8AC3E}">
        <p14:creationId xmlns:p14="http://schemas.microsoft.com/office/powerpoint/2010/main" val="361929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charset="0"/>
                <a:ea typeface="+mn-ea"/>
                <a:cs typeface="+mn-cs"/>
              </a:rPr>
              <a:t>PhoneGap sử dụng các công nghệ web chuẩn cơ sở để xây dựng các ứng dụng web và thiết bị di động.</a:t>
            </a:r>
          </a:p>
          <a:p>
            <a:r>
              <a:rPr lang="en-US" sz="1200" kern="1200" smtClean="0">
                <a:solidFill>
                  <a:schemeClr val="tx1"/>
                </a:solidFill>
                <a:effectLst/>
                <a:latin typeface="Arial" charset="0"/>
                <a:ea typeface="+mn-ea"/>
                <a:cs typeface="+mn-cs"/>
              </a:rPr>
              <a:t>Bởi</a:t>
            </a:r>
            <a:r>
              <a:rPr lang="en-US" sz="1200" kern="1200" baseline="0" smtClean="0">
                <a:solidFill>
                  <a:schemeClr val="tx1"/>
                </a:solidFill>
                <a:effectLst/>
                <a:latin typeface="Arial" charset="0"/>
                <a:ea typeface="+mn-ea"/>
                <a:cs typeface="+mn-cs"/>
              </a:rPr>
              <a:t> vậy </a:t>
            </a:r>
            <a:r>
              <a:rPr lang="en-US" sz="1200" kern="1200" smtClean="0">
                <a:solidFill>
                  <a:schemeClr val="tx1"/>
                </a:solidFill>
                <a:effectLst/>
                <a:latin typeface="Arial" charset="0"/>
                <a:ea typeface="+mn-ea"/>
                <a:cs typeface="+mn-cs"/>
              </a:rPr>
              <a:t>Phone Gap hỗ trợ phát triển các ứng dụng cho các thiết bị khác nhau như Iphone, Android, Windows Phone và nhiều framework hay ngôn ngữ khác.  </a:t>
            </a:r>
            <a:endParaRPr lang="en-US" sz="1200" kern="120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2687DE78-418C-4018-A945-B51831F6966A}" type="slidenum">
              <a:rPr lang="en-US" smtClean="0"/>
              <a:pPr/>
              <a:t>8</a:t>
            </a:fld>
            <a:endParaRPr lang="en-US"/>
          </a:p>
        </p:txBody>
      </p:sp>
    </p:spTree>
    <p:extLst>
      <p:ext uri="{BB962C8B-B14F-4D97-AF65-F5344CB8AC3E}">
        <p14:creationId xmlns:p14="http://schemas.microsoft.com/office/powerpoint/2010/main" val="2827133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charset="0"/>
                <a:ea typeface="+mn-ea"/>
                <a:cs typeface="+mn-cs"/>
              </a:rPr>
              <a:t>Google Map là một trong những ứng dụng phổ biến nhất của Google hiện nay. Khi mà việc sử dụng bản đồ giấy đã trở nên lỗi thời thì dịch vụ tìm kiếm bản đồ số, bản đồ vệ tinh, hệ thống GPS là hết sức cần thiết. Giờ đây chúng ta có thể dễ dàng truy cập vào Google Map dù bất cứ ở đâu. Không chỉ có nền tảng trên web, Google còn cung cấp các nền tảng và hướng dẫn giúp cho lập trình viên có thể thao tác với Service của Google để sử dụng tiện ích Maps này</a:t>
            </a:r>
          </a:p>
          <a:p>
            <a:endParaRPr lang="en-US"/>
          </a:p>
        </p:txBody>
      </p:sp>
      <p:sp>
        <p:nvSpPr>
          <p:cNvPr id="4" name="Slide Number Placeholder 3"/>
          <p:cNvSpPr>
            <a:spLocks noGrp="1"/>
          </p:cNvSpPr>
          <p:nvPr>
            <p:ph type="sldNum" sz="quarter" idx="10"/>
          </p:nvPr>
        </p:nvSpPr>
        <p:spPr/>
        <p:txBody>
          <a:bodyPr/>
          <a:lstStyle/>
          <a:p>
            <a:fld id="{2687DE78-418C-4018-A945-B51831F6966A}" type="slidenum">
              <a:rPr lang="en-US" smtClean="0"/>
              <a:pPr/>
              <a:t>9</a:t>
            </a:fld>
            <a:endParaRPr lang="en-US"/>
          </a:p>
        </p:txBody>
      </p:sp>
    </p:spTree>
    <p:extLst>
      <p:ext uri="{BB962C8B-B14F-4D97-AF65-F5344CB8AC3E}">
        <p14:creationId xmlns:p14="http://schemas.microsoft.com/office/powerpoint/2010/main" val="66036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54" name="AutoShape 7"/>
          <p:cNvSpPr>
            <a:spLocks noChangeArrowheads="1"/>
          </p:cNvSpPr>
          <p:nvPr userDrawn="1"/>
        </p:nvSpPr>
        <p:spPr bwMode="ltGray">
          <a:xfrm>
            <a:off x="-1" y="0"/>
            <a:ext cx="9448801" cy="1097142"/>
          </a:xfrm>
          <a:prstGeom prst="homePlate">
            <a:avLst>
              <a:gd name="adj" fmla="val 25000"/>
            </a:avLst>
          </a:prstGeom>
          <a:solidFill>
            <a:srgbClr val="00B0F0"/>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n-US"/>
          </a:p>
        </p:txBody>
      </p:sp>
      <p:sp>
        <p:nvSpPr>
          <p:cNvPr id="3132" name="Rectangle 60"/>
          <p:cNvSpPr>
            <a:spLocks noChangeArrowheads="1"/>
          </p:cNvSpPr>
          <p:nvPr/>
        </p:nvSpPr>
        <p:spPr bwMode="gray">
          <a:xfrm>
            <a:off x="285751" y="2427290"/>
            <a:ext cx="1012825" cy="1025525"/>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3103" name="Rectangle 31"/>
          <p:cNvSpPr>
            <a:spLocks noChangeArrowheads="1"/>
          </p:cNvSpPr>
          <p:nvPr/>
        </p:nvSpPr>
        <p:spPr bwMode="gray">
          <a:xfrm>
            <a:off x="285751" y="2435227"/>
            <a:ext cx="1012825" cy="1025525"/>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457200" y="6407152"/>
            <a:ext cx="2133600" cy="314325"/>
          </a:xfrm>
        </p:spPr>
        <p:txBody>
          <a:bodyPr/>
          <a:lstStyle>
            <a:lvl1pPr>
              <a:defRPr/>
            </a:lvl1pPr>
          </a:lstStyle>
          <a:p>
            <a:endParaRPr lang="en-US"/>
          </a:p>
        </p:txBody>
      </p:sp>
      <p:sp>
        <p:nvSpPr>
          <p:cNvPr id="3077" name="Rectangle 5"/>
          <p:cNvSpPr>
            <a:spLocks noGrp="1" noChangeArrowheads="1"/>
          </p:cNvSpPr>
          <p:nvPr>
            <p:ph type="ftr" sz="quarter" idx="3"/>
          </p:nvPr>
        </p:nvSpPr>
        <p:spPr>
          <a:xfrm>
            <a:off x="3124200" y="6407152"/>
            <a:ext cx="2895600" cy="314325"/>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407152"/>
            <a:ext cx="2133600" cy="314325"/>
          </a:xfrm>
        </p:spPr>
        <p:txBody>
          <a:bodyPr/>
          <a:lstStyle>
            <a:lvl1pPr>
              <a:defRPr/>
            </a:lvl1pPr>
          </a:lstStyle>
          <a:p>
            <a:fld id="{2CE6F728-32AA-4EF6-93B8-3DE64EEA1E28}" type="slidenum">
              <a:rPr lang="en-US"/>
              <a:pPr/>
              <a:t>‹#›</a:t>
            </a:fld>
            <a:endParaRPr lang="en-US"/>
          </a:p>
        </p:txBody>
      </p:sp>
      <p:sp>
        <p:nvSpPr>
          <p:cNvPr id="3152" name="Rectangle 80"/>
          <p:cNvSpPr>
            <a:spLocks noChangeArrowheads="1"/>
          </p:cNvSpPr>
          <p:nvPr/>
        </p:nvSpPr>
        <p:spPr bwMode="gray">
          <a:xfrm>
            <a:off x="5495925" y="1333502"/>
            <a:ext cx="660400" cy="1025525"/>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3154" name="Rectangle 82"/>
          <p:cNvSpPr>
            <a:spLocks noChangeArrowheads="1"/>
          </p:cNvSpPr>
          <p:nvPr/>
        </p:nvSpPr>
        <p:spPr bwMode="gray">
          <a:xfrm>
            <a:off x="6952310" y="2603511"/>
            <a:ext cx="1683500" cy="774495"/>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3133" name="Rectangle 61"/>
          <p:cNvSpPr>
            <a:spLocks noChangeArrowheads="1"/>
          </p:cNvSpPr>
          <p:nvPr/>
        </p:nvSpPr>
        <p:spPr bwMode="gray">
          <a:xfrm>
            <a:off x="-457200" y="168527"/>
            <a:ext cx="416917" cy="774495"/>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3136" name="Freeform 64"/>
          <p:cNvSpPr>
            <a:spLocks/>
          </p:cNvSpPr>
          <p:nvPr/>
        </p:nvSpPr>
        <p:spPr bwMode="gray">
          <a:xfrm>
            <a:off x="3474485" y="3393593"/>
            <a:ext cx="1678222" cy="780490"/>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endParaRPr lang="en-US"/>
          </a:p>
        </p:txBody>
      </p:sp>
      <p:sp>
        <p:nvSpPr>
          <p:cNvPr id="3074" name="Rectangle 2"/>
          <p:cNvSpPr>
            <a:spLocks noGrp="1" noChangeArrowheads="1"/>
          </p:cNvSpPr>
          <p:nvPr userDrawn="1">
            <p:ph type="ctrTitle" hasCustomPrompt="1"/>
          </p:nvPr>
        </p:nvSpPr>
        <p:spPr bwMode="gray">
          <a:xfrm>
            <a:off x="457200" y="1366772"/>
            <a:ext cx="8229600" cy="939801"/>
          </a:xfrm>
          <a:effectLst/>
        </p:spPr>
        <p:txBody>
          <a:bodyPr/>
          <a:lstStyle>
            <a:lvl1pPr algn="ctr">
              <a:defRPr sz="3200" baseline="0">
                <a:latin typeface="Corbel (Headings)"/>
              </a:defRPr>
            </a:lvl1pPr>
          </a:lstStyle>
          <a:p>
            <a:r>
              <a:rPr lang="en-US" smtClean="0"/>
              <a:t>TIỂU LUẬN TỐT NGHIỆP</a:t>
            </a:r>
            <a:endParaRPr lang="en-US"/>
          </a:p>
        </p:txBody>
      </p:sp>
      <p:sp>
        <p:nvSpPr>
          <p:cNvPr id="38" name="TextBox 37"/>
          <p:cNvSpPr txBox="1"/>
          <p:nvPr userDrawn="1"/>
        </p:nvSpPr>
        <p:spPr>
          <a:xfrm>
            <a:off x="7672925" y="6627168"/>
            <a:ext cx="1334020" cy="230832"/>
          </a:xfrm>
          <a:prstGeom prst="rect">
            <a:avLst/>
          </a:prstGeom>
          <a:noFill/>
        </p:spPr>
        <p:txBody>
          <a:bodyPr wrap="none" rtlCol="0">
            <a:spAutoFit/>
          </a:bodyPr>
          <a:lstStyle/>
          <a:p>
            <a:r>
              <a:rPr lang="en-US" sz="900" smtClean="0">
                <a:latin typeface="+mn-lt"/>
              </a:rPr>
              <a:t>Vansonict@gmail.com</a:t>
            </a:r>
            <a:endParaRPr lang="en-US" sz="900">
              <a:latin typeface="+mn-lt"/>
            </a:endParaRPr>
          </a:p>
        </p:txBody>
      </p:sp>
      <p:pic>
        <p:nvPicPr>
          <p:cNvPr id="1030" name="Picture 6" descr="http://www.zonotek.vn/images/doitac/pti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4755" y="76200"/>
            <a:ext cx="710645" cy="92891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userDrawn="1">
            <p:ph sz="quarter" idx="10" hasCustomPrompt="1"/>
          </p:nvPr>
        </p:nvSpPr>
        <p:spPr>
          <a:xfrm>
            <a:off x="722310" y="51594"/>
            <a:ext cx="8421687" cy="1095375"/>
          </a:xfrm>
        </p:spPr>
        <p:txBody>
          <a:bodyPr/>
          <a:lstStyle>
            <a:lvl1pPr marL="0" indent="0" algn="ctr">
              <a:buNone/>
              <a:defRPr sz="2500" b="1" baseline="0">
                <a:latin typeface="+mj-lt"/>
              </a:defRPr>
            </a:lvl1pPr>
            <a:lvl2pPr marL="457200" indent="0" algn="ctr">
              <a:buNone/>
              <a:defRPr sz="2200" b="1" baseline="0">
                <a:latin typeface="+mj-lt"/>
              </a:defRPr>
            </a:lvl2pPr>
          </a:lstStyle>
          <a:p>
            <a:pPr lvl="0"/>
            <a:r>
              <a:rPr lang="en-US" smtClean="0"/>
              <a:t>HỌC VIỆN BƯU CHÍNH VIỄN THÔNG</a:t>
            </a:r>
          </a:p>
          <a:p>
            <a:pPr lvl="1"/>
            <a:r>
              <a:rPr lang="en-US" smtClean="0"/>
              <a:t>KHOA CÔNG NGHỆ THÔNG TIN</a:t>
            </a:r>
          </a:p>
        </p:txBody>
      </p:sp>
      <p:sp>
        <p:nvSpPr>
          <p:cNvPr id="7" name="Content Placeholder 6"/>
          <p:cNvSpPr>
            <a:spLocks noGrp="1"/>
          </p:cNvSpPr>
          <p:nvPr userDrawn="1">
            <p:ph sz="quarter" idx="11" hasCustomPrompt="1"/>
          </p:nvPr>
        </p:nvSpPr>
        <p:spPr>
          <a:xfrm>
            <a:off x="-35962" y="2498554"/>
            <a:ext cx="9042908" cy="1487658"/>
          </a:xfrm>
        </p:spPr>
        <p:txBody>
          <a:bodyPr/>
          <a:lstStyle>
            <a:lvl1pPr marL="0" indent="0" algn="ctr">
              <a:buNone/>
              <a:defRPr sz="2800" b="1" baseline="0">
                <a:effectLst>
                  <a:outerShdw blurRad="38100" dist="38100" dir="2700000" algn="tl">
                    <a:srgbClr val="000000">
                      <a:alpha val="43137"/>
                    </a:srgbClr>
                  </a:outerShdw>
                </a:effectLst>
                <a:latin typeface="+mj-lt"/>
              </a:defRPr>
            </a:lvl1pPr>
          </a:lstStyle>
          <a:p>
            <a:pPr lvl="0"/>
            <a:r>
              <a:rPr lang="en-US" smtClean="0"/>
              <a:t>Tìm hiểu công nghệ PhoneGap và Google Map API Áp dụng xây dựng ứng dụng hỗ trợ dịch vụ xe khách trên nền tảng di động</a:t>
            </a:r>
            <a:endParaRPr lang="en-US"/>
          </a:p>
        </p:txBody>
      </p:sp>
      <p:pic>
        <p:nvPicPr>
          <p:cNvPr id="52" name="Picture 83" descr="water"/>
          <p:cNvPicPr>
            <a:picLocks noChangeAspect="1" noChangeArrowheads="1"/>
          </p:cNvPicPr>
          <p:nvPr userDrawn="1"/>
        </p:nvPicPr>
        <p:blipFill>
          <a:blip r:embed="rId3"/>
          <a:srcRect l="22409" t="16374" b="27486"/>
          <a:stretch>
            <a:fillRect/>
          </a:stretch>
        </p:blipFill>
        <p:spPr bwMode="gray">
          <a:xfrm rot="393398">
            <a:off x="6813851" y="-338948"/>
            <a:ext cx="2341830" cy="193152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47BE1D-5980-4BFB-A52E-761F377EA6D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0349D5-4C77-49B2-8D0E-495B1BC2B1A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5440"/>
            <a:ext cx="2057400" cy="5800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5440"/>
            <a:ext cx="6019800" cy="5800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E7538C-CFE1-4C0D-B4C7-63BC106278E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904F374-3DFA-47CA-8750-309731BDE8B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90"/>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CAB4BE0B-D383-4A1F-81E7-7A5564E33226}"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9377EDF-F593-4D00-8699-AE2A1C17BB92}"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2"/>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5D087EA5-3766-47D7-BEB6-EE8B25924BE6}"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2"/>
            <a:ext cx="8229600" cy="4525963"/>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94ECDD2D-6B9B-4A41-84BC-BA8D0DF2A2D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p:cSld name="1_Title Slide">
    <p:spTree>
      <p:nvGrpSpPr>
        <p:cNvPr id="1" name=""/>
        <p:cNvGrpSpPr/>
        <p:nvPr/>
      </p:nvGrpSpPr>
      <p:grpSpPr>
        <a:xfrm>
          <a:off x="0" y="0"/>
          <a:ext cx="0" cy="0"/>
          <a:chOff x="0" y="0"/>
          <a:chExt cx="0" cy="0"/>
        </a:xfrm>
      </p:grpSpPr>
      <p:sp>
        <p:nvSpPr>
          <p:cNvPr id="3112" name="Freeform 40"/>
          <p:cNvSpPr>
            <a:spLocks/>
          </p:cNvSpPr>
          <p:nvPr/>
        </p:nvSpPr>
        <p:spPr bwMode="gray">
          <a:xfrm>
            <a:off x="0" y="6048377"/>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headEnd/>
            <a:tailEnd/>
          </a:ln>
          <a:effectLst/>
        </p:spPr>
        <p:txBody>
          <a:bodyPr/>
          <a:lstStyle/>
          <a:p>
            <a:endParaRPr lang="en-US"/>
          </a:p>
        </p:txBody>
      </p:sp>
      <p:sp>
        <p:nvSpPr>
          <p:cNvPr id="3113" name="Freeform 41"/>
          <p:cNvSpPr>
            <a:spLocks/>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headEnd/>
            <a:tailEnd/>
          </a:ln>
          <a:effectLst/>
        </p:spPr>
        <p:txBody>
          <a:bodyPr/>
          <a:lstStyle/>
          <a:p>
            <a:endParaRPr lang="en-US"/>
          </a:p>
        </p:txBody>
      </p:sp>
      <p:sp>
        <p:nvSpPr>
          <p:cNvPr id="3114" name="Freeform 42"/>
          <p:cNvSpPr>
            <a:spLocks/>
          </p:cNvSpPr>
          <p:nvPr userDrawn="1"/>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headEnd/>
            <a:tailEnd/>
          </a:ln>
          <a:effectLst/>
        </p:spPr>
        <p:txBody>
          <a:bodyPr/>
          <a:lstStyle/>
          <a:p>
            <a:endParaRPr lang="en-US"/>
          </a:p>
        </p:txBody>
      </p:sp>
      <p:sp>
        <p:nvSpPr>
          <p:cNvPr id="3115" name="Freeform 43"/>
          <p:cNvSpPr>
            <a:spLocks/>
          </p:cNvSpPr>
          <p:nvPr userDrawn="1"/>
        </p:nvSpPr>
        <p:spPr bwMode="gray">
          <a:xfrm>
            <a:off x="4800600" y="2"/>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rgbClr val="00B050"/>
          </a:solidFill>
          <a:ln w="9525">
            <a:noFill/>
            <a:round/>
            <a:headEnd/>
            <a:tailEnd/>
          </a:ln>
          <a:effectLst/>
        </p:spPr>
        <p:txBody>
          <a:bodyPr/>
          <a:lstStyle/>
          <a:p>
            <a:endParaRPr lang="en-US"/>
          </a:p>
        </p:txBody>
      </p:sp>
      <p:sp>
        <p:nvSpPr>
          <p:cNvPr id="3151" name="Freeform 79"/>
          <p:cNvSpPr>
            <a:spLocks/>
          </p:cNvSpPr>
          <p:nvPr/>
        </p:nvSpPr>
        <p:spPr bwMode="gray">
          <a:xfrm>
            <a:off x="1" y="2"/>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headEnd/>
            <a:tailEnd/>
          </a:ln>
          <a:effectLst/>
        </p:spPr>
        <p:txBody>
          <a:bodyPr/>
          <a:lstStyle/>
          <a:p>
            <a:endParaRPr lang="en-US"/>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32" name="Rectangle 60"/>
          <p:cNvSpPr>
            <a:spLocks noChangeArrowheads="1"/>
          </p:cNvSpPr>
          <p:nvPr/>
        </p:nvSpPr>
        <p:spPr bwMode="gray">
          <a:xfrm>
            <a:off x="285751" y="2427290"/>
            <a:ext cx="1012825" cy="1025525"/>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3134" name="Rectangle 62"/>
          <p:cNvSpPr>
            <a:spLocks noChangeArrowheads="1"/>
          </p:cNvSpPr>
          <p:nvPr/>
        </p:nvSpPr>
        <p:spPr bwMode="gray">
          <a:xfrm>
            <a:off x="1331914" y="1588"/>
            <a:ext cx="1012825" cy="234950"/>
          </a:xfrm>
          <a:prstGeom prst="rect">
            <a:avLst/>
          </a:prstGeom>
          <a:solidFill>
            <a:srgbClr val="FFFFFF">
              <a:alpha val="50000"/>
            </a:srgbClr>
          </a:solidFill>
          <a:ln w="9525">
            <a:noFill/>
            <a:miter lim="800000"/>
            <a:headEnd/>
            <a:tailEnd/>
          </a:ln>
          <a:effectLst/>
        </p:spPr>
        <p:txBody>
          <a:bodyPr wrap="none" anchor="ctr"/>
          <a:lstStyle/>
          <a:p>
            <a:endParaRPr lang="en-US"/>
          </a:p>
        </p:txBody>
      </p:sp>
      <p:sp>
        <p:nvSpPr>
          <p:cNvPr id="3103" name="Rectangle 31"/>
          <p:cNvSpPr>
            <a:spLocks noChangeArrowheads="1"/>
          </p:cNvSpPr>
          <p:nvPr/>
        </p:nvSpPr>
        <p:spPr bwMode="gray">
          <a:xfrm>
            <a:off x="285751" y="2435227"/>
            <a:ext cx="1012825" cy="1025525"/>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457200" y="6407152"/>
            <a:ext cx="2133600" cy="314325"/>
          </a:xfrm>
        </p:spPr>
        <p:txBody>
          <a:bodyPr/>
          <a:lstStyle>
            <a:lvl1pPr>
              <a:defRPr/>
            </a:lvl1pPr>
          </a:lstStyle>
          <a:p>
            <a:endParaRPr lang="en-US"/>
          </a:p>
        </p:txBody>
      </p:sp>
      <p:sp>
        <p:nvSpPr>
          <p:cNvPr id="3077" name="Rectangle 5"/>
          <p:cNvSpPr>
            <a:spLocks noGrp="1" noChangeArrowheads="1"/>
          </p:cNvSpPr>
          <p:nvPr>
            <p:ph type="ftr" sz="quarter" idx="3"/>
          </p:nvPr>
        </p:nvSpPr>
        <p:spPr>
          <a:xfrm>
            <a:off x="3124200" y="6407152"/>
            <a:ext cx="2895600" cy="314325"/>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407152"/>
            <a:ext cx="2133600" cy="314325"/>
          </a:xfrm>
        </p:spPr>
        <p:txBody>
          <a:bodyPr/>
          <a:lstStyle>
            <a:lvl1pPr>
              <a:defRPr/>
            </a:lvl1pPr>
          </a:lstStyle>
          <a:p>
            <a:fld id="{2CE6F728-32AA-4EF6-93B8-3DE64EEA1E28}" type="slidenum">
              <a:rPr lang="en-US"/>
              <a:pPr/>
              <a:t>‹#›</a:t>
            </a:fld>
            <a:endParaRPr lang="en-US"/>
          </a:p>
        </p:txBody>
      </p:sp>
      <p:grpSp>
        <p:nvGrpSpPr>
          <p:cNvPr id="3143" name="Group 71"/>
          <p:cNvGrpSpPr>
            <a:grpSpLocks/>
          </p:cNvGrpSpPr>
          <p:nvPr/>
        </p:nvGrpSpPr>
        <p:grpSpPr bwMode="auto">
          <a:xfrm>
            <a:off x="8077201" y="0"/>
            <a:ext cx="1076325" cy="6858000"/>
            <a:chOff x="5088" y="0"/>
            <a:chExt cx="678" cy="4320"/>
          </a:xfrm>
        </p:grpSpPr>
        <p:sp>
          <p:nvSpPr>
            <p:cNvPr id="3138" name="Freeform 66"/>
            <p:cNvSpPr>
              <a:spLocks/>
            </p:cNvSpPr>
            <p:nvPr userDrawn="1"/>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headEnd/>
              <a:tailEnd/>
            </a:ln>
            <a:effectLst/>
          </p:spPr>
          <p:txBody>
            <a:bodyPr/>
            <a:lstStyle/>
            <a:p>
              <a:endParaRPr lang="en-US"/>
            </a:p>
          </p:txBody>
        </p:sp>
        <p:sp>
          <p:nvSpPr>
            <p:cNvPr id="3139" name="Freeform 67"/>
            <p:cNvSpPr>
              <a:spLocks/>
            </p:cNvSpPr>
            <p:nvPr userDrawn="1"/>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headEnd/>
              <a:tailEnd/>
            </a:ln>
            <a:effectLst/>
          </p:spPr>
          <p:txBody>
            <a:bodyPr/>
            <a:lstStyle/>
            <a:p>
              <a:endParaRPr lang="en-US"/>
            </a:p>
          </p:txBody>
        </p:sp>
      </p:grpSp>
      <p:sp>
        <p:nvSpPr>
          <p:cNvPr id="3152" name="Rectangle 80"/>
          <p:cNvSpPr>
            <a:spLocks noChangeArrowheads="1"/>
          </p:cNvSpPr>
          <p:nvPr/>
        </p:nvSpPr>
        <p:spPr bwMode="gray">
          <a:xfrm>
            <a:off x="5495925" y="1333502"/>
            <a:ext cx="660400" cy="1025525"/>
          </a:xfrm>
          <a:prstGeom prst="rect">
            <a:avLst/>
          </a:prstGeom>
          <a:solidFill>
            <a:srgbClr val="FFFFFF">
              <a:alpha val="39999"/>
            </a:srgbClr>
          </a:solidFill>
          <a:ln w="9525">
            <a:noFill/>
            <a:miter lim="800000"/>
            <a:headEnd/>
            <a:tailEnd/>
          </a:ln>
          <a:effectLst/>
        </p:spPr>
        <p:txBody>
          <a:bodyPr wrap="none" anchor="ctr"/>
          <a:lstStyle/>
          <a:p>
            <a:endParaRPr lang="en-US"/>
          </a:p>
        </p:txBody>
      </p:sp>
      <p:grpSp>
        <p:nvGrpSpPr>
          <p:cNvPr id="3" name="Group 2"/>
          <p:cNvGrpSpPr/>
          <p:nvPr userDrawn="1"/>
        </p:nvGrpSpPr>
        <p:grpSpPr>
          <a:xfrm>
            <a:off x="1" y="2"/>
            <a:ext cx="6372225" cy="7072313"/>
            <a:chOff x="0" y="0"/>
            <a:chExt cx="6372225" cy="7072313"/>
          </a:xfrm>
        </p:grpSpPr>
        <p:sp>
          <p:nvSpPr>
            <p:cNvPr id="3117" name="Freeform 45"/>
            <p:cNvSpPr>
              <a:spLocks/>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headEnd/>
              <a:tailEnd/>
            </a:ln>
            <a:effectLst/>
          </p:spPr>
          <p:txBody>
            <a:bodyPr/>
            <a:lstStyle/>
            <a:p>
              <a:endParaRPr lang="en-US"/>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w="9525">
              <a:noFill/>
              <a:miter lim="800000"/>
              <a:headEnd/>
              <a:tailEnd/>
            </a:ln>
            <a:effectLst/>
          </p:spPr>
          <p:txBody>
            <a:bodyPr wrap="none" anchor="ctr"/>
            <a:lstStyle/>
            <a:p>
              <a:endParaRPr lang="en-US"/>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3136" name="Freeform 64"/>
            <p:cNvSpPr>
              <a:spLocks/>
            </p:cNvSpPr>
            <p:nvPr/>
          </p:nvSpPr>
          <p:spPr bwMode="gray">
            <a:xfrm>
              <a:off x="2365375" y="4541838"/>
              <a:ext cx="1009650" cy="1033462"/>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endParaRPr lang="en-US"/>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endParaRPr lang="en-US"/>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333375" y="1884365"/>
            <a:ext cx="8229600" cy="1470025"/>
          </a:xfrm>
          <a:effectLst/>
        </p:spPr>
        <p:txBody>
          <a:bodyPr/>
          <a:lstStyle>
            <a:lvl1pPr>
              <a:defRPr sz="4800"/>
            </a:lvl1pPr>
          </a:lstStyle>
          <a:p>
            <a:r>
              <a:rPr lang="en-US" smtClean="0"/>
              <a:t>Click to edit Master title style</a:t>
            </a:r>
            <a:endParaRPr lang="en-US"/>
          </a:p>
        </p:txBody>
      </p:sp>
      <p:pic>
        <p:nvPicPr>
          <p:cNvPr id="3155" name="Picture 83" descr="water"/>
          <p:cNvPicPr>
            <a:picLocks noChangeAspect="1" noChangeArrowheads="1"/>
          </p:cNvPicPr>
          <p:nvPr/>
        </p:nvPicPr>
        <p:blipFill>
          <a:blip r:embed="rId2"/>
          <a:srcRect l="22409" t="16374" b="27486"/>
          <a:stretch>
            <a:fillRect/>
          </a:stretch>
        </p:blipFill>
        <p:spPr bwMode="gray">
          <a:xfrm rot="393398">
            <a:off x="2667001" y="609600"/>
            <a:ext cx="2663825" cy="2197100"/>
          </a:xfrm>
          <a:prstGeom prst="rect">
            <a:avLst/>
          </a:prstGeom>
          <a:noFill/>
        </p:spPr>
      </p:pic>
      <p:sp>
        <p:nvSpPr>
          <p:cNvPr id="38" name="TextBox 37"/>
          <p:cNvSpPr txBox="1"/>
          <p:nvPr userDrawn="1"/>
        </p:nvSpPr>
        <p:spPr>
          <a:xfrm>
            <a:off x="7672925" y="6627168"/>
            <a:ext cx="1334020" cy="230832"/>
          </a:xfrm>
          <a:prstGeom prst="rect">
            <a:avLst/>
          </a:prstGeom>
          <a:noFill/>
        </p:spPr>
        <p:txBody>
          <a:bodyPr wrap="none" rtlCol="0">
            <a:spAutoFit/>
          </a:bodyPr>
          <a:lstStyle/>
          <a:p>
            <a:r>
              <a:rPr lang="en-US" sz="900" smtClean="0">
                <a:latin typeface="+mn-lt"/>
              </a:rPr>
              <a:t>Vansonict@gmail.com</a:t>
            </a:r>
            <a:endParaRPr lang="en-US" sz="900">
              <a:latin typeface="+mn-lt"/>
            </a:endParaRPr>
          </a:p>
        </p:txBody>
      </p:sp>
      <p:pic>
        <p:nvPicPr>
          <p:cNvPr id="1030" name="Picture 6" descr="http://www.zonotek.vn/images/doitac/pti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20813" y="70016"/>
            <a:ext cx="838155" cy="109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9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3143"/>
                                        </p:tgtEl>
                                        <p:attrNameLst>
                                          <p:attrName>style.visibility</p:attrName>
                                        </p:attrNameLst>
                                      </p:cBhvr>
                                      <p:to>
                                        <p:strVal val="visible"/>
                                      </p:to>
                                    </p:set>
                                    <p:animEffect transition="in" filter="fade">
                                      <p:cBhvr>
                                        <p:cTn id="74" dur="1000"/>
                                        <p:tgtEl>
                                          <p:spTgt spid="3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F77401-3994-4159-B21B-74697D81102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DF7F57-09A2-49FF-8DD3-E8DB4A0EEC3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A072E7D-E05D-45F6-867F-023AEE8A4EE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684B98A-ACA0-4A85-A2B1-69D7DB440FD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556873E-FBCD-4F2F-B3A8-F8119306A4E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3EAFFDF-56F3-4300-B515-1942D5D97AC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0CCB7AB-EF55-4E1B-B3AB-9BB8054DF70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headEnd/>
            <a:tailEnd/>
          </a:ln>
          <a:effectLst/>
        </p:spPr>
        <p:txBody>
          <a:bodyPr/>
          <a:lstStyle/>
          <a:p>
            <a:endParaRPr lang="en-US"/>
          </a:p>
        </p:txBody>
      </p:sp>
      <p:sp>
        <p:nvSpPr>
          <p:cNvPr id="1033" name="Freeform 9"/>
          <p:cNvSpPr>
            <a:spLocks/>
          </p:cNvSpPr>
          <p:nvPr/>
        </p:nvSpPr>
        <p:spPr bwMode="gray">
          <a:xfrm>
            <a:off x="-4762" y="5500688"/>
            <a:ext cx="1441451"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headEnd/>
            <a:tailEnd/>
          </a:ln>
          <a:effectLst/>
        </p:spPr>
        <p:txBody>
          <a:bodyPr/>
          <a:lstStyle/>
          <a:p>
            <a:endParaRPr lang="en-US"/>
          </a:p>
        </p:txBody>
      </p:sp>
      <p:sp>
        <p:nvSpPr>
          <p:cNvPr id="1037" name="Line 13"/>
          <p:cNvSpPr>
            <a:spLocks noChangeShapeType="1"/>
          </p:cNvSpPr>
          <p:nvPr/>
        </p:nvSpPr>
        <p:spPr bwMode="gray">
          <a:xfrm>
            <a:off x="527050" y="2"/>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1" name="Line 17"/>
          <p:cNvSpPr>
            <a:spLocks noChangeShapeType="1"/>
          </p:cNvSpPr>
          <p:nvPr/>
        </p:nvSpPr>
        <p:spPr bwMode="gray">
          <a:xfrm>
            <a:off x="5133975" y="388940"/>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50" name="Line 26"/>
          <p:cNvSpPr>
            <a:spLocks noChangeShapeType="1"/>
          </p:cNvSpPr>
          <p:nvPr/>
        </p:nvSpPr>
        <p:spPr bwMode="gray">
          <a:xfrm rot="5400000">
            <a:off x="4579938" y="334963"/>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51" name="Line 27"/>
          <p:cNvSpPr>
            <a:spLocks noChangeShapeType="1"/>
          </p:cNvSpPr>
          <p:nvPr/>
        </p:nvSpPr>
        <p:spPr bwMode="gray">
          <a:xfrm rot="5400000">
            <a:off x="4905376" y="1824039"/>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endParaRPr lang="en-US"/>
          </a:p>
        </p:txBody>
      </p:sp>
      <p:sp>
        <p:nvSpPr>
          <p:cNvPr id="1052" name="Rectangle 28"/>
          <p:cNvSpPr>
            <a:spLocks noChangeArrowheads="1"/>
          </p:cNvSpPr>
          <p:nvPr/>
        </p:nvSpPr>
        <p:spPr bwMode="gray">
          <a:xfrm>
            <a:off x="4005264" y="2692400"/>
            <a:ext cx="1128712" cy="1079500"/>
          </a:xfrm>
          <a:prstGeom prst="rect">
            <a:avLst/>
          </a:prstGeom>
          <a:solidFill>
            <a:srgbClr val="FFFFFF">
              <a:alpha val="25000"/>
            </a:srgbClr>
          </a:solidFill>
          <a:ln w="9525">
            <a:noFill/>
            <a:miter lim="800000"/>
            <a:headEnd/>
            <a:tailEnd/>
          </a:ln>
          <a:effectLst/>
        </p:spPr>
        <p:txBody>
          <a:bodyPr wrap="none" anchor="ctr"/>
          <a:lstStyle/>
          <a:p>
            <a:endParaRPr lang="en-US"/>
          </a:p>
        </p:txBody>
      </p:sp>
      <p:sp>
        <p:nvSpPr>
          <p:cNvPr id="1053" name="Rectangle 29"/>
          <p:cNvSpPr>
            <a:spLocks noChangeArrowheads="1"/>
          </p:cNvSpPr>
          <p:nvPr/>
        </p:nvSpPr>
        <p:spPr bwMode="gray">
          <a:xfrm>
            <a:off x="7459664" y="4937125"/>
            <a:ext cx="1120775" cy="1079500"/>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1054" name="Rectangle 30"/>
          <p:cNvSpPr>
            <a:spLocks noChangeArrowheads="1"/>
          </p:cNvSpPr>
          <p:nvPr/>
        </p:nvSpPr>
        <p:spPr bwMode="gray">
          <a:xfrm>
            <a:off x="549276" y="3808413"/>
            <a:ext cx="1128713" cy="1079500"/>
          </a:xfrm>
          <a:prstGeom prst="rect">
            <a:avLst/>
          </a:prstGeom>
          <a:solidFill>
            <a:srgbClr val="FFFFFF">
              <a:alpha val="20000"/>
            </a:srgbClr>
          </a:solidFill>
          <a:ln w="9525">
            <a:noFill/>
            <a:miter lim="800000"/>
            <a:headEnd/>
            <a:tailEnd/>
          </a:ln>
          <a:effectLst/>
        </p:spPr>
        <p:txBody>
          <a:bodyPr wrap="none" anchor="ctr"/>
          <a:lstStyle/>
          <a:p>
            <a:endParaRPr lang="en-US"/>
          </a:p>
        </p:txBody>
      </p:sp>
      <p:sp>
        <p:nvSpPr>
          <p:cNvPr id="1055" name="Rectangle 31"/>
          <p:cNvSpPr>
            <a:spLocks noChangeArrowheads="1"/>
          </p:cNvSpPr>
          <p:nvPr/>
        </p:nvSpPr>
        <p:spPr bwMode="gray">
          <a:xfrm>
            <a:off x="6307139" y="6064252"/>
            <a:ext cx="1128712" cy="796925"/>
          </a:xfrm>
          <a:prstGeom prst="rect">
            <a:avLst/>
          </a:prstGeom>
          <a:solidFill>
            <a:srgbClr val="FFFFFF">
              <a:alpha val="20000"/>
            </a:srgbClr>
          </a:solidFill>
          <a:ln w="9525">
            <a:noFill/>
            <a:miter lim="800000"/>
            <a:headEnd/>
            <a:tailEnd/>
          </a:ln>
          <a:effectLst/>
        </p:spPr>
        <p:txBody>
          <a:bodyPr wrap="none" anchor="ctr"/>
          <a:lstStyle/>
          <a:p>
            <a:endParaRPr lang="en-US"/>
          </a:p>
        </p:txBody>
      </p:sp>
      <p:sp>
        <p:nvSpPr>
          <p:cNvPr id="1056" name="Rectangle 32"/>
          <p:cNvSpPr>
            <a:spLocks noChangeArrowheads="1"/>
          </p:cNvSpPr>
          <p:nvPr/>
        </p:nvSpPr>
        <p:spPr bwMode="gray">
          <a:xfrm>
            <a:off x="2846388" y="2"/>
            <a:ext cx="1128712" cy="404813"/>
          </a:xfrm>
          <a:prstGeom prst="rect">
            <a:avLst/>
          </a:prstGeom>
          <a:solidFill>
            <a:srgbClr val="FFFFFF">
              <a:alpha val="39999"/>
            </a:srgbClr>
          </a:solidFill>
          <a:ln w="9525">
            <a:noFill/>
            <a:miter lim="800000"/>
            <a:headEnd/>
            <a:tailEnd/>
          </a:ln>
          <a:effectLst/>
        </p:spPr>
        <p:txBody>
          <a:bodyPr wrap="none" anchor="ctr"/>
          <a:lstStyle/>
          <a:p>
            <a:endParaRPr lang="en-US"/>
          </a:p>
        </p:txBody>
      </p:sp>
      <p:sp>
        <p:nvSpPr>
          <p:cNvPr id="1057" name="Rectangle 33"/>
          <p:cNvSpPr>
            <a:spLocks noChangeArrowheads="1"/>
          </p:cNvSpPr>
          <p:nvPr/>
        </p:nvSpPr>
        <p:spPr bwMode="gray">
          <a:xfrm>
            <a:off x="2852739" y="4938713"/>
            <a:ext cx="1120775" cy="1079500"/>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1058" name="Rectangle 34"/>
          <p:cNvSpPr>
            <a:spLocks noChangeArrowheads="1"/>
          </p:cNvSpPr>
          <p:nvPr/>
        </p:nvSpPr>
        <p:spPr bwMode="gray">
          <a:xfrm>
            <a:off x="6300789" y="1566863"/>
            <a:ext cx="1120775" cy="1079500"/>
          </a:xfrm>
          <a:prstGeom prst="rect">
            <a:avLst/>
          </a:prstGeom>
          <a:solidFill>
            <a:srgbClr val="FFFFFF">
              <a:alpha val="30000"/>
            </a:srgbClr>
          </a:soli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gray">
          <a:xfrm>
            <a:off x="457200" y="1600202"/>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F5EFDFF-03B4-4015-8D28-4E9385D8A021}" type="slidenum">
              <a:rPr lang="en-US"/>
              <a:pPr/>
              <a:t>‹#›</a:t>
            </a:fld>
            <a:endParaRPr lang="en-US"/>
          </a:p>
        </p:txBody>
      </p:sp>
      <p:sp>
        <p:nvSpPr>
          <p:cNvPr id="1060" name="Freeform 36"/>
          <p:cNvSpPr>
            <a:spLocks/>
          </p:cNvSpPr>
          <p:nvPr/>
        </p:nvSpPr>
        <p:spPr bwMode="gray">
          <a:xfrm>
            <a:off x="4041775" y="2"/>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black">
          <a:xfrm>
            <a:off x="457200" y="325438"/>
            <a:ext cx="8229600" cy="927100"/>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61" name="Picture 37" descr="water"/>
          <p:cNvPicPr>
            <a:picLocks noChangeAspect="1" noChangeArrowheads="1"/>
          </p:cNvPicPr>
          <p:nvPr/>
        </p:nvPicPr>
        <p:blipFill>
          <a:blip r:embed="rId19"/>
          <a:srcRect l="22409" t="16374" b="27486"/>
          <a:stretch>
            <a:fillRect/>
          </a:stretch>
        </p:blipFill>
        <p:spPr bwMode="gray">
          <a:xfrm rot="786797">
            <a:off x="6629401" y="-381000"/>
            <a:ext cx="2417763" cy="1995488"/>
          </a:xfrm>
          <a:prstGeom prst="rect">
            <a:avLst/>
          </a:prstGeom>
          <a:noFill/>
        </p:spPr>
      </p:pic>
      <p:pic>
        <p:nvPicPr>
          <p:cNvPr id="1062" name="Picture 38" descr="3"/>
          <p:cNvPicPr>
            <a:picLocks noChangeAspect="1" noChangeArrowheads="1"/>
          </p:cNvPicPr>
          <p:nvPr/>
        </p:nvPicPr>
        <p:blipFill>
          <a:blip r:embed="rId20"/>
          <a:srcRect/>
          <a:stretch>
            <a:fillRect/>
          </a:stretch>
        </p:blipFill>
        <p:spPr bwMode="gray">
          <a:xfrm rot="20740733" flipH="1">
            <a:off x="49214" y="5726113"/>
            <a:ext cx="1223962" cy="1371600"/>
          </a:xfrm>
          <a:prstGeom prst="rect">
            <a:avLst/>
          </a:prstGeom>
          <a:noFill/>
        </p:spPr>
      </p:pic>
      <p:sp>
        <p:nvSpPr>
          <p:cNvPr id="33" name="TextBox 32"/>
          <p:cNvSpPr txBox="1"/>
          <p:nvPr/>
        </p:nvSpPr>
        <p:spPr>
          <a:xfrm>
            <a:off x="7672925" y="6627168"/>
            <a:ext cx="1334020" cy="230832"/>
          </a:xfrm>
          <a:prstGeom prst="rect">
            <a:avLst/>
          </a:prstGeom>
          <a:noFill/>
        </p:spPr>
        <p:txBody>
          <a:bodyPr wrap="none" rtlCol="0">
            <a:spAutoFit/>
          </a:bodyPr>
          <a:lstStyle/>
          <a:p>
            <a:r>
              <a:rPr lang="en-US" sz="900" smtClean="0">
                <a:latin typeface="+mn-lt"/>
              </a:rPr>
              <a:t>Vansonict@gmail.com</a:t>
            </a:r>
            <a:endParaRPr lang="en-US" sz="900">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gif"/><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372961" y="4715890"/>
            <a:ext cx="209951" cy="1505351"/>
            <a:chOff x="247549" y="3591022"/>
            <a:chExt cx="209951" cy="1505351"/>
          </a:xfrm>
        </p:grpSpPr>
        <p:sp>
          <p:nvSpPr>
            <p:cNvPr id="5" name="AutoShape 16"/>
            <p:cNvSpPr>
              <a:spLocks noChangeArrowheads="1"/>
            </p:cNvSpPr>
            <p:nvPr/>
          </p:nvSpPr>
          <p:spPr bwMode="gray">
            <a:xfrm>
              <a:off x="247549" y="3591022"/>
              <a:ext cx="209951" cy="209951"/>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lgn="ctr">
              <a:noFill/>
              <a:round/>
              <a:headEnd/>
              <a:tailEnd/>
            </a:ln>
            <a:effectLst/>
          </p:spPr>
          <p:txBody>
            <a:bodyPr wrap="none" anchor="ctr"/>
            <a:lstStyle/>
            <a:p>
              <a:endParaRPr lang="en-US"/>
            </a:p>
          </p:txBody>
        </p:sp>
        <p:sp>
          <p:nvSpPr>
            <p:cNvPr id="6" name="AutoShape 17"/>
            <p:cNvSpPr>
              <a:spLocks noChangeArrowheads="1"/>
            </p:cNvSpPr>
            <p:nvPr/>
          </p:nvSpPr>
          <p:spPr bwMode="gray">
            <a:xfrm>
              <a:off x="247549" y="3972022"/>
              <a:ext cx="209951" cy="209951"/>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w="9525" algn="ctr">
              <a:noFill/>
              <a:round/>
              <a:headEnd/>
              <a:tailEnd/>
            </a:ln>
            <a:effectLst/>
          </p:spPr>
          <p:txBody>
            <a:bodyPr wrap="none" anchor="ctr"/>
            <a:lstStyle/>
            <a:p>
              <a:endParaRPr lang="en-US"/>
            </a:p>
          </p:txBody>
        </p:sp>
        <p:sp>
          <p:nvSpPr>
            <p:cNvPr id="8" name="AutoShape 19"/>
            <p:cNvSpPr>
              <a:spLocks noChangeArrowheads="1"/>
            </p:cNvSpPr>
            <p:nvPr/>
          </p:nvSpPr>
          <p:spPr bwMode="invGray">
            <a:xfrm>
              <a:off x="247549" y="4429222"/>
              <a:ext cx="209951" cy="209951"/>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lgn="ctr">
              <a:noFill/>
              <a:round/>
              <a:headEnd/>
              <a:tailEnd/>
            </a:ln>
            <a:effectLst/>
          </p:spPr>
          <p:txBody>
            <a:bodyPr wrap="none" anchor="ctr"/>
            <a:lstStyle/>
            <a:p>
              <a:endParaRPr lang="en-US"/>
            </a:p>
          </p:txBody>
        </p:sp>
        <p:sp>
          <p:nvSpPr>
            <p:cNvPr id="11" name="AutoShape 18"/>
            <p:cNvSpPr>
              <a:spLocks noChangeArrowheads="1"/>
            </p:cNvSpPr>
            <p:nvPr/>
          </p:nvSpPr>
          <p:spPr bwMode="gray">
            <a:xfrm>
              <a:off x="247549" y="4886422"/>
              <a:ext cx="209951" cy="209951"/>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hlink"/>
            </a:solidFill>
            <a:ln w="9525" algn="ctr">
              <a:noFill/>
              <a:round/>
              <a:headEnd/>
              <a:tailEnd/>
            </a:ln>
            <a:effectLst/>
          </p:spPr>
          <p:txBody>
            <a:bodyPr wrap="none" anchor="ctr"/>
            <a:lstStyle/>
            <a:p>
              <a:endParaRPr lang="en-US"/>
            </a:p>
          </p:txBody>
        </p:sp>
      </p:grpSp>
      <p:sp>
        <p:nvSpPr>
          <p:cNvPr id="14" name="Content Placeholder 4"/>
          <p:cNvSpPr>
            <a:spLocks noGrp="1"/>
          </p:cNvSpPr>
          <p:nvPr>
            <p:ph sz="quarter" idx="10" hasCustomPrompt="1"/>
          </p:nvPr>
        </p:nvSpPr>
        <p:spPr>
          <a:xfrm>
            <a:off x="838200" y="123825"/>
            <a:ext cx="8421687" cy="1095375"/>
          </a:xfrm>
        </p:spPr>
        <p:txBody>
          <a:bodyPr/>
          <a:lstStyle>
            <a:lvl1pPr marL="0" indent="0" algn="ctr">
              <a:buNone/>
              <a:defRPr sz="2500" b="1" baseline="0">
                <a:latin typeface="+mj-lt"/>
              </a:defRPr>
            </a:lvl1pPr>
            <a:lvl2pPr marL="457200" indent="0" algn="ctr">
              <a:buNone/>
              <a:defRPr sz="2200" b="1" baseline="0">
                <a:latin typeface="+mj-lt"/>
              </a:defRPr>
            </a:lvl2pPr>
          </a:lstStyle>
          <a:p>
            <a:pPr lvl="0"/>
            <a:r>
              <a:rPr lang="en-US" smtClean="0"/>
              <a:t>HỌC VIỆN BƯU CHÍNH VIỄN THÔNG</a:t>
            </a:r>
          </a:p>
          <a:p>
            <a:pPr lvl="1"/>
            <a:r>
              <a:rPr lang="en-US" smtClean="0"/>
              <a:t>KHOA CÔNG NGHỆ THÔNG TIN</a:t>
            </a:r>
          </a:p>
        </p:txBody>
      </p:sp>
      <p:sp>
        <p:nvSpPr>
          <p:cNvPr id="3" name="Title 2"/>
          <p:cNvSpPr>
            <a:spLocks noGrp="1"/>
          </p:cNvSpPr>
          <p:nvPr>
            <p:ph type="ctrTitle"/>
          </p:nvPr>
        </p:nvSpPr>
        <p:spPr>
          <a:xfrm>
            <a:off x="468113" y="1346199"/>
            <a:ext cx="8229600" cy="939801"/>
          </a:xfrm>
        </p:spPr>
        <p:txBody>
          <a:bodyPr/>
          <a:lstStyle/>
          <a:p>
            <a:r>
              <a:rPr lang="en-US" sz="2800" smtClean="0"/>
              <a:t>TIỂU LUẬN TỐT NGHIỆP</a:t>
            </a:r>
            <a:endParaRPr lang="en-US"/>
          </a:p>
        </p:txBody>
      </p:sp>
      <p:sp>
        <p:nvSpPr>
          <p:cNvPr id="21" name="Content Placeholder 6"/>
          <p:cNvSpPr>
            <a:spLocks noGrp="1"/>
          </p:cNvSpPr>
          <p:nvPr/>
        </p:nvSpPr>
        <p:spPr bwMode="gray">
          <a:xfrm>
            <a:off x="195956" y="2438400"/>
            <a:ext cx="8773913" cy="1547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0" indent="0" algn="ctr">
              <a:buNone/>
            </a:pPr>
            <a:r>
              <a:rPr lang="en-US" sz="2800" b="1" smtClean="0"/>
              <a:t>Đề tài: Tìm hiểu công nghệ PhoneGap áp dụng xây dựng ứng dụng hỗ trợ dịch vụ xe khách trên nền tảng di động</a:t>
            </a:r>
            <a:endParaRPr lang="en-US" sz="2800" b="1"/>
          </a:p>
        </p:txBody>
      </p:sp>
      <p:sp>
        <p:nvSpPr>
          <p:cNvPr id="4" name="Subtitle 3"/>
          <p:cNvSpPr>
            <a:spLocks noGrp="1"/>
          </p:cNvSpPr>
          <p:nvPr>
            <p:ph type="subTitle" idx="1"/>
          </p:nvPr>
        </p:nvSpPr>
        <p:spPr>
          <a:xfrm>
            <a:off x="4582912" y="4628922"/>
            <a:ext cx="4267200" cy="457200"/>
          </a:xfrm>
        </p:spPr>
        <p:txBody>
          <a:bodyPr/>
          <a:lstStyle/>
          <a:p>
            <a:r>
              <a:rPr lang="en-US" sz="1800" b="1" smtClean="0"/>
              <a:t>GVHD	: Th.S Nguyễn Mạnh Sơn</a:t>
            </a:r>
            <a:endParaRPr lang="en-US" b="1"/>
          </a:p>
        </p:txBody>
      </p:sp>
      <p:sp>
        <p:nvSpPr>
          <p:cNvPr id="22" name="Subtitle 3"/>
          <p:cNvSpPr txBox="1">
            <a:spLocks/>
          </p:cNvSpPr>
          <p:nvPr/>
        </p:nvSpPr>
        <p:spPr bwMode="gray">
          <a:xfrm>
            <a:off x="4582912" y="5029200"/>
            <a:ext cx="426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1600">
                <a:solidFill>
                  <a:schemeClr val="tx1"/>
                </a:solidFill>
                <a:latin typeface="Times New Roman" pitchFamily="18"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b="1" kern="0" smtClean="0"/>
              <a:t>SVTH</a:t>
            </a:r>
            <a:r>
              <a:rPr lang="en-US" sz="1800" b="1" kern="0" smtClean="0"/>
              <a:t>	: Lê Văn Sơn</a:t>
            </a:r>
            <a:endParaRPr lang="en-US" b="1" kern="0"/>
          </a:p>
        </p:txBody>
      </p:sp>
      <p:sp>
        <p:nvSpPr>
          <p:cNvPr id="23" name="Subtitle 3"/>
          <p:cNvSpPr txBox="1">
            <a:spLocks/>
          </p:cNvSpPr>
          <p:nvPr/>
        </p:nvSpPr>
        <p:spPr bwMode="gray">
          <a:xfrm>
            <a:off x="4582912" y="5486400"/>
            <a:ext cx="426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1600">
                <a:solidFill>
                  <a:schemeClr val="tx1"/>
                </a:solidFill>
                <a:latin typeface="Times New Roman" pitchFamily="18"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b="1" kern="0" smtClean="0"/>
              <a:t>SHSV	: B12LDCN070</a:t>
            </a:r>
            <a:endParaRPr lang="en-US" b="1" kern="0"/>
          </a:p>
        </p:txBody>
      </p:sp>
      <p:sp>
        <p:nvSpPr>
          <p:cNvPr id="24" name="Subtitle 3"/>
          <p:cNvSpPr txBox="1">
            <a:spLocks/>
          </p:cNvSpPr>
          <p:nvPr/>
        </p:nvSpPr>
        <p:spPr bwMode="gray">
          <a:xfrm>
            <a:off x="4582912" y="5943600"/>
            <a:ext cx="426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1600">
                <a:solidFill>
                  <a:schemeClr val="tx1"/>
                </a:solidFill>
                <a:latin typeface="Times New Roman" pitchFamily="18"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800" b="1" kern="0" smtClean="0"/>
              <a:t>LỚP	: L12CN2</a:t>
            </a:r>
            <a:endParaRPr lang="en-US" b="1" kern="0"/>
          </a:p>
        </p:txBody>
      </p:sp>
      <p:pic>
        <p:nvPicPr>
          <p:cNvPr id="12" name="Audio 1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Google Maps API</a:t>
            </a:r>
            <a:endParaRPr lang="en-US"/>
          </a:p>
        </p:txBody>
      </p:sp>
      <p:sp>
        <p:nvSpPr>
          <p:cNvPr id="3" name="Content Placeholder 2"/>
          <p:cNvSpPr>
            <a:spLocks noGrp="1"/>
          </p:cNvSpPr>
          <p:nvPr>
            <p:ph idx="1"/>
          </p:nvPr>
        </p:nvSpPr>
        <p:spPr/>
        <p:txBody>
          <a:bodyPr/>
          <a:lstStyle/>
          <a:p>
            <a:r>
              <a:rPr lang="en-US" sz="2800" smtClean="0"/>
              <a:t>Google</a:t>
            </a:r>
            <a:r>
              <a:rPr lang="en-US" sz="2800" b="1" smtClean="0"/>
              <a:t> Geocoding </a:t>
            </a:r>
            <a:r>
              <a:rPr lang="en-US" sz="2800" smtClean="0"/>
              <a:t>API</a:t>
            </a:r>
            <a:r>
              <a:rPr lang="en-US" sz="2800" b="1" smtClean="0"/>
              <a:t> </a:t>
            </a:r>
            <a:r>
              <a:rPr lang="en-US" sz="2800"/>
              <a:t>là tiến trình chuyển từ địa chỉ (“Minh Khai, Hai Bà Trưng, Hà Nội”) qua tọa độ địa lý (37.423021, -122.083739) </a:t>
            </a:r>
            <a:r>
              <a:rPr lang="en-US" sz="2800">
                <a:sym typeface="Wingdings" panose="05000000000000000000" pitchFamily="2" charset="2"/>
              </a:rPr>
              <a:t></a:t>
            </a:r>
            <a:r>
              <a:rPr lang="en-US" sz="2800"/>
              <a:t> mã hóa địa lý.</a:t>
            </a:r>
            <a:endParaRPr lang="en-US"/>
          </a:p>
          <a:p>
            <a:r>
              <a:rPr lang="en-US" sz="2800"/>
              <a:t>Google </a:t>
            </a:r>
            <a:r>
              <a:rPr lang="en-US" sz="2800" b="1"/>
              <a:t>Distance Matrix </a:t>
            </a:r>
            <a:r>
              <a:rPr lang="en-US" sz="2800"/>
              <a:t>API là một dịch vụ cung cấp khoảng cách và thời gian di chuyển cho một </a:t>
            </a:r>
            <a:r>
              <a:rPr lang="en-US" sz="2800" smtClean="0"/>
              <a:t>ma </a:t>
            </a:r>
            <a:r>
              <a:rPr lang="en-US" sz="2800"/>
              <a:t>trận các điểm gốc và điểm </a:t>
            </a:r>
            <a:r>
              <a:rPr lang="en-US" sz="2800" smtClean="0"/>
              <a:t>đích.</a:t>
            </a:r>
          </a:p>
          <a:p>
            <a:r>
              <a:rPr lang="en-US" sz="2800"/>
              <a:t>Google </a:t>
            </a:r>
            <a:r>
              <a:rPr lang="en-US" sz="2800" b="1"/>
              <a:t>Direction</a:t>
            </a:r>
            <a:r>
              <a:rPr lang="en-US" sz="2800"/>
              <a:t> API là dịch vụ tính toán đường đi giữa 2 điểm sử dụng HTTP request. </a:t>
            </a:r>
            <a:endParaRPr lang="en-US"/>
          </a:p>
        </p:txBody>
      </p:sp>
    </p:spTree>
    <p:extLst>
      <p:ext uri="{BB962C8B-B14F-4D97-AF65-F5344CB8AC3E}">
        <p14:creationId xmlns:p14="http://schemas.microsoft.com/office/powerpoint/2010/main" val="584880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stretch>
            <a:fillRect/>
          </a:stretch>
        </p:blipFill>
        <p:spPr>
          <a:xfrm>
            <a:off x="3581400" y="1600202"/>
            <a:ext cx="5105400" cy="5078096"/>
          </a:xfrm>
          <a:prstGeom prst="rect">
            <a:avLst/>
          </a:prstGeom>
        </p:spPr>
      </p:pic>
      <p:sp>
        <p:nvSpPr>
          <p:cNvPr id="2" name="Title 1"/>
          <p:cNvSpPr>
            <a:spLocks noGrp="1"/>
          </p:cNvSpPr>
          <p:nvPr>
            <p:ph type="title"/>
          </p:nvPr>
        </p:nvSpPr>
        <p:spPr>
          <a:xfrm>
            <a:off x="1195145" y="322187"/>
            <a:ext cx="8229600" cy="927100"/>
          </a:xfrm>
        </p:spPr>
        <p:txBody>
          <a:bodyPr/>
          <a:lstStyle/>
          <a:p>
            <a:r>
              <a:rPr lang="en-US" smtClean="0"/>
              <a:t>Phân tích thiết kế</a:t>
            </a:r>
            <a:endParaRPr lang="en-US"/>
          </a:p>
        </p:txBody>
      </p:sp>
      <p:sp>
        <p:nvSpPr>
          <p:cNvPr id="3" name="Content Placeholder 2"/>
          <p:cNvSpPr>
            <a:spLocks noGrp="1"/>
          </p:cNvSpPr>
          <p:nvPr>
            <p:ph idx="1"/>
          </p:nvPr>
        </p:nvSpPr>
        <p:spPr/>
        <p:txBody>
          <a:bodyPr/>
          <a:lstStyle/>
          <a:p>
            <a:r>
              <a:rPr lang="en-US" smtClean="0"/>
              <a:t>Biểu đồ Use-case</a:t>
            </a:r>
            <a:endParaRPr lang="en-US"/>
          </a:p>
        </p:txBody>
      </p:sp>
      <p:grpSp>
        <p:nvGrpSpPr>
          <p:cNvPr id="4" name="Group 3"/>
          <p:cNvGrpSpPr>
            <a:grpSpLocks/>
          </p:cNvGrpSpPr>
          <p:nvPr/>
        </p:nvGrpSpPr>
        <p:grpSpPr bwMode="auto">
          <a:xfrm>
            <a:off x="457200" y="458818"/>
            <a:ext cx="762000" cy="665163"/>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27"/>
          <p:cNvSpPr txBox="1">
            <a:spLocks noChangeArrowheads="1"/>
          </p:cNvSpPr>
          <p:nvPr/>
        </p:nvSpPr>
        <p:spPr bwMode="gray">
          <a:xfrm>
            <a:off x="654050" y="5572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3</a:t>
            </a:r>
          </a:p>
        </p:txBody>
      </p:sp>
    </p:spTree>
    <p:extLst>
      <p:ext uri="{BB962C8B-B14F-4D97-AF65-F5344CB8AC3E}">
        <p14:creationId xmlns:p14="http://schemas.microsoft.com/office/powerpoint/2010/main" val="218344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145" y="322187"/>
            <a:ext cx="8229600" cy="927100"/>
          </a:xfrm>
        </p:spPr>
        <p:txBody>
          <a:bodyPr/>
          <a:lstStyle/>
          <a:p>
            <a:r>
              <a:rPr lang="en-US" smtClean="0"/>
              <a:t>Phân tích thiết kế</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t>Class model</a:t>
            </a:r>
            <a:endParaRPr lang="en-US"/>
          </a:p>
        </p:txBody>
      </p:sp>
      <p:grpSp>
        <p:nvGrpSpPr>
          <p:cNvPr id="4" name="Group 3"/>
          <p:cNvGrpSpPr>
            <a:grpSpLocks/>
          </p:cNvGrpSpPr>
          <p:nvPr/>
        </p:nvGrpSpPr>
        <p:grpSpPr bwMode="auto">
          <a:xfrm>
            <a:off x="457200" y="458818"/>
            <a:ext cx="762000" cy="665163"/>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27"/>
          <p:cNvSpPr txBox="1">
            <a:spLocks noChangeArrowheads="1"/>
          </p:cNvSpPr>
          <p:nvPr/>
        </p:nvSpPr>
        <p:spPr bwMode="gray">
          <a:xfrm>
            <a:off x="654050" y="5572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3</a:t>
            </a:r>
          </a:p>
        </p:txBody>
      </p:sp>
      <p:pic>
        <p:nvPicPr>
          <p:cNvPr id="9" name="Picture 8"/>
          <p:cNvPicPr>
            <a:picLocks noChangeAspect="1"/>
          </p:cNvPicPr>
          <p:nvPr/>
        </p:nvPicPr>
        <p:blipFill>
          <a:blip r:embed="rId2"/>
          <a:stretch>
            <a:fillRect/>
          </a:stretch>
        </p:blipFill>
        <p:spPr>
          <a:xfrm>
            <a:off x="1200509" y="2200355"/>
            <a:ext cx="2000250" cy="4276725"/>
          </a:xfrm>
          <a:prstGeom prst="rect">
            <a:avLst/>
          </a:prstGeom>
        </p:spPr>
      </p:pic>
      <p:pic>
        <p:nvPicPr>
          <p:cNvPr id="10" name="Picture 9"/>
          <p:cNvPicPr>
            <a:picLocks noChangeAspect="1"/>
          </p:cNvPicPr>
          <p:nvPr/>
        </p:nvPicPr>
        <p:blipFill>
          <a:blip r:embed="rId3"/>
          <a:stretch>
            <a:fillRect/>
          </a:stretch>
        </p:blipFill>
        <p:spPr>
          <a:xfrm>
            <a:off x="3200759" y="2879281"/>
            <a:ext cx="3328867" cy="1967803"/>
          </a:xfrm>
          <a:prstGeom prst="rect">
            <a:avLst/>
          </a:prstGeom>
        </p:spPr>
      </p:pic>
      <p:sp>
        <p:nvSpPr>
          <p:cNvPr id="11" name="TextBox 10"/>
          <p:cNvSpPr txBox="1"/>
          <p:nvPr/>
        </p:nvSpPr>
        <p:spPr>
          <a:xfrm>
            <a:off x="3504643" y="4967166"/>
            <a:ext cx="1805302" cy="461665"/>
          </a:xfrm>
          <a:prstGeom prst="rect">
            <a:avLst/>
          </a:prstGeom>
          <a:noFill/>
        </p:spPr>
        <p:txBody>
          <a:bodyPr wrap="none" rtlCol="0">
            <a:spAutoFit/>
          </a:bodyPr>
          <a:lstStyle/>
          <a:p>
            <a:r>
              <a:rPr lang="en-US" sz="2400" b="1" smtClean="0">
                <a:solidFill>
                  <a:srgbClr val="FF0000"/>
                </a:solidFill>
              </a:rPr>
              <a:t>Giống XML</a:t>
            </a:r>
            <a:endParaRPr lang="en-US" b="1">
              <a:solidFill>
                <a:srgbClr val="FF0000"/>
              </a:solidFill>
            </a:endParaRPr>
          </a:p>
        </p:txBody>
      </p:sp>
      <p:cxnSp>
        <p:nvCxnSpPr>
          <p:cNvPr id="15" name="Straight Arrow Connector 14"/>
          <p:cNvCxnSpPr/>
          <p:nvPr/>
        </p:nvCxnSpPr>
        <p:spPr bwMode="auto">
          <a:xfrm flipH="1" flipV="1">
            <a:off x="3886200" y="4724400"/>
            <a:ext cx="396000" cy="252000"/>
          </a:xfrm>
          <a:prstGeom prst="straightConnector1">
            <a:avLst/>
          </a:prstGeom>
          <a:ln>
            <a:solidFill>
              <a:schemeClr val="tx2"/>
            </a:solidFill>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a:off x="3504643" y="4988304"/>
            <a:ext cx="3167855" cy="461665"/>
          </a:xfrm>
          <a:prstGeom prst="rect">
            <a:avLst/>
          </a:prstGeom>
          <a:noFill/>
        </p:spPr>
        <p:txBody>
          <a:bodyPr wrap="none" rtlCol="0">
            <a:spAutoFit/>
          </a:bodyPr>
          <a:lstStyle/>
          <a:p>
            <a:r>
              <a:rPr lang="en-US" sz="2400" b="1" smtClean="0">
                <a:solidFill>
                  <a:srgbClr val="FF0000"/>
                </a:solidFill>
              </a:rPr>
              <a:t>Kích thước nhỏ hơn</a:t>
            </a:r>
            <a:endParaRPr lang="en-US" b="1">
              <a:solidFill>
                <a:srgbClr val="FF0000"/>
              </a:solidFill>
            </a:endParaRPr>
          </a:p>
        </p:txBody>
      </p:sp>
      <p:sp>
        <p:nvSpPr>
          <p:cNvPr id="17" name="TextBox 16"/>
          <p:cNvSpPr txBox="1"/>
          <p:nvPr/>
        </p:nvSpPr>
        <p:spPr>
          <a:xfrm>
            <a:off x="3629659" y="5009442"/>
            <a:ext cx="2880917" cy="461665"/>
          </a:xfrm>
          <a:prstGeom prst="rect">
            <a:avLst/>
          </a:prstGeom>
          <a:noFill/>
        </p:spPr>
        <p:txBody>
          <a:bodyPr wrap="none" rtlCol="0">
            <a:spAutoFit/>
          </a:bodyPr>
          <a:lstStyle/>
          <a:p>
            <a:r>
              <a:rPr lang="en-US" sz="2400" b="1" smtClean="0">
                <a:solidFill>
                  <a:srgbClr val="FF0000"/>
                </a:solidFill>
              </a:rPr>
              <a:t>Cú pháp ngắn gọn</a:t>
            </a:r>
            <a:endParaRPr lang="en-US" b="1">
              <a:solidFill>
                <a:srgbClr val="FF0000"/>
              </a:solidFill>
            </a:endParaRPr>
          </a:p>
        </p:txBody>
      </p:sp>
      <p:sp>
        <p:nvSpPr>
          <p:cNvPr id="18" name="TextBox 17"/>
          <p:cNvSpPr txBox="1"/>
          <p:nvPr/>
        </p:nvSpPr>
        <p:spPr>
          <a:xfrm>
            <a:off x="3793023" y="5000208"/>
            <a:ext cx="1295547" cy="461665"/>
          </a:xfrm>
          <a:prstGeom prst="rect">
            <a:avLst/>
          </a:prstGeom>
          <a:noFill/>
        </p:spPr>
        <p:txBody>
          <a:bodyPr wrap="none" rtlCol="0">
            <a:spAutoFit/>
          </a:bodyPr>
          <a:lstStyle/>
          <a:p>
            <a:r>
              <a:rPr lang="en-US" sz="2400" b="1" smtClean="0">
                <a:solidFill>
                  <a:srgbClr val="FF0000"/>
                </a:solidFill>
              </a:rPr>
              <a:t>Dễ hiểu</a:t>
            </a:r>
            <a:endParaRPr lang="en-US" b="1">
              <a:solidFill>
                <a:srgbClr val="FF0000"/>
              </a:solidFill>
            </a:endParaRPr>
          </a:p>
        </p:txBody>
      </p:sp>
    </p:spTree>
    <p:extLst>
      <p:ext uri="{BB962C8B-B14F-4D97-AF65-F5344CB8AC3E}">
        <p14:creationId xmlns:p14="http://schemas.microsoft.com/office/powerpoint/2010/main" val="374674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P spid="16" grpId="1"/>
      <p:bldP spid="17" grpId="0"/>
      <p:bldP spid="17" grpId="1"/>
      <p:bldP spid="18" grpId="0"/>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145" y="322187"/>
            <a:ext cx="8229600" cy="927100"/>
          </a:xfrm>
        </p:spPr>
        <p:txBody>
          <a:bodyPr/>
          <a:lstStyle/>
          <a:p>
            <a:r>
              <a:rPr lang="en-US" smtClean="0"/>
              <a:t>Phân tích thiết kế</a:t>
            </a:r>
            <a:endParaRPr lang="en-US"/>
          </a:p>
        </p:txBody>
      </p:sp>
      <p:grpSp>
        <p:nvGrpSpPr>
          <p:cNvPr id="4" name="Group 3"/>
          <p:cNvGrpSpPr>
            <a:grpSpLocks/>
          </p:cNvGrpSpPr>
          <p:nvPr/>
        </p:nvGrpSpPr>
        <p:grpSpPr bwMode="auto">
          <a:xfrm>
            <a:off x="457200" y="458818"/>
            <a:ext cx="762000" cy="665163"/>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27"/>
          <p:cNvSpPr txBox="1">
            <a:spLocks noChangeArrowheads="1"/>
          </p:cNvSpPr>
          <p:nvPr/>
        </p:nvSpPr>
        <p:spPr bwMode="gray">
          <a:xfrm>
            <a:off x="654050" y="5572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3</a:t>
            </a:r>
          </a:p>
        </p:txBody>
      </p:sp>
      <p:pic>
        <p:nvPicPr>
          <p:cNvPr id="9" name="Picture 8"/>
          <p:cNvPicPr/>
          <p:nvPr/>
        </p:nvPicPr>
        <p:blipFill>
          <a:blip r:embed="rId2"/>
          <a:stretch>
            <a:fillRect/>
          </a:stretch>
        </p:blipFill>
        <p:spPr>
          <a:xfrm>
            <a:off x="2133600" y="1167189"/>
            <a:ext cx="5257800" cy="5664731"/>
          </a:xfrm>
          <a:prstGeom prst="rect">
            <a:avLst/>
          </a:prstGeom>
        </p:spPr>
      </p:pic>
    </p:spTree>
    <p:extLst>
      <p:ext uri="{BB962C8B-B14F-4D97-AF65-F5344CB8AC3E}">
        <p14:creationId xmlns:p14="http://schemas.microsoft.com/office/powerpoint/2010/main" val="395877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145" y="322187"/>
            <a:ext cx="8229600" cy="927100"/>
          </a:xfrm>
        </p:spPr>
        <p:txBody>
          <a:bodyPr/>
          <a:lstStyle/>
          <a:p>
            <a:r>
              <a:rPr lang="en-US" smtClean="0"/>
              <a:t>Phân tích thiết kế</a:t>
            </a:r>
            <a:endParaRPr lang="en-US"/>
          </a:p>
        </p:txBody>
      </p:sp>
      <p:sp>
        <p:nvSpPr>
          <p:cNvPr id="3" name="Content Placeholder 2"/>
          <p:cNvSpPr>
            <a:spLocks noGrp="1"/>
          </p:cNvSpPr>
          <p:nvPr>
            <p:ph idx="1"/>
          </p:nvPr>
        </p:nvSpPr>
        <p:spPr/>
        <p:txBody>
          <a:bodyPr/>
          <a:lstStyle/>
          <a:p>
            <a:r>
              <a:rPr lang="en-US" smtClean="0"/>
              <a:t>CSDL</a:t>
            </a:r>
          </a:p>
        </p:txBody>
      </p:sp>
      <p:grpSp>
        <p:nvGrpSpPr>
          <p:cNvPr id="4" name="Group 3"/>
          <p:cNvGrpSpPr>
            <a:grpSpLocks/>
          </p:cNvGrpSpPr>
          <p:nvPr/>
        </p:nvGrpSpPr>
        <p:grpSpPr bwMode="auto">
          <a:xfrm>
            <a:off x="457200" y="458818"/>
            <a:ext cx="762000" cy="665163"/>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27"/>
          <p:cNvSpPr txBox="1">
            <a:spLocks noChangeArrowheads="1"/>
          </p:cNvSpPr>
          <p:nvPr/>
        </p:nvSpPr>
        <p:spPr bwMode="gray">
          <a:xfrm>
            <a:off x="654050" y="55724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3</a:t>
            </a:r>
          </a:p>
        </p:txBody>
      </p:sp>
      <p:pic>
        <p:nvPicPr>
          <p:cNvPr id="9" name="Picture 8"/>
          <p:cNvPicPr>
            <a:picLocks noChangeAspect="1"/>
          </p:cNvPicPr>
          <p:nvPr/>
        </p:nvPicPr>
        <p:blipFill>
          <a:blip r:embed="rId2"/>
          <a:stretch>
            <a:fillRect/>
          </a:stretch>
        </p:blipFill>
        <p:spPr>
          <a:xfrm>
            <a:off x="2209799" y="1346893"/>
            <a:ext cx="6344905" cy="5268823"/>
          </a:xfrm>
          <a:prstGeom prst="rect">
            <a:avLst/>
          </a:prstGeom>
        </p:spPr>
      </p:pic>
    </p:spTree>
    <p:extLst>
      <p:ext uri="{BB962C8B-B14F-4D97-AF65-F5344CB8AC3E}">
        <p14:creationId xmlns:p14="http://schemas.microsoft.com/office/powerpoint/2010/main" val="2516818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150" y="303319"/>
            <a:ext cx="8229600" cy="927100"/>
          </a:xfrm>
        </p:spPr>
        <p:txBody>
          <a:bodyPr/>
          <a:lstStyle/>
          <a:p>
            <a:r>
              <a:rPr lang="en-US" smtClean="0"/>
              <a:t>Demo ứng dụng</a:t>
            </a:r>
            <a:endParaRPr lang="en-US"/>
          </a:p>
        </p:txBody>
      </p:sp>
      <p:sp>
        <p:nvSpPr>
          <p:cNvPr id="3" name="Content Placeholder 2"/>
          <p:cNvSpPr>
            <a:spLocks noGrp="1"/>
          </p:cNvSpPr>
          <p:nvPr>
            <p:ph idx="1"/>
          </p:nvPr>
        </p:nvSpPr>
        <p:spPr/>
        <p:txBody>
          <a:bodyPr/>
          <a:lstStyle/>
          <a:p>
            <a:endParaRPr lang="en-US"/>
          </a:p>
        </p:txBody>
      </p:sp>
      <p:grpSp>
        <p:nvGrpSpPr>
          <p:cNvPr id="4" name="Group 3"/>
          <p:cNvGrpSpPr>
            <a:grpSpLocks/>
          </p:cNvGrpSpPr>
          <p:nvPr/>
        </p:nvGrpSpPr>
        <p:grpSpPr bwMode="auto">
          <a:xfrm>
            <a:off x="457200" y="428626"/>
            <a:ext cx="762000" cy="665163"/>
            <a:chOff x="3174" y="2656"/>
            <a:chExt cx="1549" cy="1351"/>
          </a:xfrm>
        </p:grpSpPr>
        <p:sp>
          <p:nvSpPr>
            <p:cNvPr id="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30"/>
          <p:cNvSpPr txBox="1">
            <a:spLocks noChangeArrowheads="1"/>
          </p:cNvSpPr>
          <p:nvPr/>
        </p:nvSpPr>
        <p:spPr bwMode="gray">
          <a:xfrm>
            <a:off x="654050" y="52705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4</a:t>
            </a:r>
          </a:p>
        </p:txBody>
      </p:sp>
    </p:spTree>
    <p:extLst>
      <p:ext uri="{BB962C8B-B14F-4D97-AF65-F5344CB8AC3E}">
        <p14:creationId xmlns:p14="http://schemas.microsoft.com/office/powerpoint/2010/main" val="168784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738" y="322187"/>
            <a:ext cx="8229600" cy="927100"/>
          </a:xfrm>
        </p:spPr>
        <p:txBody>
          <a:bodyPr/>
          <a:lstStyle/>
          <a:p>
            <a:r>
              <a:rPr lang="en-US" smtClean="0"/>
              <a:t>Kết luận</a:t>
            </a:r>
            <a:endParaRPr lang="en-US"/>
          </a:p>
        </p:txBody>
      </p:sp>
      <p:sp>
        <p:nvSpPr>
          <p:cNvPr id="3" name="Content Placeholder 2"/>
          <p:cNvSpPr>
            <a:spLocks noGrp="1"/>
          </p:cNvSpPr>
          <p:nvPr>
            <p:ph idx="1"/>
          </p:nvPr>
        </p:nvSpPr>
        <p:spPr>
          <a:xfrm>
            <a:off x="457200" y="1600203"/>
            <a:ext cx="8229600" cy="627248"/>
          </a:xfrm>
        </p:spPr>
        <p:txBody>
          <a:bodyPr/>
          <a:lstStyle/>
          <a:p>
            <a:pPr>
              <a:buFont typeface="Wingdings" panose="05000000000000000000" pitchFamily="2" charset="2"/>
              <a:buChar char="v"/>
            </a:pPr>
            <a:r>
              <a:rPr lang="en-US" smtClean="0"/>
              <a:t>Về ứng dụng</a:t>
            </a:r>
          </a:p>
        </p:txBody>
      </p:sp>
      <p:grpSp>
        <p:nvGrpSpPr>
          <p:cNvPr id="4" name="Group 3"/>
          <p:cNvGrpSpPr>
            <a:grpSpLocks/>
          </p:cNvGrpSpPr>
          <p:nvPr/>
        </p:nvGrpSpPr>
        <p:grpSpPr bwMode="auto">
          <a:xfrm>
            <a:off x="457200" y="458818"/>
            <a:ext cx="762000" cy="665163"/>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27"/>
          <p:cNvSpPr txBox="1">
            <a:spLocks noChangeArrowheads="1"/>
          </p:cNvSpPr>
          <p:nvPr/>
        </p:nvSpPr>
        <p:spPr bwMode="gray">
          <a:xfrm>
            <a:off x="652962" y="55724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chemeClr val="bg1"/>
                </a:solidFill>
              </a:rPr>
              <a:t>5</a:t>
            </a:r>
            <a:endParaRPr lang="en-US" sz="2400" b="1">
              <a:solidFill>
                <a:schemeClr val="bg1"/>
              </a:solidFill>
            </a:endParaRPr>
          </a:p>
        </p:txBody>
      </p:sp>
      <p:sp>
        <p:nvSpPr>
          <p:cNvPr id="9" name="TextBox 8"/>
          <p:cNvSpPr txBox="1"/>
          <p:nvPr/>
        </p:nvSpPr>
        <p:spPr>
          <a:xfrm>
            <a:off x="2803234" y="6629400"/>
            <a:ext cx="184731" cy="369332"/>
          </a:xfrm>
          <a:prstGeom prst="rect">
            <a:avLst/>
          </a:prstGeom>
          <a:noFill/>
        </p:spPr>
        <p:txBody>
          <a:bodyPr wrap="none" rtlCol="0">
            <a:spAutoFit/>
          </a:bodyPr>
          <a:lstStyle/>
          <a:p>
            <a:endParaRPr lang="en-US"/>
          </a:p>
        </p:txBody>
      </p:sp>
      <p:sp>
        <p:nvSpPr>
          <p:cNvPr id="10" name="TextBox 9"/>
          <p:cNvSpPr txBox="1"/>
          <p:nvPr/>
        </p:nvSpPr>
        <p:spPr>
          <a:xfrm>
            <a:off x="539574" y="2743201"/>
            <a:ext cx="8147226" cy="2677656"/>
          </a:xfrm>
          <a:prstGeom prst="rect">
            <a:avLst/>
          </a:prstGeom>
          <a:noFill/>
        </p:spPr>
        <p:txBody>
          <a:bodyPr wrap="square" rtlCol="0">
            <a:spAutoFit/>
          </a:bodyPr>
          <a:lstStyle/>
          <a:p>
            <a:pPr lvl="2" algn="l">
              <a:buFont typeface="Wingdings" panose="05000000000000000000" pitchFamily="2" charset="2"/>
              <a:buChar char="§"/>
            </a:pPr>
            <a:r>
              <a:rPr lang="en-US" sz="2400" smtClean="0"/>
              <a:t> Ứng </a:t>
            </a:r>
            <a:r>
              <a:rPr lang="en-US" sz="2400"/>
              <a:t>dụng cho phép hành khách tra cứu các thông tin về chi tiết về hang xe, xe mình quan tâm. Xem trực quan lộ trình từng xe trên bản đồ google map.</a:t>
            </a:r>
          </a:p>
          <a:p>
            <a:pPr lvl="2" algn="l">
              <a:buFont typeface="Wingdings" panose="05000000000000000000" pitchFamily="2" charset="2"/>
              <a:buChar char="§"/>
            </a:pPr>
            <a:r>
              <a:rPr lang="en-US" sz="2400" smtClean="0"/>
              <a:t> Hành </a:t>
            </a:r>
            <a:r>
              <a:rPr lang="en-US" sz="2400"/>
              <a:t>khách định vị được vị trí hiện tại của mình từ đó có phương án tối ưu để bắt xe.</a:t>
            </a:r>
          </a:p>
          <a:p>
            <a:pPr lvl="2" algn="l">
              <a:buFont typeface="Wingdings" panose="05000000000000000000" pitchFamily="2" charset="2"/>
              <a:buChar char="§"/>
            </a:pPr>
            <a:r>
              <a:rPr lang="en-US" sz="2400" smtClean="0"/>
              <a:t> Hành </a:t>
            </a:r>
            <a:r>
              <a:rPr lang="en-US" sz="2400"/>
              <a:t>khách có thể báo cho nhà xe yêu cầu của mình thông qua chức năng đặt xe.</a:t>
            </a:r>
          </a:p>
        </p:txBody>
      </p:sp>
      <p:sp>
        <p:nvSpPr>
          <p:cNvPr id="11" name="TextBox 10"/>
          <p:cNvSpPr txBox="1"/>
          <p:nvPr/>
        </p:nvSpPr>
        <p:spPr>
          <a:xfrm>
            <a:off x="652962" y="2178257"/>
            <a:ext cx="2458862" cy="892552"/>
          </a:xfrm>
          <a:prstGeom prst="rect">
            <a:avLst/>
          </a:prstGeom>
          <a:noFill/>
        </p:spPr>
        <p:txBody>
          <a:bodyPr wrap="square" rtlCol="0">
            <a:spAutoFit/>
          </a:bodyPr>
          <a:lstStyle/>
          <a:p>
            <a:pPr lvl="1" indent="-457200">
              <a:buFont typeface="Arial" panose="020B0604020202020204" pitchFamily="34" charset="0"/>
              <a:buChar char="•"/>
            </a:pPr>
            <a:r>
              <a:rPr lang="en-US" sz="3200"/>
              <a:t>Ưu</a:t>
            </a:r>
            <a:r>
              <a:rPr lang="en-US" sz="2800"/>
              <a:t> </a:t>
            </a:r>
            <a:r>
              <a:rPr lang="en-US" sz="3200"/>
              <a:t>điểm</a:t>
            </a:r>
            <a:r>
              <a:rPr lang="en-US" sz="2400"/>
              <a:t>:</a:t>
            </a:r>
          </a:p>
          <a:p>
            <a:pPr algn="l"/>
            <a:endParaRPr lang="en-US" sz="2000"/>
          </a:p>
        </p:txBody>
      </p:sp>
      <p:sp>
        <p:nvSpPr>
          <p:cNvPr id="12" name="TextBox 11"/>
          <p:cNvSpPr txBox="1"/>
          <p:nvPr/>
        </p:nvSpPr>
        <p:spPr>
          <a:xfrm>
            <a:off x="539574" y="2746956"/>
            <a:ext cx="8147226" cy="3416320"/>
          </a:xfrm>
          <a:prstGeom prst="rect">
            <a:avLst/>
          </a:prstGeom>
          <a:noFill/>
        </p:spPr>
        <p:txBody>
          <a:bodyPr wrap="square" rtlCol="0">
            <a:spAutoFit/>
          </a:bodyPr>
          <a:lstStyle/>
          <a:p>
            <a:pPr lvl="2" algn="l">
              <a:buFont typeface="Wingdings" panose="05000000000000000000" pitchFamily="2" charset="2"/>
              <a:buChar char="§"/>
            </a:pPr>
            <a:r>
              <a:rPr lang="en-US" sz="2400" smtClean="0"/>
              <a:t> Ứng </a:t>
            </a:r>
            <a:r>
              <a:rPr lang="en-US" sz="2400"/>
              <a:t>dụng cho phép </a:t>
            </a:r>
            <a:r>
              <a:rPr lang="en-US" sz="2400" smtClean="0"/>
              <a:t>tài xế cập nhật trạng thái xe cũng như số ghế còn trống trên xe.</a:t>
            </a:r>
            <a:endParaRPr lang="en-US" sz="2400"/>
          </a:p>
          <a:p>
            <a:pPr lvl="2" algn="l">
              <a:buFont typeface="Wingdings" panose="05000000000000000000" pitchFamily="2" charset="2"/>
              <a:buChar char="§"/>
            </a:pPr>
            <a:r>
              <a:rPr lang="en-US" sz="2400" smtClean="0"/>
              <a:t> Tài xế có thể xem trực quan vị trí xe và sự dịch chuyển của xe trên bản đồ.</a:t>
            </a:r>
            <a:endParaRPr lang="en-US" sz="2400"/>
          </a:p>
          <a:p>
            <a:pPr lvl="2" algn="l">
              <a:buFont typeface="Wingdings" panose="05000000000000000000" pitchFamily="2" charset="2"/>
              <a:buChar char="§"/>
            </a:pPr>
            <a:r>
              <a:rPr lang="en-US" sz="2400" smtClean="0"/>
              <a:t> Hiển thị vị trí khách hang đặt xe</a:t>
            </a:r>
          </a:p>
          <a:p>
            <a:pPr lvl="2" algn="l">
              <a:buFont typeface="Wingdings" panose="05000000000000000000" pitchFamily="2" charset="2"/>
              <a:buChar char="§"/>
            </a:pPr>
            <a:r>
              <a:rPr lang="en-US" sz="2400" smtClean="0"/>
              <a:t>Nhân viên hang xe dễ dàng quản lý các tài xế, thông tin xe khách …</a:t>
            </a:r>
          </a:p>
          <a:p>
            <a:pPr lvl="2" algn="l">
              <a:buFont typeface="Wingdings" panose="05000000000000000000" pitchFamily="2" charset="2"/>
              <a:buChar char="§"/>
            </a:pPr>
            <a:r>
              <a:rPr lang="en-US" sz="2400" smtClean="0"/>
              <a:t>Vì là ứng dụng trên điện thoại nên nó khá tiện lợi khi sử dụng.</a:t>
            </a:r>
            <a:endParaRPr lang="en-US" sz="2400"/>
          </a:p>
        </p:txBody>
      </p:sp>
      <p:sp>
        <p:nvSpPr>
          <p:cNvPr id="13" name="TextBox 12"/>
          <p:cNvSpPr txBox="1"/>
          <p:nvPr/>
        </p:nvSpPr>
        <p:spPr>
          <a:xfrm>
            <a:off x="652962" y="2148630"/>
            <a:ext cx="3157038" cy="892552"/>
          </a:xfrm>
          <a:prstGeom prst="rect">
            <a:avLst/>
          </a:prstGeom>
          <a:noFill/>
        </p:spPr>
        <p:txBody>
          <a:bodyPr wrap="square" rtlCol="0">
            <a:spAutoFit/>
          </a:bodyPr>
          <a:lstStyle/>
          <a:p>
            <a:pPr lvl="1" indent="-457200">
              <a:buFont typeface="Arial" panose="020B0604020202020204" pitchFamily="34" charset="0"/>
              <a:buChar char="•"/>
            </a:pPr>
            <a:r>
              <a:rPr lang="en-US" sz="3200" smtClean="0"/>
              <a:t>Nhược</a:t>
            </a:r>
            <a:r>
              <a:rPr lang="en-US" sz="2800" smtClean="0"/>
              <a:t> </a:t>
            </a:r>
            <a:r>
              <a:rPr lang="en-US" sz="3200"/>
              <a:t>điểm</a:t>
            </a:r>
            <a:r>
              <a:rPr lang="en-US" sz="2400"/>
              <a:t>:</a:t>
            </a:r>
          </a:p>
          <a:p>
            <a:pPr algn="l"/>
            <a:endParaRPr lang="en-US" sz="2000"/>
          </a:p>
        </p:txBody>
      </p:sp>
      <p:sp>
        <p:nvSpPr>
          <p:cNvPr id="14" name="TextBox 13"/>
          <p:cNvSpPr txBox="1"/>
          <p:nvPr/>
        </p:nvSpPr>
        <p:spPr>
          <a:xfrm>
            <a:off x="547457" y="2722778"/>
            <a:ext cx="8147226" cy="2308324"/>
          </a:xfrm>
          <a:prstGeom prst="rect">
            <a:avLst/>
          </a:prstGeom>
          <a:noFill/>
        </p:spPr>
        <p:txBody>
          <a:bodyPr wrap="square" rtlCol="0">
            <a:spAutoFit/>
          </a:bodyPr>
          <a:lstStyle/>
          <a:p>
            <a:pPr lvl="2" algn="l">
              <a:buFont typeface="Wingdings" panose="05000000000000000000" pitchFamily="2" charset="2"/>
              <a:buChar char="§"/>
            </a:pPr>
            <a:r>
              <a:rPr lang="en-US" sz="2400" smtClean="0"/>
              <a:t> Ứng dụng yêu cầu kết nối internet và GPS</a:t>
            </a:r>
            <a:endParaRPr lang="en-US" sz="2400"/>
          </a:p>
          <a:p>
            <a:pPr lvl="2" algn="l">
              <a:buFont typeface="Wingdings" panose="05000000000000000000" pitchFamily="2" charset="2"/>
              <a:buChar char="§"/>
            </a:pPr>
            <a:r>
              <a:rPr lang="en-US" sz="2400" smtClean="0"/>
              <a:t> Vẫn còn nhiều thiếu sót chức năng: chỉ đường tới trạm xe gần nhất, vote…</a:t>
            </a:r>
            <a:endParaRPr lang="en-US" sz="2400"/>
          </a:p>
          <a:p>
            <a:pPr lvl="2" algn="l">
              <a:buFont typeface="Wingdings" panose="05000000000000000000" pitchFamily="2" charset="2"/>
              <a:buChar char="§"/>
            </a:pPr>
            <a:r>
              <a:rPr lang="en-US" sz="2400" smtClean="0"/>
              <a:t> Tốc độ còn chậm</a:t>
            </a:r>
            <a:endParaRPr lang="en-US" sz="2400"/>
          </a:p>
          <a:p>
            <a:pPr lvl="2" algn="l">
              <a:buFont typeface="Wingdings" panose="05000000000000000000" pitchFamily="2" charset="2"/>
              <a:buChar char="§"/>
            </a:pPr>
            <a:r>
              <a:rPr lang="en-US" sz="2400" smtClean="0"/>
              <a:t>Cơ sở dữ liệu nhỏ chỉ mang tính kiểm thử</a:t>
            </a:r>
          </a:p>
          <a:p>
            <a:pPr lvl="2" algn="l">
              <a:buFont typeface="Wingdings" panose="05000000000000000000" pitchFamily="2" charset="2"/>
              <a:buChar char="§"/>
            </a:pPr>
            <a:r>
              <a:rPr lang="en-US" sz="2400" smtClean="0"/>
              <a:t>Phụ thuộc nhiều vào các API</a:t>
            </a:r>
          </a:p>
        </p:txBody>
      </p:sp>
    </p:spTree>
    <p:extLst>
      <p:ext uri="{BB962C8B-B14F-4D97-AF65-F5344CB8AC3E}">
        <p14:creationId xmlns:p14="http://schemas.microsoft.com/office/powerpoint/2010/main" val="312997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2" grpId="1"/>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738" y="322187"/>
            <a:ext cx="8229600" cy="927100"/>
          </a:xfrm>
        </p:spPr>
        <p:txBody>
          <a:bodyPr/>
          <a:lstStyle/>
          <a:p>
            <a:r>
              <a:rPr lang="en-US" smtClean="0"/>
              <a:t>Kết luận</a:t>
            </a:r>
            <a:endParaRPr lang="en-US"/>
          </a:p>
        </p:txBody>
      </p:sp>
      <p:sp>
        <p:nvSpPr>
          <p:cNvPr id="3" name="Content Placeholder 2"/>
          <p:cNvSpPr>
            <a:spLocks noGrp="1"/>
          </p:cNvSpPr>
          <p:nvPr>
            <p:ph idx="1"/>
          </p:nvPr>
        </p:nvSpPr>
        <p:spPr>
          <a:xfrm>
            <a:off x="457200" y="1600203"/>
            <a:ext cx="8229600" cy="627248"/>
          </a:xfrm>
        </p:spPr>
        <p:txBody>
          <a:bodyPr/>
          <a:lstStyle/>
          <a:p>
            <a:pPr>
              <a:buFont typeface="Wingdings" panose="05000000000000000000" pitchFamily="2" charset="2"/>
              <a:buChar char="v"/>
            </a:pPr>
            <a:r>
              <a:rPr lang="en-US" smtClean="0"/>
              <a:t>Về kiến thức thu được</a:t>
            </a:r>
          </a:p>
        </p:txBody>
      </p:sp>
      <p:grpSp>
        <p:nvGrpSpPr>
          <p:cNvPr id="4" name="Group 3"/>
          <p:cNvGrpSpPr>
            <a:grpSpLocks/>
          </p:cNvGrpSpPr>
          <p:nvPr/>
        </p:nvGrpSpPr>
        <p:grpSpPr bwMode="auto">
          <a:xfrm>
            <a:off x="457200" y="458818"/>
            <a:ext cx="762000" cy="665163"/>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27"/>
          <p:cNvSpPr txBox="1">
            <a:spLocks noChangeArrowheads="1"/>
          </p:cNvSpPr>
          <p:nvPr/>
        </p:nvSpPr>
        <p:spPr bwMode="gray">
          <a:xfrm>
            <a:off x="652962" y="55724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chemeClr val="bg1"/>
                </a:solidFill>
              </a:rPr>
              <a:t>5</a:t>
            </a:r>
            <a:endParaRPr lang="en-US" sz="2400" b="1">
              <a:solidFill>
                <a:schemeClr val="bg1"/>
              </a:solidFill>
            </a:endParaRPr>
          </a:p>
        </p:txBody>
      </p:sp>
      <p:sp>
        <p:nvSpPr>
          <p:cNvPr id="9" name="TextBox 8"/>
          <p:cNvSpPr txBox="1"/>
          <p:nvPr/>
        </p:nvSpPr>
        <p:spPr>
          <a:xfrm>
            <a:off x="2803234" y="6629400"/>
            <a:ext cx="184731" cy="369332"/>
          </a:xfrm>
          <a:prstGeom prst="rect">
            <a:avLst/>
          </a:prstGeom>
          <a:noFill/>
        </p:spPr>
        <p:txBody>
          <a:bodyPr wrap="none" rtlCol="0">
            <a:spAutoFit/>
          </a:bodyPr>
          <a:lstStyle/>
          <a:p>
            <a:endParaRPr lang="en-US"/>
          </a:p>
        </p:txBody>
      </p:sp>
      <p:sp>
        <p:nvSpPr>
          <p:cNvPr id="10" name="TextBox 9"/>
          <p:cNvSpPr txBox="1"/>
          <p:nvPr/>
        </p:nvSpPr>
        <p:spPr>
          <a:xfrm>
            <a:off x="0" y="2243217"/>
            <a:ext cx="8686800" cy="1815882"/>
          </a:xfrm>
          <a:prstGeom prst="rect">
            <a:avLst/>
          </a:prstGeom>
          <a:noFill/>
        </p:spPr>
        <p:txBody>
          <a:bodyPr wrap="square" rtlCol="0">
            <a:spAutoFit/>
          </a:bodyPr>
          <a:lstStyle/>
          <a:p>
            <a:pPr marL="1257300" lvl="2" indent="-342900" algn="l">
              <a:buFont typeface="Arial" panose="020B0604020202020204" pitchFamily="34" charset="0"/>
              <a:buChar char="•"/>
            </a:pPr>
            <a:r>
              <a:rPr lang="en-US" sz="2800" smtClean="0"/>
              <a:t>Hiểu rõ hơn về Android</a:t>
            </a:r>
            <a:endParaRPr lang="en-US" sz="2800"/>
          </a:p>
          <a:p>
            <a:pPr marL="1257300" lvl="2" indent="-342900" algn="l">
              <a:buFont typeface="Arial" panose="020B0604020202020204" pitchFamily="34" charset="0"/>
              <a:buChar char="•"/>
            </a:pPr>
            <a:r>
              <a:rPr lang="en-US" sz="2800" smtClean="0"/>
              <a:t>Nắm bắt được cách sử dụng, ưu nhược điểm của các công nghệ PhoneGap, 	Google Maps API, Bootstrap.</a:t>
            </a:r>
            <a:endParaRPr lang="en-US" sz="2800"/>
          </a:p>
        </p:txBody>
      </p:sp>
    </p:spTree>
    <p:extLst>
      <p:ext uri="{BB962C8B-B14F-4D97-AF65-F5344CB8AC3E}">
        <p14:creationId xmlns:p14="http://schemas.microsoft.com/office/powerpoint/2010/main" val="400177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33" name="AutoShape 29"/>
          <p:cNvSpPr>
            <a:spLocks noChangeArrowheads="1"/>
          </p:cNvSpPr>
          <p:nvPr/>
        </p:nvSpPr>
        <p:spPr bwMode="auto">
          <a:xfrm>
            <a:off x="4819650" y="2466975"/>
            <a:ext cx="4019550" cy="2857500"/>
          </a:xfrm>
          <a:prstGeom prst="roundRect">
            <a:avLst>
              <a:gd name="adj" fmla="val 5208"/>
            </a:avLst>
          </a:prstGeom>
          <a:solidFill>
            <a:srgbClr val="FCFCFC">
              <a:alpha val="70000"/>
            </a:srgbClr>
          </a:solidFill>
          <a:ln w="9525">
            <a:solidFill>
              <a:schemeClr val="tx1"/>
            </a:solidFill>
            <a:prstDash val="dash"/>
            <a:round/>
            <a:headEnd/>
            <a:tailEnd/>
          </a:ln>
          <a:effectLst/>
        </p:spPr>
        <p:txBody>
          <a:bodyPr wrap="none" anchor="ctr"/>
          <a:lstStyle/>
          <a:p>
            <a:endParaRPr lang="en-US"/>
          </a:p>
        </p:txBody>
      </p:sp>
      <p:sp>
        <p:nvSpPr>
          <p:cNvPr id="72707" name="AutoShape 3"/>
          <p:cNvSpPr>
            <a:spLocks noChangeArrowheads="1"/>
          </p:cNvSpPr>
          <p:nvPr/>
        </p:nvSpPr>
        <p:spPr bwMode="gray">
          <a:xfrm flipH="1">
            <a:off x="3130552" y="2293940"/>
            <a:ext cx="995363" cy="835025"/>
          </a:xfrm>
          <a:prstGeom prst="curvedRightArrow">
            <a:avLst>
              <a:gd name="adj1" fmla="val 16542"/>
              <a:gd name="adj2" fmla="val 38977"/>
              <a:gd name="adj3" fmla="val 33846"/>
            </a:avLst>
          </a:prstGeom>
          <a:gradFill rotWithShape="1">
            <a:gsLst>
              <a:gs pos="0">
                <a:srgbClr val="03D4A8"/>
              </a:gs>
              <a:gs pos="25000">
                <a:srgbClr val="21D6E0"/>
              </a:gs>
              <a:gs pos="75000">
                <a:srgbClr val="0087E6"/>
              </a:gs>
              <a:gs pos="100000">
                <a:srgbClr val="005CBF"/>
              </a:gs>
            </a:gsLst>
            <a:lin ang="0" scaled="1"/>
          </a:gradFill>
          <a:ln w="9525">
            <a:noFill/>
            <a:miter lim="800000"/>
            <a:headEnd/>
            <a:tailEnd/>
          </a:ln>
          <a:effectLst/>
        </p:spPr>
        <p:txBody>
          <a:bodyPr wrap="none" anchor="ctr"/>
          <a:lstStyle/>
          <a:p>
            <a:endParaRPr lang="en-US"/>
          </a:p>
        </p:txBody>
      </p:sp>
      <p:sp>
        <p:nvSpPr>
          <p:cNvPr id="72708" name="AutoShape 4"/>
          <p:cNvSpPr>
            <a:spLocks noChangeArrowheads="1"/>
          </p:cNvSpPr>
          <p:nvPr/>
        </p:nvSpPr>
        <p:spPr bwMode="gray">
          <a:xfrm>
            <a:off x="1223963" y="2330452"/>
            <a:ext cx="995362" cy="835025"/>
          </a:xfrm>
          <a:prstGeom prst="curvedRightArrow">
            <a:avLst>
              <a:gd name="adj1" fmla="val 19583"/>
              <a:gd name="adj2" fmla="val 44676"/>
              <a:gd name="adj3" fmla="val 33652"/>
            </a:avLst>
          </a:prstGeom>
          <a:gradFill rotWithShape="1">
            <a:gsLst>
              <a:gs pos="0">
                <a:srgbClr val="03D4A8"/>
              </a:gs>
              <a:gs pos="25000">
                <a:srgbClr val="21D6E0"/>
              </a:gs>
              <a:gs pos="75000">
                <a:srgbClr val="0087E6"/>
              </a:gs>
              <a:gs pos="100000">
                <a:srgbClr val="005CBF"/>
              </a:gs>
            </a:gsLst>
            <a:lin ang="0" scaled="1"/>
          </a:gradFill>
          <a:ln w="9525">
            <a:noFill/>
            <a:miter lim="800000"/>
            <a:headEnd/>
            <a:tailEnd/>
          </a:ln>
          <a:effectLst/>
        </p:spPr>
        <p:txBody>
          <a:bodyPr wrap="none" anchor="ctr"/>
          <a:lstStyle/>
          <a:p>
            <a:endParaRPr lang="en-US"/>
          </a:p>
        </p:txBody>
      </p:sp>
      <p:grpSp>
        <p:nvGrpSpPr>
          <p:cNvPr id="72709" name="Group 5"/>
          <p:cNvGrpSpPr>
            <a:grpSpLocks/>
          </p:cNvGrpSpPr>
          <p:nvPr/>
        </p:nvGrpSpPr>
        <p:grpSpPr bwMode="auto">
          <a:xfrm>
            <a:off x="1163638" y="3336927"/>
            <a:ext cx="3003550" cy="2771775"/>
            <a:chOff x="862" y="713"/>
            <a:chExt cx="3780" cy="3490"/>
          </a:xfrm>
        </p:grpSpPr>
        <p:grpSp>
          <p:nvGrpSpPr>
            <p:cNvPr id="72710" name="Group 6"/>
            <p:cNvGrpSpPr>
              <a:grpSpLocks/>
            </p:cNvGrpSpPr>
            <p:nvPr/>
          </p:nvGrpSpPr>
          <p:grpSpPr bwMode="auto">
            <a:xfrm>
              <a:off x="1082" y="2210"/>
              <a:ext cx="3406" cy="1993"/>
              <a:chOff x="1082" y="2355"/>
              <a:chExt cx="3406" cy="1993"/>
            </a:xfrm>
          </p:grpSpPr>
          <p:sp>
            <p:nvSpPr>
              <p:cNvPr id="72711" name="Freeform 7"/>
              <p:cNvSpPr>
                <a:spLocks/>
              </p:cNvSpPr>
              <p:nvPr/>
            </p:nvSpPr>
            <p:spPr bwMode="gray">
              <a:xfrm>
                <a:off x="1082" y="3026"/>
                <a:ext cx="1338" cy="1322"/>
              </a:xfrm>
              <a:custGeom>
                <a:avLst/>
                <a:gdLst/>
                <a:ahLst/>
                <a:cxnLst>
                  <a:cxn ang="0">
                    <a:pos x="51" y="367"/>
                  </a:cxn>
                  <a:cxn ang="0">
                    <a:pos x="1323" y="1322"/>
                  </a:cxn>
                  <a:cxn ang="0">
                    <a:pos x="1323" y="974"/>
                  </a:cxn>
                  <a:cxn ang="0">
                    <a:pos x="0" y="0"/>
                  </a:cxn>
                  <a:cxn ang="0">
                    <a:pos x="51" y="367"/>
                  </a:cxn>
                </a:cxnLst>
                <a:rect l="0" t="0" r="r" b="b"/>
                <a:pathLst>
                  <a:path w="1323" h="1322">
                    <a:moveTo>
                      <a:pt x="51" y="367"/>
                    </a:moveTo>
                    <a:lnTo>
                      <a:pt x="1323" y="1322"/>
                    </a:lnTo>
                    <a:lnTo>
                      <a:pt x="1323" y="974"/>
                    </a:lnTo>
                    <a:lnTo>
                      <a:pt x="0" y="0"/>
                    </a:lnTo>
                    <a:lnTo>
                      <a:pt x="51" y="367"/>
                    </a:lnTo>
                    <a:close/>
                  </a:path>
                </a:pathLst>
              </a:custGeom>
              <a:solidFill>
                <a:srgbClr val="808080"/>
              </a:solidFill>
              <a:ln w="9525" cap="flat" cmpd="sng">
                <a:noFill/>
                <a:prstDash val="solid"/>
                <a:round/>
                <a:headEnd/>
                <a:tailEnd/>
              </a:ln>
              <a:effectLst/>
            </p:spPr>
            <p:txBody>
              <a:bodyPr wrap="none" anchor="ctr"/>
              <a:lstStyle/>
              <a:p>
                <a:endParaRPr lang="en-US"/>
              </a:p>
            </p:txBody>
          </p:sp>
          <p:sp>
            <p:nvSpPr>
              <p:cNvPr id="72712" name="Freeform 8"/>
              <p:cNvSpPr>
                <a:spLocks/>
              </p:cNvSpPr>
              <p:nvPr/>
            </p:nvSpPr>
            <p:spPr bwMode="gray">
              <a:xfrm>
                <a:off x="2405" y="2924"/>
                <a:ext cx="2083" cy="1418"/>
              </a:xfrm>
              <a:custGeom>
                <a:avLst/>
                <a:gdLst/>
                <a:ahLst/>
                <a:cxnLst>
                  <a:cxn ang="0">
                    <a:pos x="0" y="1070"/>
                  </a:cxn>
                  <a:cxn ang="0">
                    <a:pos x="2083" y="0"/>
                  </a:cxn>
                  <a:cxn ang="0">
                    <a:pos x="2045" y="355"/>
                  </a:cxn>
                  <a:cxn ang="0">
                    <a:pos x="7" y="1418"/>
                  </a:cxn>
                  <a:cxn ang="0">
                    <a:pos x="0" y="1070"/>
                  </a:cxn>
                </a:cxnLst>
                <a:rect l="0" t="0" r="r" b="b"/>
                <a:pathLst>
                  <a:path w="2083" h="1418">
                    <a:moveTo>
                      <a:pt x="0" y="1070"/>
                    </a:moveTo>
                    <a:lnTo>
                      <a:pt x="2083" y="0"/>
                    </a:lnTo>
                    <a:lnTo>
                      <a:pt x="2045" y="355"/>
                    </a:lnTo>
                    <a:lnTo>
                      <a:pt x="7" y="1418"/>
                    </a:lnTo>
                    <a:lnTo>
                      <a:pt x="0" y="107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72713" name="Freeform 9"/>
              <p:cNvSpPr>
                <a:spLocks/>
              </p:cNvSpPr>
              <p:nvPr/>
            </p:nvSpPr>
            <p:spPr bwMode="gray">
              <a:xfrm>
                <a:off x="1082" y="2355"/>
                <a:ext cx="3406" cy="1639"/>
              </a:xfrm>
              <a:custGeom>
                <a:avLst/>
                <a:gdLst/>
                <a:ahLst/>
                <a:cxnLst>
                  <a:cxn ang="0">
                    <a:pos x="1323" y="1639"/>
                  </a:cxn>
                  <a:cxn ang="0">
                    <a:pos x="0" y="671"/>
                  </a:cxn>
                  <a:cxn ang="0">
                    <a:pos x="1969" y="0"/>
                  </a:cxn>
                  <a:cxn ang="0">
                    <a:pos x="3406" y="569"/>
                  </a:cxn>
                  <a:cxn ang="0">
                    <a:pos x="1323" y="1639"/>
                  </a:cxn>
                </a:cxnLst>
                <a:rect l="0" t="0" r="r" b="b"/>
                <a:pathLst>
                  <a:path w="3406" h="1639">
                    <a:moveTo>
                      <a:pt x="1323" y="1639"/>
                    </a:moveTo>
                    <a:lnTo>
                      <a:pt x="0" y="671"/>
                    </a:lnTo>
                    <a:lnTo>
                      <a:pt x="1969" y="0"/>
                    </a:lnTo>
                    <a:lnTo>
                      <a:pt x="3406" y="569"/>
                    </a:lnTo>
                    <a:lnTo>
                      <a:pt x="1323" y="1639"/>
                    </a:lnTo>
                    <a:close/>
                  </a:path>
                </a:pathLst>
              </a:custGeom>
              <a:solidFill>
                <a:srgbClr val="969696"/>
              </a:solidFill>
              <a:ln w="9525" cap="flat" cmpd="sng">
                <a:noFill/>
                <a:prstDash val="solid"/>
                <a:round/>
                <a:headEnd/>
                <a:tailEnd/>
              </a:ln>
              <a:effectLst/>
            </p:spPr>
            <p:txBody>
              <a:bodyPr wrap="none" anchor="ctr"/>
              <a:lstStyle/>
              <a:p>
                <a:endParaRPr lang="en-US"/>
              </a:p>
            </p:txBody>
          </p:sp>
        </p:grpSp>
        <p:grpSp>
          <p:nvGrpSpPr>
            <p:cNvPr id="72714" name="Group 10"/>
            <p:cNvGrpSpPr>
              <a:grpSpLocks/>
            </p:cNvGrpSpPr>
            <p:nvPr/>
          </p:nvGrpSpPr>
          <p:grpSpPr bwMode="auto">
            <a:xfrm>
              <a:off x="1009" y="1723"/>
              <a:ext cx="3527" cy="1993"/>
              <a:chOff x="1082" y="2355"/>
              <a:chExt cx="3406" cy="1993"/>
            </a:xfrm>
          </p:grpSpPr>
          <p:sp>
            <p:nvSpPr>
              <p:cNvPr id="72715" name="Freeform 11"/>
              <p:cNvSpPr>
                <a:spLocks/>
              </p:cNvSpPr>
              <p:nvPr/>
            </p:nvSpPr>
            <p:spPr bwMode="gray">
              <a:xfrm>
                <a:off x="1082" y="3026"/>
                <a:ext cx="1338" cy="1322"/>
              </a:xfrm>
              <a:custGeom>
                <a:avLst/>
                <a:gdLst/>
                <a:ahLst/>
                <a:cxnLst>
                  <a:cxn ang="0">
                    <a:pos x="51" y="367"/>
                  </a:cxn>
                  <a:cxn ang="0">
                    <a:pos x="1323" y="1322"/>
                  </a:cxn>
                  <a:cxn ang="0">
                    <a:pos x="1323" y="974"/>
                  </a:cxn>
                  <a:cxn ang="0">
                    <a:pos x="0" y="0"/>
                  </a:cxn>
                  <a:cxn ang="0">
                    <a:pos x="51" y="367"/>
                  </a:cxn>
                </a:cxnLst>
                <a:rect l="0" t="0" r="r" b="b"/>
                <a:pathLst>
                  <a:path w="1323" h="1322">
                    <a:moveTo>
                      <a:pt x="51" y="367"/>
                    </a:moveTo>
                    <a:lnTo>
                      <a:pt x="1323" y="1322"/>
                    </a:lnTo>
                    <a:lnTo>
                      <a:pt x="1323" y="974"/>
                    </a:lnTo>
                    <a:lnTo>
                      <a:pt x="0" y="0"/>
                    </a:lnTo>
                    <a:lnTo>
                      <a:pt x="51" y="367"/>
                    </a:lnTo>
                    <a:close/>
                  </a:path>
                </a:pathLst>
              </a:custGeom>
              <a:solidFill>
                <a:srgbClr val="B2B2B2"/>
              </a:solidFill>
              <a:ln w="9525" cap="flat" cmpd="sng">
                <a:noFill/>
                <a:prstDash val="solid"/>
                <a:round/>
                <a:headEnd/>
                <a:tailEnd/>
              </a:ln>
              <a:effectLst/>
            </p:spPr>
            <p:txBody>
              <a:bodyPr wrap="none" anchor="ctr"/>
              <a:lstStyle/>
              <a:p>
                <a:endParaRPr lang="en-US"/>
              </a:p>
            </p:txBody>
          </p:sp>
          <p:sp>
            <p:nvSpPr>
              <p:cNvPr id="72716" name="Freeform 12"/>
              <p:cNvSpPr>
                <a:spLocks/>
              </p:cNvSpPr>
              <p:nvPr/>
            </p:nvSpPr>
            <p:spPr bwMode="gray">
              <a:xfrm>
                <a:off x="2405" y="2924"/>
                <a:ext cx="2083" cy="1418"/>
              </a:xfrm>
              <a:custGeom>
                <a:avLst/>
                <a:gdLst/>
                <a:ahLst/>
                <a:cxnLst>
                  <a:cxn ang="0">
                    <a:pos x="0" y="1070"/>
                  </a:cxn>
                  <a:cxn ang="0">
                    <a:pos x="2083" y="0"/>
                  </a:cxn>
                  <a:cxn ang="0">
                    <a:pos x="2045" y="355"/>
                  </a:cxn>
                  <a:cxn ang="0">
                    <a:pos x="7" y="1418"/>
                  </a:cxn>
                  <a:cxn ang="0">
                    <a:pos x="0" y="1070"/>
                  </a:cxn>
                </a:cxnLst>
                <a:rect l="0" t="0" r="r" b="b"/>
                <a:pathLst>
                  <a:path w="2083" h="1418">
                    <a:moveTo>
                      <a:pt x="0" y="1070"/>
                    </a:moveTo>
                    <a:lnTo>
                      <a:pt x="2083" y="0"/>
                    </a:lnTo>
                    <a:lnTo>
                      <a:pt x="2045" y="355"/>
                    </a:lnTo>
                    <a:lnTo>
                      <a:pt x="7" y="1418"/>
                    </a:lnTo>
                    <a:lnTo>
                      <a:pt x="0" y="1070"/>
                    </a:lnTo>
                    <a:close/>
                  </a:path>
                </a:pathLst>
              </a:custGeom>
              <a:solidFill>
                <a:schemeClr val="accent1"/>
              </a:solidFill>
              <a:ln w="9525" cap="flat" cmpd="sng">
                <a:noFill/>
                <a:prstDash val="solid"/>
                <a:round/>
                <a:headEnd/>
                <a:tailEnd/>
              </a:ln>
              <a:effectLst/>
            </p:spPr>
            <p:txBody>
              <a:bodyPr wrap="none" anchor="ctr"/>
              <a:lstStyle/>
              <a:p>
                <a:endParaRPr lang="en-US"/>
              </a:p>
            </p:txBody>
          </p:sp>
          <p:sp>
            <p:nvSpPr>
              <p:cNvPr id="72717" name="Freeform 13"/>
              <p:cNvSpPr>
                <a:spLocks/>
              </p:cNvSpPr>
              <p:nvPr/>
            </p:nvSpPr>
            <p:spPr bwMode="gray">
              <a:xfrm>
                <a:off x="1082" y="2355"/>
                <a:ext cx="3406" cy="1639"/>
              </a:xfrm>
              <a:custGeom>
                <a:avLst/>
                <a:gdLst/>
                <a:ahLst/>
                <a:cxnLst>
                  <a:cxn ang="0">
                    <a:pos x="1323" y="1639"/>
                  </a:cxn>
                  <a:cxn ang="0">
                    <a:pos x="0" y="671"/>
                  </a:cxn>
                  <a:cxn ang="0">
                    <a:pos x="1969" y="0"/>
                  </a:cxn>
                  <a:cxn ang="0">
                    <a:pos x="3406" y="569"/>
                  </a:cxn>
                  <a:cxn ang="0">
                    <a:pos x="1323" y="1639"/>
                  </a:cxn>
                </a:cxnLst>
                <a:rect l="0" t="0" r="r" b="b"/>
                <a:pathLst>
                  <a:path w="3406" h="1639">
                    <a:moveTo>
                      <a:pt x="1323" y="1639"/>
                    </a:moveTo>
                    <a:lnTo>
                      <a:pt x="0" y="671"/>
                    </a:lnTo>
                    <a:lnTo>
                      <a:pt x="1969" y="0"/>
                    </a:lnTo>
                    <a:lnTo>
                      <a:pt x="3406" y="569"/>
                    </a:lnTo>
                    <a:lnTo>
                      <a:pt x="1323" y="1639"/>
                    </a:lnTo>
                    <a:close/>
                  </a:path>
                </a:pathLst>
              </a:custGeom>
              <a:solidFill>
                <a:srgbClr val="B4B4B4"/>
              </a:solidFill>
              <a:ln w="9525" cap="flat" cmpd="sng">
                <a:noFill/>
                <a:prstDash val="solid"/>
                <a:round/>
                <a:headEnd/>
                <a:tailEnd/>
              </a:ln>
              <a:effectLst/>
            </p:spPr>
            <p:txBody>
              <a:bodyPr wrap="none" anchor="ctr"/>
              <a:lstStyle/>
              <a:p>
                <a:endParaRPr lang="en-US"/>
              </a:p>
            </p:txBody>
          </p:sp>
        </p:grpSp>
        <p:grpSp>
          <p:nvGrpSpPr>
            <p:cNvPr id="72718" name="Group 14"/>
            <p:cNvGrpSpPr>
              <a:grpSpLocks/>
            </p:cNvGrpSpPr>
            <p:nvPr/>
          </p:nvGrpSpPr>
          <p:grpSpPr bwMode="auto">
            <a:xfrm>
              <a:off x="935" y="1219"/>
              <a:ext cx="3653" cy="1993"/>
              <a:chOff x="1082" y="2355"/>
              <a:chExt cx="3406" cy="1993"/>
            </a:xfrm>
          </p:grpSpPr>
          <p:sp>
            <p:nvSpPr>
              <p:cNvPr id="72719" name="Freeform 15"/>
              <p:cNvSpPr>
                <a:spLocks/>
              </p:cNvSpPr>
              <p:nvPr/>
            </p:nvSpPr>
            <p:spPr bwMode="gray">
              <a:xfrm>
                <a:off x="1082" y="3026"/>
                <a:ext cx="1338" cy="1322"/>
              </a:xfrm>
              <a:custGeom>
                <a:avLst/>
                <a:gdLst/>
                <a:ahLst/>
                <a:cxnLst>
                  <a:cxn ang="0">
                    <a:pos x="51" y="367"/>
                  </a:cxn>
                  <a:cxn ang="0">
                    <a:pos x="1323" y="1322"/>
                  </a:cxn>
                  <a:cxn ang="0">
                    <a:pos x="1323" y="974"/>
                  </a:cxn>
                  <a:cxn ang="0">
                    <a:pos x="0" y="0"/>
                  </a:cxn>
                  <a:cxn ang="0">
                    <a:pos x="51" y="367"/>
                  </a:cxn>
                </a:cxnLst>
                <a:rect l="0" t="0" r="r" b="b"/>
                <a:pathLst>
                  <a:path w="1323" h="1322">
                    <a:moveTo>
                      <a:pt x="51" y="367"/>
                    </a:moveTo>
                    <a:lnTo>
                      <a:pt x="1323" y="1322"/>
                    </a:lnTo>
                    <a:lnTo>
                      <a:pt x="1323" y="974"/>
                    </a:lnTo>
                    <a:lnTo>
                      <a:pt x="0" y="0"/>
                    </a:lnTo>
                    <a:lnTo>
                      <a:pt x="51" y="367"/>
                    </a:lnTo>
                    <a:close/>
                  </a:path>
                </a:pathLst>
              </a:custGeom>
              <a:solidFill>
                <a:srgbClr val="C0C0C0"/>
              </a:solidFill>
              <a:ln w="9525" cap="flat" cmpd="sng">
                <a:noFill/>
                <a:prstDash val="solid"/>
                <a:round/>
                <a:headEnd/>
                <a:tailEnd/>
              </a:ln>
              <a:effectLst/>
            </p:spPr>
            <p:txBody>
              <a:bodyPr wrap="none" anchor="ctr"/>
              <a:lstStyle/>
              <a:p>
                <a:endParaRPr lang="en-US"/>
              </a:p>
            </p:txBody>
          </p:sp>
          <p:sp>
            <p:nvSpPr>
              <p:cNvPr id="72720" name="Freeform 16"/>
              <p:cNvSpPr>
                <a:spLocks/>
              </p:cNvSpPr>
              <p:nvPr/>
            </p:nvSpPr>
            <p:spPr bwMode="gray">
              <a:xfrm>
                <a:off x="2405" y="2924"/>
                <a:ext cx="2083" cy="1418"/>
              </a:xfrm>
              <a:custGeom>
                <a:avLst/>
                <a:gdLst/>
                <a:ahLst/>
                <a:cxnLst>
                  <a:cxn ang="0">
                    <a:pos x="0" y="1070"/>
                  </a:cxn>
                  <a:cxn ang="0">
                    <a:pos x="2083" y="0"/>
                  </a:cxn>
                  <a:cxn ang="0">
                    <a:pos x="2045" y="355"/>
                  </a:cxn>
                  <a:cxn ang="0">
                    <a:pos x="7" y="1418"/>
                  </a:cxn>
                  <a:cxn ang="0">
                    <a:pos x="0" y="1070"/>
                  </a:cxn>
                </a:cxnLst>
                <a:rect l="0" t="0" r="r" b="b"/>
                <a:pathLst>
                  <a:path w="2083" h="1418">
                    <a:moveTo>
                      <a:pt x="0" y="1070"/>
                    </a:moveTo>
                    <a:lnTo>
                      <a:pt x="2083" y="0"/>
                    </a:lnTo>
                    <a:lnTo>
                      <a:pt x="2045" y="355"/>
                    </a:lnTo>
                    <a:lnTo>
                      <a:pt x="7" y="1418"/>
                    </a:lnTo>
                    <a:lnTo>
                      <a:pt x="0" y="1070"/>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72721" name="Freeform 17"/>
              <p:cNvSpPr>
                <a:spLocks/>
              </p:cNvSpPr>
              <p:nvPr/>
            </p:nvSpPr>
            <p:spPr bwMode="gray">
              <a:xfrm>
                <a:off x="1082" y="2355"/>
                <a:ext cx="3406" cy="1639"/>
              </a:xfrm>
              <a:custGeom>
                <a:avLst/>
                <a:gdLst/>
                <a:ahLst/>
                <a:cxnLst>
                  <a:cxn ang="0">
                    <a:pos x="1323" y="1639"/>
                  </a:cxn>
                  <a:cxn ang="0">
                    <a:pos x="0" y="671"/>
                  </a:cxn>
                  <a:cxn ang="0">
                    <a:pos x="1969" y="0"/>
                  </a:cxn>
                  <a:cxn ang="0">
                    <a:pos x="3406" y="569"/>
                  </a:cxn>
                  <a:cxn ang="0">
                    <a:pos x="1323" y="1639"/>
                  </a:cxn>
                </a:cxnLst>
                <a:rect l="0" t="0" r="r" b="b"/>
                <a:pathLst>
                  <a:path w="3406" h="1639">
                    <a:moveTo>
                      <a:pt x="1323" y="1639"/>
                    </a:moveTo>
                    <a:lnTo>
                      <a:pt x="0" y="671"/>
                    </a:lnTo>
                    <a:lnTo>
                      <a:pt x="1969" y="0"/>
                    </a:lnTo>
                    <a:lnTo>
                      <a:pt x="3406" y="569"/>
                    </a:lnTo>
                    <a:lnTo>
                      <a:pt x="1323" y="1639"/>
                    </a:lnTo>
                    <a:close/>
                  </a:path>
                </a:pathLst>
              </a:custGeom>
              <a:solidFill>
                <a:srgbClr val="DDDDDD"/>
              </a:solidFill>
              <a:ln w="9525" cap="flat" cmpd="sng">
                <a:noFill/>
                <a:prstDash val="solid"/>
                <a:round/>
                <a:headEnd/>
                <a:tailEnd/>
              </a:ln>
              <a:effectLst/>
            </p:spPr>
            <p:txBody>
              <a:bodyPr wrap="none" anchor="ctr"/>
              <a:lstStyle/>
              <a:p>
                <a:endParaRPr lang="en-US"/>
              </a:p>
            </p:txBody>
          </p:sp>
        </p:grpSp>
        <p:grpSp>
          <p:nvGrpSpPr>
            <p:cNvPr id="72722" name="Group 18"/>
            <p:cNvGrpSpPr>
              <a:grpSpLocks/>
            </p:cNvGrpSpPr>
            <p:nvPr/>
          </p:nvGrpSpPr>
          <p:grpSpPr bwMode="auto">
            <a:xfrm>
              <a:off x="862" y="713"/>
              <a:ext cx="3780" cy="1993"/>
              <a:chOff x="1082" y="2355"/>
              <a:chExt cx="3406" cy="1993"/>
            </a:xfrm>
          </p:grpSpPr>
          <p:sp>
            <p:nvSpPr>
              <p:cNvPr id="72723" name="Freeform 19"/>
              <p:cNvSpPr>
                <a:spLocks/>
              </p:cNvSpPr>
              <p:nvPr/>
            </p:nvSpPr>
            <p:spPr bwMode="gray">
              <a:xfrm>
                <a:off x="1082" y="3026"/>
                <a:ext cx="1338" cy="1322"/>
              </a:xfrm>
              <a:custGeom>
                <a:avLst/>
                <a:gdLst/>
                <a:ahLst/>
                <a:cxnLst>
                  <a:cxn ang="0">
                    <a:pos x="51" y="367"/>
                  </a:cxn>
                  <a:cxn ang="0">
                    <a:pos x="1323" y="1322"/>
                  </a:cxn>
                  <a:cxn ang="0">
                    <a:pos x="1323" y="974"/>
                  </a:cxn>
                  <a:cxn ang="0">
                    <a:pos x="0" y="0"/>
                  </a:cxn>
                  <a:cxn ang="0">
                    <a:pos x="51" y="367"/>
                  </a:cxn>
                </a:cxnLst>
                <a:rect l="0" t="0" r="r" b="b"/>
                <a:pathLst>
                  <a:path w="1323" h="1322">
                    <a:moveTo>
                      <a:pt x="51" y="367"/>
                    </a:moveTo>
                    <a:lnTo>
                      <a:pt x="1323" y="1322"/>
                    </a:lnTo>
                    <a:lnTo>
                      <a:pt x="1323" y="974"/>
                    </a:lnTo>
                    <a:lnTo>
                      <a:pt x="0" y="0"/>
                    </a:lnTo>
                    <a:lnTo>
                      <a:pt x="51" y="367"/>
                    </a:lnTo>
                    <a:close/>
                  </a:path>
                </a:pathLst>
              </a:custGeom>
              <a:solidFill>
                <a:srgbClr val="DDDDDD"/>
              </a:solidFill>
              <a:ln w="9525" cap="flat" cmpd="sng">
                <a:noFill/>
                <a:prstDash val="solid"/>
                <a:round/>
                <a:headEnd/>
                <a:tailEnd/>
              </a:ln>
              <a:effectLst/>
            </p:spPr>
            <p:txBody>
              <a:bodyPr wrap="none" anchor="ctr"/>
              <a:lstStyle/>
              <a:p>
                <a:endParaRPr lang="en-US"/>
              </a:p>
            </p:txBody>
          </p:sp>
          <p:sp>
            <p:nvSpPr>
              <p:cNvPr id="72724" name="Freeform 20"/>
              <p:cNvSpPr>
                <a:spLocks/>
              </p:cNvSpPr>
              <p:nvPr/>
            </p:nvSpPr>
            <p:spPr bwMode="gray">
              <a:xfrm>
                <a:off x="2405" y="2924"/>
                <a:ext cx="2083" cy="1418"/>
              </a:xfrm>
              <a:custGeom>
                <a:avLst/>
                <a:gdLst/>
                <a:ahLst/>
                <a:cxnLst>
                  <a:cxn ang="0">
                    <a:pos x="0" y="1070"/>
                  </a:cxn>
                  <a:cxn ang="0">
                    <a:pos x="2083" y="0"/>
                  </a:cxn>
                  <a:cxn ang="0">
                    <a:pos x="2045" y="355"/>
                  </a:cxn>
                  <a:cxn ang="0">
                    <a:pos x="7" y="1418"/>
                  </a:cxn>
                  <a:cxn ang="0">
                    <a:pos x="0" y="1070"/>
                  </a:cxn>
                </a:cxnLst>
                <a:rect l="0" t="0" r="r" b="b"/>
                <a:pathLst>
                  <a:path w="2083" h="1418">
                    <a:moveTo>
                      <a:pt x="0" y="1070"/>
                    </a:moveTo>
                    <a:lnTo>
                      <a:pt x="2083" y="0"/>
                    </a:lnTo>
                    <a:lnTo>
                      <a:pt x="2045" y="355"/>
                    </a:lnTo>
                    <a:lnTo>
                      <a:pt x="7" y="1418"/>
                    </a:lnTo>
                    <a:lnTo>
                      <a:pt x="0" y="1070"/>
                    </a:lnTo>
                    <a:close/>
                  </a:path>
                </a:pathLst>
              </a:custGeom>
              <a:solidFill>
                <a:schemeClr val="accent2"/>
              </a:solidFill>
              <a:ln w="9525" cap="flat" cmpd="sng">
                <a:noFill/>
                <a:prstDash val="solid"/>
                <a:round/>
                <a:headEnd/>
                <a:tailEnd/>
              </a:ln>
              <a:effectLst/>
            </p:spPr>
            <p:txBody>
              <a:bodyPr wrap="none" anchor="ctr"/>
              <a:lstStyle/>
              <a:p>
                <a:endParaRPr lang="en-US"/>
              </a:p>
            </p:txBody>
          </p:sp>
          <p:sp>
            <p:nvSpPr>
              <p:cNvPr id="72725" name="Freeform 21"/>
              <p:cNvSpPr>
                <a:spLocks/>
              </p:cNvSpPr>
              <p:nvPr/>
            </p:nvSpPr>
            <p:spPr bwMode="gray">
              <a:xfrm>
                <a:off x="1082" y="2355"/>
                <a:ext cx="3406" cy="1639"/>
              </a:xfrm>
              <a:custGeom>
                <a:avLst/>
                <a:gdLst/>
                <a:ahLst/>
                <a:cxnLst>
                  <a:cxn ang="0">
                    <a:pos x="1323" y="1639"/>
                  </a:cxn>
                  <a:cxn ang="0">
                    <a:pos x="0" y="671"/>
                  </a:cxn>
                  <a:cxn ang="0">
                    <a:pos x="1969" y="0"/>
                  </a:cxn>
                  <a:cxn ang="0">
                    <a:pos x="3406" y="569"/>
                  </a:cxn>
                  <a:cxn ang="0">
                    <a:pos x="1323" y="1639"/>
                  </a:cxn>
                </a:cxnLst>
                <a:rect l="0" t="0" r="r" b="b"/>
                <a:pathLst>
                  <a:path w="3406" h="1639">
                    <a:moveTo>
                      <a:pt x="1323" y="1639"/>
                    </a:moveTo>
                    <a:lnTo>
                      <a:pt x="0" y="671"/>
                    </a:lnTo>
                    <a:lnTo>
                      <a:pt x="1969" y="0"/>
                    </a:lnTo>
                    <a:lnTo>
                      <a:pt x="3406" y="569"/>
                    </a:lnTo>
                    <a:lnTo>
                      <a:pt x="1323" y="1639"/>
                    </a:lnTo>
                    <a:close/>
                  </a:path>
                </a:pathLst>
              </a:custGeom>
              <a:gradFill rotWithShape="1">
                <a:gsLst>
                  <a:gs pos="0">
                    <a:srgbClr val="F8F8F8">
                      <a:gamma/>
                      <a:shade val="86275"/>
                      <a:invGamma/>
                    </a:srgbClr>
                  </a:gs>
                  <a:gs pos="100000">
                    <a:srgbClr val="F8F8F8"/>
                  </a:gs>
                </a:gsLst>
                <a:lin ang="5400000" scaled="1"/>
              </a:gradFill>
              <a:ln w="9525" cap="flat" cmpd="sng">
                <a:noFill/>
                <a:prstDash val="solid"/>
                <a:round/>
                <a:headEnd/>
                <a:tailEnd/>
              </a:ln>
              <a:effectLst/>
            </p:spPr>
            <p:txBody>
              <a:bodyPr wrap="none" anchor="ctr"/>
              <a:lstStyle/>
              <a:p>
                <a:endParaRPr lang="en-US"/>
              </a:p>
            </p:txBody>
          </p:sp>
        </p:grpSp>
      </p:grpSp>
      <p:sp>
        <p:nvSpPr>
          <p:cNvPr id="72726" name="AutoShape 22"/>
          <p:cNvSpPr>
            <a:spLocks/>
          </p:cNvSpPr>
          <p:nvPr/>
        </p:nvSpPr>
        <p:spPr bwMode="blackWhite">
          <a:xfrm>
            <a:off x="4905377" y="2644775"/>
            <a:ext cx="3916363" cy="515938"/>
          </a:xfrm>
          <a:prstGeom prst="callout2">
            <a:avLst>
              <a:gd name="adj1" fmla="val 22153"/>
              <a:gd name="adj2" fmla="val -1944"/>
              <a:gd name="adj3" fmla="val 22153"/>
              <a:gd name="adj4" fmla="val -12162"/>
              <a:gd name="adj5" fmla="val 265847"/>
              <a:gd name="adj6" fmla="val -22903"/>
            </a:avLst>
          </a:prstGeom>
          <a:noFill/>
          <a:ln w="9525">
            <a:solidFill>
              <a:srgbClr val="000000"/>
            </a:solidFill>
            <a:miter lim="800000"/>
            <a:headEnd type="diamond" w="med" len="med"/>
            <a:tailEnd/>
          </a:ln>
          <a:effectLst/>
        </p:spPr>
        <p:txBody>
          <a:bodyPr anchor="ctr"/>
          <a:lstStyle/>
          <a:p>
            <a:pPr algn="l" eaLnBrk="0" hangingPunct="0"/>
            <a:r>
              <a:rPr lang="en-US" b="1" smtClean="0">
                <a:solidFill>
                  <a:schemeClr val="accent2"/>
                </a:solidFill>
              </a:rPr>
              <a:t>Hoàn </a:t>
            </a:r>
            <a:r>
              <a:rPr lang="en-US" b="1">
                <a:solidFill>
                  <a:schemeClr val="accent2"/>
                </a:solidFill>
              </a:rPr>
              <a:t>thiện các chức năng đã có, bổ sung các chức năng còn thiếu.</a:t>
            </a:r>
          </a:p>
        </p:txBody>
      </p:sp>
      <p:sp>
        <p:nvSpPr>
          <p:cNvPr id="72727" name="AutoShape 23"/>
          <p:cNvSpPr>
            <a:spLocks/>
          </p:cNvSpPr>
          <p:nvPr/>
        </p:nvSpPr>
        <p:spPr bwMode="blackWhite">
          <a:xfrm>
            <a:off x="4891090" y="3357565"/>
            <a:ext cx="3900487" cy="522287"/>
          </a:xfrm>
          <a:prstGeom prst="callout2">
            <a:avLst>
              <a:gd name="adj1" fmla="val 21884"/>
              <a:gd name="adj2" fmla="val -1954"/>
              <a:gd name="adj3" fmla="val 21884"/>
              <a:gd name="adj4" fmla="val -11843"/>
              <a:gd name="adj5" fmla="val 200306"/>
              <a:gd name="adj6" fmla="val -22060"/>
            </a:avLst>
          </a:prstGeom>
          <a:noFill/>
          <a:ln w="9525">
            <a:solidFill>
              <a:srgbClr val="000000"/>
            </a:solidFill>
            <a:miter lim="800000"/>
            <a:headEnd type="diamond" w="med" len="med"/>
            <a:tailEnd/>
          </a:ln>
          <a:effectLst/>
        </p:spPr>
        <p:txBody>
          <a:bodyPr anchor="ctr"/>
          <a:lstStyle/>
          <a:p>
            <a:pPr algn="l" eaLnBrk="0" hangingPunct="0"/>
            <a:r>
              <a:rPr lang="vi-VN" b="1">
                <a:solidFill>
                  <a:schemeClr val="folHlink"/>
                </a:solidFill>
              </a:rPr>
              <a:t>Tối ưu hóa tốc độ, nâng cao bảo mật.</a:t>
            </a:r>
            <a:endParaRPr lang="en-US" b="1">
              <a:solidFill>
                <a:schemeClr val="folHlink"/>
              </a:solidFill>
            </a:endParaRPr>
          </a:p>
        </p:txBody>
      </p:sp>
      <p:sp>
        <p:nvSpPr>
          <p:cNvPr id="72728" name="AutoShape 24"/>
          <p:cNvSpPr>
            <a:spLocks/>
          </p:cNvSpPr>
          <p:nvPr/>
        </p:nvSpPr>
        <p:spPr bwMode="blackWhite">
          <a:xfrm>
            <a:off x="4883152" y="4648200"/>
            <a:ext cx="3865563" cy="449262"/>
          </a:xfrm>
          <a:prstGeom prst="callout2">
            <a:avLst>
              <a:gd name="adj1" fmla="val 25440"/>
              <a:gd name="adj2" fmla="val -1972"/>
              <a:gd name="adj3" fmla="val 25440"/>
              <a:gd name="adj4" fmla="val -13551"/>
              <a:gd name="adj5" fmla="val 107773"/>
              <a:gd name="adj6" fmla="val -25505"/>
            </a:avLst>
          </a:prstGeom>
          <a:noFill/>
          <a:ln w="9525">
            <a:solidFill>
              <a:srgbClr val="000000"/>
            </a:solidFill>
            <a:miter lim="800000"/>
            <a:headEnd type="diamond" w="med" len="med"/>
            <a:tailEnd/>
          </a:ln>
          <a:effectLst/>
        </p:spPr>
        <p:txBody>
          <a:bodyPr anchor="ctr"/>
          <a:lstStyle/>
          <a:p>
            <a:pPr algn="l" eaLnBrk="0" hangingPunct="0"/>
            <a:r>
              <a:rPr lang="en-US" b="1">
                <a:solidFill>
                  <a:schemeClr val="hlink"/>
                </a:solidFill>
              </a:rPr>
              <a:t>Mở rộng ứng dụng ngoài dịch vụ xe khách còn các loại hình vận tải khác.</a:t>
            </a:r>
          </a:p>
        </p:txBody>
      </p:sp>
      <p:sp>
        <p:nvSpPr>
          <p:cNvPr id="72729" name="AutoShape 25"/>
          <p:cNvSpPr>
            <a:spLocks/>
          </p:cNvSpPr>
          <p:nvPr/>
        </p:nvSpPr>
        <p:spPr bwMode="blackWhite">
          <a:xfrm>
            <a:off x="4883150" y="3962400"/>
            <a:ext cx="3879850" cy="482600"/>
          </a:xfrm>
          <a:prstGeom prst="callout2">
            <a:avLst>
              <a:gd name="adj1" fmla="val 23685"/>
              <a:gd name="adj2" fmla="val -1963"/>
              <a:gd name="adj3" fmla="val 23685"/>
              <a:gd name="adj4" fmla="val -13218"/>
              <a:gd name="adj5" fmla="val 157894"/>
              <a:gd name="adj6" fmla="val -24755"/>
            </a:avLst>
          </a:prstGeom>
          <a:noFill/>
          <a:ln w="9525">
            <a:solidFill>
              <a:srgbClr val="000000"/>
            </a:solidFill>
            <a:miter lim="800000"/>
            <a:headEnd type="diamond" w="med" len="med"/>
            <a:tailEnd/>
          </a:ln>
          <a:effectLst/>
        </p:spPr>
        <p:txBody>
          <a:bodyPr anchor="ctr"/>
          <a:lstStyle/>
          <a:p>
            <a:pPr algn="l" eaLnBrk="0" hangingPunct="0"/>
            <a:r>
              <a:rPr lang="vi-VN" b="1">
                <a:solidFill>
                  <a:schemeClr val="accent1"/>
                </a:solidFill>
              </a:rPr>
              <a:t>Đưa ứng dụng tới người </a:t>
            </a:r>
            <a:r>
              <a:rPr lang="vi-VN" b="1" smtClean="0">
                <a:solidFill>
                  <a:schemeClr val="accent1"/>
                </a:solidFill>
              </a:rPr>
              <a:t>d</a:t>
            </a:r>
            <a:r>
              <a:rPr lang="en-US" b="1" smtClean="0">
                <a:solidFill>
                  <a:schemeClr val="accent1"/>
                </a:solidFill>
              </a:rPr>
              <a:t>ùng</a:t>
            </a:r>
            <a:endParaRPr lang="en-US" b="1">
              <a:solidFill>
                <a:schemeClr val="accent1"/>
              </a:solidFill>
            </a:endParaRPr>
          </a:p>
        </p:txBody>
      </p:sp>
      <p:sp>
        <p:nvSpPr>
          <p:cNvPr id="72730" name="AutoShape 26"/>
          <p:cNvSpPr>
            <a:spLocks noChangeArrowheads="1"/>
          </p:cNvSpPr>
          <p:nvPr/>
        </p:nvSpPr>
        <p:spPr bwMode="ltGray">
          <a:xfrm rot="-544120">
            <a:off x="733425" y="3536952"/>
            <a:ext cx="393700" cy="1920875"/>
          </a:xfrm>
          <a:prstGeom prst="upArrow">
            <a:avLst>
              <a:gd name="adj1" fmla="val 50194"/>
              <a:gd name="adj2" fmla="val 74947"/>
            </a:avLst>
          </a:prstGeom>
          <a:gradFill rotWithShape="1">
            <a:gsLst>
              <a:gs pos="0">
                <a:schemeClr val="accent2"/>
              </a:gs>
              <a:gs pos="100000">
                <a:srgbClr val="FCFCFC">
                  <a:alpha val="0"/>
                </a:srgbClr>
              </a:gs>
            </a:gsLst>
            <a:lin ang="5400000" scaled="1"/>
          </a:gradFill>
          <a:ln w="9525" algn="ctr">
            <a:noFill/>
            <a:miter lim="800000"/>
            <a:headEnd/>
            <a:tailEnd/>
          </a:ln>
          <a:effectLst/>
        </p:spPr>
        <p:txBody>
          <a:bodyPr wrap="none" anchor="ctr"/>
          <a:lstStyle/>
          <a:p>
            <a:endParaRPr lang="en-US"/>
          </a:p>
        </p:txBody>
      </p:sp>
      <p:sp>
        <p:nvSpPr>
          <p:cNvPr id="72731" name="Rectangle 27"/>
          <p:cNvSpPr>
            <a:spLocks noChangeArrowheads="1"/>
          </p:cNvSpPr>
          <p:nvPr/>
        </p:nvSpPr>
        <p:spPr bwMode="gray">
          <a:xfrm>
            <a:off x="4572000" y="1642269"/>
            <a:ext cx="4267200" cy="444289"/>
          </a:xfrm>
          <a:prstGeom prst="rect">
            <a:avLst/>
          </a:prstGeom>
          <a:noFill/>
          <a:ln w="9525" algn="ctr">
            <a:noFill/>
            <a:miter lim="800000"/>
            <a:headEnd/>
            <a:tailEnd/>
          </a:ln>
          <a:effectLst/>
        </p:spPr>
        <p:txBody>
          <a:bodyPr wrap="square">
            <a:spAutoFit/>
          </a:bodyPr>
          <a:lstStyle/>
          <a:p>
            <a:pPr>
              <a:lnSpc>
                <a:spcPct val="70000"/>
              </a:lnSpc>
              <a:buFont typeface="Wingdings" pitchFamily="2" charset="2"/>
              <a:buNone/>
            </a:pPr>
            <a:r>
              <a:rPr lang="en-US" sz="3200" b="1" smtClean="0">
                <a:solidFill>
                  <a:srgbClr val="002060"/>
                </a:solidFill>
              </a:rPr>
              <a:t>Hướng phát triển</a:t>
            </a:r>
            <a:endParaRPr lang="en-US" sz="2800" b="1">
              <a:solidFill>
                <a:srgbClr val="002060"/>
              </a:solidFill>
            </a:endParaRPr>
          </a:p>
        </p:txBody>
      </p:sp>
      <p:pic>
        <p:nvPicPr>
          <p:cNvPr id="72732" name="Picture 28" descr="num11"/>
          <p:cNvPicPr>
            <a:picLocks noChangeAspect="1" noChangeArrowheads="1"/>
          </p:cNvPicPr>
          <p:nvPr/>
        </p:nvPicPr>
        <p:blipFill>
          <a:blip r:embed="rId2"/>
          <a:srcRect/>
          <a:stretch>
            <a:fillRect/>
          </a:stretch>
        </p:blipFill>
        <p:spPr bwMode="auto">
          <a:xfrm>
            <a:off x="873127" y="1371602"/>
            <a:ext cx="2447925" cy="2759075"/>
          </a:xfrm>
          <a:prstGeom prst="rect">
            <a:avLst/>
          </a:prstGeom>
          <a:noFill/>
        </p:spPr>
      </p:pic>
      <p:sp>
        <p:nvSpPr>
          <p:cNvPr id="37" name="Title 1"/>
          <p:cNvSpPr>
            <a:spLocks noGrp="1"/>
          </p:cNvSpPr>
          <p:nvPr>
            <p:ph type="title"/>
          </p:nvPr>
        </p:nvSpPr>
        <p:spPr>
          <a:xfrm>
            <a:off x="1198738" y="322187"/>
            <a:ext cx="8229600" cy="927100"/>
          </a:xfrm>
        </p:spPr>
        <p:txBody>
          <a:bodyPr/>
          <a:lstStyle/>
          <a:p>
            <a:r>
              <a:rPr lang="en-US" smtClean="0"/>
              <a:t>Kết luận</a:t>
            </a:r>
            <a:endParaRPr lang="en-US"/>
          </a:p>
        </p:txBody>
      </p:sp>
      <p:grpSp>
        <p:nvGrpSpPr>
          <p:cNvPr id="38" name="Group 37"/>
          <p:cNvGrpSpPr>
            <a:grpSpLocks/>
          </p:cNvGrpSpPr>
          <p:nvPr/>
        </p:nvGrpSpPr>
        <p:grpSpPr bwMode="auto">
          <a:xfrm>
            <a:off x="457200" y="458818"/>
            <a:ext cx="762000" cy="665163"/>
            <a:chOff x="1110" y="2656"/>
            <a:chExt cx="1549" cy="1351"/>
          </a:xfrm>
        </p:grpSpPr>
        <p:sp>
          <p:nvSpPr>
            <p:cNvPr id="3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 name="Text Box 27"/>
          <p:cNvSpPr txBox="1">
            <a:spLocks noChangeArrowheads="1"/>
          </p:cNvSpPr>
          <p:nvPr/>
        </p:nvSpPr>
        <p:spPr bwMode="gray">
          <a:xfrm>
            <a:off x="652962" y="55724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chemeClr val="bg1"/>
                </a:solidFill>
              </a:rPr>
              <a:t>5</a:t>
            </a:r>
            <a:endParaRPr lang="en-US" sz="2400" b="1">
              <a:solidFill>
                <a:schemeClr val="bg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ctrTitle"/>
          </p:nvPr>
        </p:nvSpPr>
        <p:spPr/>
        <p:txBody>
          <a:bodyPr/>
          <a:lstStyle/>
          <a:p>
            <a:r>
              <a:rPr lang="en-US" sz="6000"/>
              <a:t>Thank You!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a:grpSpLocks/>
          </p:cNvGrpSpPr>
          <p:nvPr/>
        </p:nvGrpSpPr>
        <p:grpSpPr bwMode="auto">
          <a:xfrm>
            <a:off x="1600200" y="5376368"/>
            <a:ext cx="762000" cy="665163"/>
            <a:chOff x="1110" y="2656"/>
            <a:chExt cx="1549" cy="1351"/>
          </a:xfrm>
        </p:grpSpPr>
        <p:sp>
          <p:nvSpPr>
            <p:cNvPr id="4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1"/>
          <p:cNvSpPr>
            <a:spLocks noGrp="1"/>
          </p:cNvSpPr>
          <p:nvPr>
            <p:ph type="title"/>
          </p:nvPr>
        </p:nvSpPr>
        <p:spPr/>
        <p:txBody>
          <a:bodyPr/>
          <a:lstStyle/>
          <a:p>
            <a:r>
              <a:rPr lang="en-US" smtClean="0"/>
              <a:t>Nội dung</a:t>
            </a:r>
            <a:endParaRPr lang="en-US"/>
          </a:p>
        </p:txBody>
      </p:sp>
      <p:grpSp>
        <p:nvGrpSpPr>
          <p:cNvPr id="4" name="Group 3"/>
          <p:cNvGrpSpPr>
            <a:grpSpLocks/>
          </p:cNvGrpSpPr>
          <p:nvPr/>
        </p:nvGrpSpPr>
        <p:grpSpPr bwMode="auto">
          <a:xfrm>
            <a:off x="1600200" y="1752600"/>
            <a:ext cx="762000" cy="665163"/>
            <a:chOff x="1110" y="2656"/>
            <a:chExt cx="1549" cy="1351"/>
          </a:xfrm>
        </p:grpSpPr>
        <p:sp>
          <p:nvSpPr>
            <p:cNvPr id="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7"/>
          <p:cNvGrpSpPr>
            <a:grpSpLocks/>
          </p:cNvGrpSpPr>
          <p:nvPr/>
        </p:nvGrpSpPr>
        <p:grpSpPr bwMode="auto">
          <a:xfrm>
            <a:off x="1600200" y="2667000"/>
            <a:ext cx="762000" cy="665163"/>
            <a:chOff x="3174" y="2656"/>
            <a:chExt cx="1549" cy="1351"/>
          </a:xfrm>
        </p:grpSpPr>
        <p:sp>
          <p:nvSpPr>
            <p:cNvPr id="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Line 11"/>
          <p:cNvSpPr>
            <a:spLocks noChangeShapeType="1"/>
          </p:cNvSpPr>
          <p:nvPr/>
        </p:nvSpPr>
        <p:spPr bwMode="auto">
          <a:xfrm>
            <a:off x="2209800" y="2362200"/>
            <a:ext cx="54102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2"/>
          <p:cNvSpPr txBox="1">
            <a:spLocks noChangeArrowheads="1"/>
          </p:cNvSpPr>
          <p:nvPr/>
        </p:nvSpPr>
        <p:spPr bwMode="auto">
          <a:xfrm>
            <a:off x="3235685" y="1828800"/>
            <a:ext cx="25202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smtClean="0"/>
              <a:t>Giới thiệu đề tài</a:t>
            </a:r>
            <a:endParaRPr lang="en-US" sz="2400" b="1"/>
          </a:p>
        </p:txBody>
      </p:sp>
      <p:sp>
        <p:nvSpPr>
          <p:cNvPr id="14" name="Text Box 13"/>
          <p:cNvSpPr txBox="1">
            <a:spLocks noChangeArrowheads="1"/>
          </p:cNvSpPr>
          <p:nvPr/>
        </p:nvSpPr>
        <p:spPr bwMode="gray">
          <a:xfrm>
            <a:off x="1797050" y="185102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sp>
        <p:nvSpPr>
          <p:cNvPr id="15" name="Line 14"/>
          <p:cNvSpPr>
            <a:spLocks noChangeShapeType="1"/>
          </p:cNvSpPr>
          <p:nvPr/>
        </p:nvSpPr>
        <p:spPr bwMode="auto">
          <a:xfrm>
            <a:off x="2209800" y="3276600"/>
            <a:ext cx="54102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5"/>
          <p:cNvSpPr txBox="1">
            <a:spLocks noChangeArrowheads="1"/>
          </p:cNvSpPr>
          <p:nvPr/>
        </p:nvSpPr>
        <p:spPr bwMode="auto">
          <a:xfrm>
            <a:off x="2943936" y="2743200"/>
            <a:ext cx="31037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Công nghệ sử </a:t>
            </a:r>
            <a:r>
              <a:rPr lang="en-US" sz="2400" b="1" smtClean="0"/>
              <a:t>dụng</a:t>
            </a:r>
            <a:endParaRPr lang="en-US" sz="2400" b="1"/>
          </a:p>
        </p:txBody>
      </p:sp>
      <p:sp>
        <p:nvSpPr>
          <p:cNvPr id="17" name="Text Box 16"/>
          <p:cNvSpPr txBox="1">
            <a:spLocks noChangeArrowheads="1"/>
          </p:cNvSpPr>
          <p:nvPr/>
        </p:nvSpPr>
        <p:spPr bwMode="gray">
          <a:xfrm>
            <a:off x="1797050" y="276542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2</a:t>
            </a:r>
          </a:p>
        </p:txBody>
      </p:sp>
      <p:grpSp>
        <p:nvGrpSpPr>
          <p:cNvPr id="18" name="Group 17"/>
          <p:cNvGrpSpPr>
            <a:grpSpLocks/>
          </p:cNvGrpSpPr>
          <p:nvPr/>
        </p:nvGrpSpPr>
        <p:grpSpPr bwMode="auto">
          <a:xfrm>
            <a:off x="1600200" y="3559175"/>
            <a:ext cx="762000" cy="665163"/>
            <a:chOff x="1110" y="2656"/>
            <a:chExt cx="1549" cy="1351"/>
          </a:xfrm>
        </p:grpSpPr>
        <p:sp>
          <p:nvSpPr>
            <p:cNvPr id="1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21"/>
          <p:cNvGrpSpPr>
            <a:grpSpLocks/>
          </p:cNvGrpSpPr>
          <p:nvPr/>
        </p:nvGrpSpPr>
        <p:grpSpPr bwMode="auto">
          <a:xfrm>
            <a:off x="1600200" y="4473575"/>
            <a:ext cx="762000" cy="665163"/>
            <a:chOff x="3174" y="2656"/>
            <a:chExt cx="1549" cy="1351"/>
          </a:xfrm>
        </p:grpSpPr>
        <p:sp>
          <p:nvSpPr>
            <p:cNvPr id="2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Line 25"/>
          <p:cNvSpPr>
            <a:spLocks noChangeShapeType="1"/>
          </p:cNvSpPr>
          <p:nvPr/>
        </p:nvSpPr>
        <p:spPr bwMode="auto">
          <a:xfrm>
            <a:off x="2209800" y="4168775"/>
            <a:ext cx="54102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6"/>
          <p:cNvSpPr txBox="1">
            <a:spLocks noChangeArrowheads="1"/>
          </p:cNvSpPr>
          <p:nvPr/>
        </p:nvSpPr>
        <p:spPr bwMode="auto">
          <a:xfrm>
            <a:off x="3130687" y="3678019"/>
            <a:ext cx="2730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Phân tích thiết kế</a:t>
            </a:r>
          </a:p>
        </p:txBody>
      </p:sp>
      <p:sp>
        <p:nvSpPr>
          <p:cNvPr id="28" name="Text Box 27"/>
          <p:cNvSpPr txBox="1">
            <a:spLocks noChangeArrowheads="1"/>
          </p:cNvSpPr>
          <p:nvPr/>
        </p:nvSpPr>
        <p:spPr bwMode="gray">
          <a:xfrm>
            <a:off x="1797050" y="3657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3</a:t>
            </a:r>
          </a:p>
        </p:txBody>
      </p:sp>
      <p:sp>
        <p:nvSpPr>
          <p:cNvPr id="29" name="Line 28"/>
          <p:cNvSpPr>
            <a:spLocks noChangeShapeType="1"/>
          </p:cNvSpPr>
          <p:nvPr/>
        </p:nvSpPr>
        <p:spPr bwMode="auto">
          <a:xfrm>
            <a:off x="2209800" y="5083175"/>
            <a:ext cx="54102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9"/>
          <p:cNvSpPr txBox="1">
            <a:spLocks noChangeArrowheads="1"/>
          </p:cNvSpPr>
          <p:nvPr/>
        </p:nvSpPr>
        <p:spPr bwMode="auto">
          <a:xfrm>
            <a:off x="3216452" y="4549775"/>
            <a:ext cx="25587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smtClean="0"/>
              <a:t>Demo ứng dụng</a:t>
            </a:r>
            <a:endParaRPr lang="en-US" sz="2400" b="1"/>
          </a:p>
        </p:txBody>
      </p:sp>
      <p:sp>
        <p:nvSpPr>
          <p:cNvPr id="31" name="Text Box 30"/>
          <p:cNvSpPr txBox="1">
            <a:spLocks noChangeArrowheads="1"/>
          </p:cNvSpPr>
          <p:nvPr/>
        </p:nvSpPr>
        <p:spPr bwMode="gray">
          <a:xfrm>
            <a:off x="1797050" y="4572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4</a:t>
            </a:r>
          </a:p>
        </p:txBody>
      </p:sp>
      <p:sp>
        <p:nvSpPr>
          <p:cNvPr id="36" name="Line 28"/>
          <p:cNvSpPr>
            <a:spLocks noChangeShapeType="1"/>
          </p:cNvSpPr>
          <p:nvPr/>
        </p:nvSpPr>
        <p:spPr bwMode="auto">
          <a:xfrm>
            <a:off x="2209800" y="5984019"/>
            <a:ext cx="54102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29"/>
          <p:cNvSpPr txBox="1">
            <a:spLocks noChangeArrowheads="1"/>
          </p:cNvSpPr>
          <p:nvPr/>
        </p:nvSpPr>
        <p:spPr bwMode="auto">
          <a:xfrm>
            <a:off x="3796735" y="5450619"/>
            <a:ext cx="1398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smtClean="0"/>
              <a:t>Kết luận</a:t>
            </a:r>
            <a:endParaRPr lang="en-US" sz="2400" b="1"/>
          </a:p>
        </p:txBody>
      </p:sp>
      <p:sp>
        <p:nvSpPr>
          <p:cNvPr id="38" name="Text Box 30"/>
          <p:cNvSpPr txBox="1">
            <a:spLocks noChangeArrowheads="1"/>
          </p:cNvSpPr>
          <p:nvPr/>
        </p:nvSpPr>
        <p:spPr bwMode="gray">
          <a:xfrm>
            <a:off x="1794229" y="5450618"/>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chemeClr val="bg1"/>
                </a:solidFill>
              </a:rPr>
              <a:t>5</a:t>
            </a:r>
            <a:endParaRPr lang="en-US" sz="2400" b="1">
              <a:solidFill>
                <a:schemeClr val="bg1"/>
              </a:solidFill>
            </a:endParaRPr>
          </a:p>
        </p:txBody>
      </p:sp>
    </p:spTree>
    <p:custDataLst>
      <p:tags r:id="rId1"/>
    </p:custDataLst>
    <p:extLst>
      <p:ext uri="{BB962C8B-B14F-4D97-AF65-F5344CB8AC3E}">
        <p14:creationId xmlns:p14="http://schemas.microsoft.com/office/powerpoint/2010/main" val="1970248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ppt_x"/>
                                          </p:val>
                                        </p:tav>
                                        <p:tav tm="100000">
                                          <p:val>
                                            <p:strVal val="#ppt_x"/>
                                          </p:val>
                                        </p:tav>
                                      </p:tavLst>
                                    </p:anim>
                                    <p:anim calcmode="lin" valueType="num">
                                      <p:cBhvr additive="base">
                                        <p:cTn id="66" dur="50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500" fill="hold"/>
                                        <p:tgtEl>
                                          <p:spTgt spid="37"/>
                                        </p:tgtEl>
                                        <p:attrNameLst>
                                          <p:attrName>ppt_x</p:attrName>
                                        </p:attrNameLst>
                                      </p:cBhvr>
                                      <p:tavLst>
                                        <p:tav tm="0">
                                          <p:val>
                                            <p:strVal val="#ppt_x"/>
                                          </p:val>
                                        </p:tav>
                                        <p:tav tm="100000">
                                          <p:val>
                                            <p:strVal val="#ppt_x"/>
                                          </p:val>
                                        </p:tav>
                                      </p:tavLst>
                                    </p:anim>
                                    <p:anim calcmode="lin" valueType="num">
                                      <p:cBhvr additive="base">
                                        <p:cTn id="80" dur="5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additive="base">
                                        <p:cTn id="83" dur="500" fill="hold"/>
                                        <p:tgtEl>
                                          <p:spTgt spid="38"/>
                                        </p:tgtEl>
                                        <p:attrNameLst>
                                          <p:attrName>ppt_x</p:attrName>
                                        </p:attrNameLst>
                                      </p:cBhvr>
                                      <p:tavLst>
                                        <p:tav tm="0">
                                          <p:val>
                                            <p:strVal val="#ppt_x"/>
                                          </p:val>
                                        </p:tav>
                                        <p:tav tm="100000">
                                          <p:val>
                                            <p:strVal val="#ppt_x"/>
                                          </p:val>
                                        </p:tav>
                                      </p:tavLst>
                                    </p:anim>
                                    <p:anim calcmode="lin" valueType="num">
                                      <p:cBhvr additive="base">
                                        <p:cTn id="84" dur="500" fill="hold"/>
                                        <p:tgtEl>
                                          <p:spTgt spid="3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ppt_x"/>
                                          </p:val>
                                        </p:tav>
                                        <p:tav tm="100000">
                                          <p:val>
                                            <p:strVal val="#ppt_x"/>
                                          </p:val>
                                        </p:tav>
                                      </p:tavLst>
                                    </p:anim>
                                    <p:anim calcmode="lin" valueType="num">
                                      <p:cBhvr additive="base">
                                        <p:cTn id="9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P spid="16" grpId="0"/>
      <p:bldP spid="17" grpId="0"/>
      <p:bldP spid="26" grpId="0" animBg="1"/>
      <p:bldP spid="27" grpId="0"/>
      <p:bldP spid="28" grpId="0"/>
      <p:bldP spid="29" grpId="0" animBg="1"/>
      <p:bldP spid="30" grpId="0"/>
      <p:bldP spid="31" grpId="0"/>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359" y="316409"/>
            <a:ext cx="8229600" cy="927100"/>
          </a:xfrm>
        </p:spPr>
        <p:txBody>
          <a:bodyPr/>
          <a:lstStyle/>
          <a:p>
            <a:r>
              <a:rPr lang="en-US" smtClean="0"/>
              <a:t>Giới thiệu đề tài</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t> Bối cảnh</a:t>
            </a:r>
            <a:endParaRPr lang="en-US"/>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2899517"/>
            <a:ext cx="2685520" cy="1790347"/>
          </a:xfrm>
          <a:prstGeom prst="rect">
            <a:avLst/>
          </a:prstGeom>
        </p:spPr>
      </p:pic>
      <p:pic>
        <p:nvPicPr>
          <p:cNvPr id="2050" name="Picture 2" descr="mobile-technology-pic-resized-600.png (600×6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6675" y="2720976"/>
            <a:ext cx="2282825" cy="2282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edium_yfr1289011199.jpg (200×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 y="3229363"/>
            <a:ext cx="1905000" cy="144780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419100" y="453040"/>
            <a:ext cx="762000" cy="665163"/>
            <a:chOff x="419100" y="453040"/>
            <a:chExt cx="762000" cy="665163"/>
          </a:xfrm>
        </p:grpSpPr>
        <p:grpSp>
          <p:nvGrpSpPr>
            <p:cNvPr id="7" name="Group 6"/>
            <p:cNvGrpSpPr>
              <a:grpSpLocks/>
            </p:cNvGrpSpPr>
            <p:nvPr/>
          </p:nvGrpSpPr>
          <p:grpSpPr bwMode="auto">
            <a:xfrm>
              <a:off x="419100" y="453040"/>
              <a:ext cx="762000" cy="665163"/>
              <a:chOff x="1110" y="2656"/>
              <a:chExt cx="1549" cy="1351"/>
            </a:xfrm>
          </p:grpSpPr>
          <p:sp>
            <p:nvSpPr>
              <p:cNvPr id="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Text Box 13"/>
            <p:cNvSpPr txBox="1">
              <a:spLocks noChangeArrowheads="1"/>
            </p:cNvSpPr>
            <p:nvPr/>
          </p:nvSpPr>
          <p:spPr bwMode="gray">
            <a:xfrm>
              <a:off x="615950" y="55146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grpSp>
    </p:spTree>
    <p:custDataLst>
      <p:tags r:id="rId1"/>
    </p:custDataLst>
    <p:extLst>
      <p:ext uri="{BB962C8B-B14F-4D97-AF65-F5344CB8AC3E}">
        <p14:creationId xmlns:p14="http://schemas.microsoft.com/office/powerpoint/2010/main" val="4156678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circle(in)">
                                      <p:cBhvr>
                                        <p:cTn id="17"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v"/>
            </a:pPr>
            <a:r>
              <a:rPr lang="en-US" smtClean="0"/>
              <a:t> Thực trạng xe khách hiện nay</a:t>
            </a:r>
            <a:endParaRPr lang="en-US"/>
          </a:p>
        </p:txBody>
      </p:sp>
      <p:pic>
        <p:nvPicPr>
          <p:cNvPr id="6146" name="Picture 2" descr="xekhach.jpg (420×290)"/>
          <p:cNvPicPr>
            <a:picLocks noChangeAspect="1" noChangeArrowheads="1"/>
          </p:cNvPicPr>
          <p:nvPr/>
        </p:nvPicPr>
        <p:blipFill rotWithShape="1">
          <a:blip r:embed="rId4">
            <a:extLst>
              <a:ext uri="{28A0092B-C50C-407E-A947-70E740481C1C}">
                <a14:useLocalDpi xmlns:a14="http://schemas.microsoft.com/office/drawing/2010/main" val="0"/>
              </a:ext>
            </a:extLst>
          </a:blip>
          <a:srcRect l="-3255" t="-7072" r="3255" b="7072"/>
          <a:stretch/>
        </p:blipFill>
        <p:spPr bwMode="auto">
          <a:xfrm>
            <a:off x="1107700" y="2765464"/>
            <a:ext cx="3121025" cy="215499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22079973-20120710155303_xekhach1.jpg (500×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9225" y="2805908"/>
            <a:ext cx="3243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22704-1265421510.jpg (320×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1525" y="3001965"/>
            <a:ext cx="30480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634573997689253750rbrb2715ccc.png (410×2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4011" y="2765464"/>
            <a:ext cx="4574118" cy="2621752"/>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a:spLocks noGrp="1"/>
          </p:cNvSpPr>
          <p:nvPr>
            <p:ph type="title"/>
          </p:nvPr>
        </p:nvSpPr>
        <p:spPr>
          <a:xfrm>
            <a:off x="1165359" y="316409"/>
            <a:ext cx="8229600" cy="927100"/>
          </a:xfrm>
        </p:spPr>
        <p:txBody>
          <a:bodyPr/>
          <a:lstStyle/>
          <a:p>
            <a:r>
              <a:rPr lang="en-US" smtClean="0"/>
              <a:t>Giới thiệu đề tài</a:t>
            </a:r>
            <a:endParaRPr lang="en-US"/>
          </a:p>
        </p:txBody>
      </p:sp>
      <p:grpSp>
        <p:nvGrpSpPr>
          <p:cNvPr id="16" name="Group 15"/>
          <p:cNvGrpSpPr/>
          <p:nvPr/>
        </p:nvGrpSpPr>
        <p:grpSpPr>
          <a:xfrm>
            <a:off x="419100" y="453040"/>
            <a:ext cx="762000" cy="665163"/>
            <a:chOff x="419100" y="453040"/>
            <a:chExt cx="762000" cy="665163"/>
          </a:xfrm>
        </p:grpSpPr>
        <p:grpSp>
          <p:nvGrpSpPr>
            <p:cNvPr id="17" name="Group 16"/>
            <p:cNvGrpSpPr>
              <a:grpSpLocks/>
            </p:cNvGrpSpPr>
            <p:nvPr/>
          </p:nvGrpSpPr>
          <p:grpSpPr bwMode="auto">
            <a:xfrm>
              <a:off x="419100" y="453040"/>
              <a:ext cx="762000" cy="665163"/>
              <a:chOff x="1110" y="2656"/>
              <a:chExt cx="1549" cy="1351"/>
            </a:xfrm>
          </p:grpSpPr>
          <p:sp>
            <p:nvSpPr>
              <p:cNvPr id="1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 name="Text Box 13"/>
            <p:cNvSpPr txBox="1">
              <a:spLocks noChangeArrowheads="1"/>
            </p:cNvSpPr>
            <p:nvPr/>
          </p:nvSpPr>
          <p:spPr bwMode="gray">
            <a:xfrm>
              <a:off x="615950" y="55146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grpSp>
    </p:spTree>
    <p:custDataLst>
      <p:tags r:id="rId1"/>
    </p:custDataLst>
    <p:extLst>
      <p:ext uri="{BB962C8B-B14F-4D97-AF65-F5344CB8AC3E}">
        <p14:creationId xmlns:p14="http://schemas.microsoft.com/office/powerpoint/2010/main" val="3468988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randombar(horizontal)">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146"/>
                                        </p:tgtEl>
                                      </p:cBhvr>
                                    </p:animEffect>
                                    <p:set>
                                      <p:cBhvr>
                                        <p:cTn id="17" dur="1" fill="hold">
                                          <p:stCondLst>
                                            <p:cond delay="499"/>
                                          </p:stCondLst>
                                        </p:cTn>
                                        <p:tgtEl>
                                          <p:spTgt spid="614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6148"/>
                                        </p:tgtEl>
                                      </p:cBhvr>
                                    </p:animEffect>
                                    <p:set>
                                      <p:cBhvr>
                                        <p:cTn id="22" dur="1" fill="hold">
                                          <p:stCondLst>
                                            <p:cond delay="499"/>
                                          </p:stCondLst>
                                        </p:cTn>
                                        <p:tgtEl>
                                          <p:spTgt spid="614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80">
                                          <p:stCondLst>
                                            <p:cond delay="0"/>
                                          </p:stCondLst>
                                        </p:cTn>
                                        <p:tgtEl>
                                          <p:spTgt spid="8"/>
                                        </p:tgtEl>
                                      </p:cBhvr>
                                    </p:animEffect>
                                    <p:anim calcmode="lin" valueType="num">
                                      <p:cBhvr>
                                        <p:cTn id="3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3" dur="26">
                                          <p:stCondLst>
                                            <p:cond delay="650"/>
                                          </p:stCondLst>
                                        </p:cTn>
                                        <p:tgtEl>
                                          <p:spTgt spid="8"/>
                                        </p:tgtEl>
                                      </p:cBhvr>
                                      <p:to x="100000" y="60000"/>
                                    </p:animScale>
                                    <p:animScale>
                                      <p:cBhvr>
                                        <p:cTn id="44" dur="166" decel="50000">
                                          <p:stCondLst>
                                            <p:cond delay="676"/>
                                          </p:stCondLst>
                                        </p:cTn>
                                        <p:tgtEl>
                                          <p:spTgt spid="8"/>
                                        </p:tgtEl>
                                      </p:cBhvr>
                                      <p:to x="100000" y="100000"/>
                                    </p:animScale>
                                    <p:animScale>
                                      <p:cBhvr>
                                        <p:cTn id="45" dur="26">
                                          <p:stCondLst>
                                            <p:cond delay="1312"/>
                                          </p:stCondLst>
                                        </p:cTn>
                                        <p:tgtEl>
                                          <p:spTgt spid="8"/>
                                        </p:tgtEl>
                                      </p:cBhvr>
                                      <p:to x="100000" y="80000"/>
                                    </p:animScale>
                                    <p:animScale>
                                      <p:cBhvr>
                                        <p:cTn id="46" dur="166" decel="50000">
                                          <p:stCondLst>
                                            <p:cond delay="1338"/>
                                          </p:stCondLst>
                                        </p:cTn>
                                        <p:tgtEl>
                                          <p:spTgt spid="8"/>
                                        </p:tgtEl>
                                      </p:cBhvr>
                                      <p:to x="100000" y="100000"/>
                                    </p:animScale>
                                    <p:animScale>
                                      <p:cBhvr>
                                        <p:cTn id="47" dur="26">
                                          <p:stCondLst>
                                            <p:cond delay="1642"/>
                                          </p:stCondLst>
                                        </p:cTn>
                                        <p:tgtEl>
                                          <p:spTgt spid="8"/>
                                        </p:tgtEl>
                                      </p:cBhvr>
                                      <p:to x="100000" y="90000"/>
                                    </p:animScale>
                                    <p:animScale>
                                      <p:cBhvr>
                                        <p:cTn id="48" dur="166" decel="50000">
                                          <p:stCondLst>
                                            <p:cond delay="1668"/>
                                          </p:stCondLst>
                                        </p:cTn>
                                        <p:tgtEl>
                                          <p:spTgt spid="8"/>
                                        </p:tgtEl>
                                      </p:cBhvr>
                                      <p:to x="100000" y="100000"/>
                                    </p:animScale>
                                    <p:animScale>
                                      <p:cBhvr>
                                        <p:cTn id="49" dur="26">
                                          <p:stCondLst>
                                            <p:cond delay="1808"/>
                                          </p:stCondLst>
                                        </p:cTn>
                                        <p:tgtEl>
                                          <p:spTgt spid="8"/>
                                        </p:tgtEl>
                                      </p:cBhvr>
                                      <p:to x="100000" y="95000"/>
                                    </p:animScale>
                                    <p:animScale>
                                      <p:cBhvr>
                                        <p:cTn id="5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v"/>
            </a:pPr>
            <a:r>
              <a:rPr lang="en-US" smtClean="0"/>
              <a:t> Sự đa dạng các nền tảng di động</a:t>
            </a:r>
            <a:endParaRPr lang="en-US"/>
          </a:p>
        </p:txBody>
      </p:sp>
      <p:pic>
        <p:nvPicPr>
          <p:cNvPr id="6" name="Picture 5" descr="android-windows-ios-bb+1_clipped_rev_1.png (935×257)"/>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590800"/>
            <a:ext cx="7222847" cy="1984058"/>
          </a:xfrm>
          <a:prstGeom prst="rect">
            <a:avLst/>
          </a:prstGeom>
          <a:noFill/>
          <a:extLst/>
        </p:spPr>
      </p:pic>
      <p:sp>
        <p:nvSpPr>
          <p:cNvPr id="4" name="TextBox 3"/>
          <p:cNvSpPr txBox="1"/>
          <p:nvPr/>
        </p:nvSpPr>
        <p:spPr>
          <a:xfrm>
            <a:off x="1280874" y="4922522"/>
            <a:ext cx="6582251" cy="461665"/>
          </a:xfrm>
          <a:prstGeom prst="rect">
            <a:avLst/>
          </a:prstGeom>
          <a:noFill/>
        </p:spPr>
        <p:txBody>
          <a:bodyPr wrap="none" rtlCol="0">
            <a:spAutoFit/>
          </a:bodyPr>
          <a:lstStyle/>
          <a:p>
            <a:pPr marL="285750" indent="-285750">
              <a:buFont typeface="Arial" panose="020B0604020202020204" pitchFamily="34" charset="0"/>
              <a:buChar char="•"/>
            </a:pPr>
            <a:r>
              <a:rPr lang="en-US" sz="2400" smtClean="0"/>
              <a:t>Một application chạy trên tất cả các nền tảng</a:t>
            </a:r>
            <a:endParaRPr lang="en-US" sz="2400"/>
          </a:p>
        </p:txBody>
      </p:sp>
      <p:sp>
        <p:nvSpPr>
          <p:cNvPr id="8" name="TextBox 7"/>
          <p:cNvSpPr txBox="1"/>
          <p:nvPr/>
        </p:nvSpPr>
        <p:spPr>
          <a:xfrm>
            <a:off x="1295400" y="5501018"/>
            <a:ext cx="6631944" cy="461665"/>
          </a:xfrm>
          <a:prstGeom prst="rect">
            <a:avLst/>
          </a:prstGeom>
          <a:noFill/>
        </p:spPr>
        <p:txBody>
          <a:bodyPr wrap="none" rtlCol="0">
            <a:spAutoFit/>
          </a:bodyPr>
          <a:lstStyle/>
          <a:p>
            <a:pPr marL="285750" indent="-285750">
              <a:buFont typeface="Arial" panose="020B0604020202020204" pitchFamily="34" charset="0"/>
              <a:buChar char="•"/>
            </a:pPr>
            <a:r>
              <a:rPr lang="en-US" sz="2400" smtClean="0"/>
              <a:t>Một nền tảng chạy được tất cả các ứng dụng</a:t>
            </a:r>
            <a:endParaRPr lang="en-US" sz="2400"/>
          </a:p>
        </p:txBody>
      </p:sp>
      <p:sp>
        <p:nvSpPr>
          <p:cNvPr id="10" name="Title 1"/>
          <p:cNvSpPr>
            <a:spLocks noGrp="1"/>
          </p:cNvSpPr>
          <p:nvPr>
            <p:ph type="title"/>
          </p:nvPr>
        </p:nvSpPr>
        <p:spPr>
          <a:xfrm>
            <a:off x="1165359" y="316409"/>
            <a:ext cx="8229600" cy="927100"/>
          </a:xfrm>
        </p:spPr>
        <p:txBody>
          <a:bodyPr/>
          <a:lstStyle/>
          <a:p>
            <a:r>
              <a:rPr lang="en-US" smtClean="0"/>
              <a:t>Giới thiệu đề tài</a:t>
            </a:r>
            <a:endParaRPr lang="en-US"/>
          </a:p>
        </p:txBody>
      </p:sp>
      <p:grpSp>
        <p:nvGrpSpPr>
          <p:cNvPr id="11" name="Group 10"/>
          <p:cNvGrpSpPr/>
          <p:nvPr/>
        </p:nvGrpSpPr>
        <p:grpSpPr>
          <a:xfrm>
            <a:off x="419100" y="453040"/>
            <a:ext cx="762000" cy="665163"/>
            <a:chOff x="419100" y="453040"/>
            <a:chExt cx="762000" cy="665163"/>
          </a:xfrm>
        </p:grpSpPr>
        <p:grpSp>
          <p:nvGrpSpPr>
            <p:cNvPr id="12" name="Group 11"/>
            <p:cNvGrpSpPr>
              <a:grpSpLocks/>
            </p:cNvGrpSpPr>
            <p:nvPr/>
          </p:nvGrpSpPr>
          <p:grpSpPr bwMode="auto">
            <a:xfrm>
              <a:off x="419100" y="453040"/>
              <a:ext cx="762000" cy="665163"/>
              <a:chOff x="1110" y="2656"/>
              <a:chExt cx="1549" cy="1351"/>
            </a:xfrm>
          </p:grpSpPr>
          <p:sp>
            <p:nvSpPr>
              <p:cNvPr id="1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Text Box 13"/>
            <p:cNvSpPr txBox="1">
              <a:spLocks noChangeArrowheads="1"/>
            </p:cNvSpPr>
            <p:nvPr/>
          </p:nvSpPr>
          <p:spPr bwMode="gray">
            <a:xfrm>
              <a:off x="615950" y="55146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grpSp>
    </p:spTree>
    <p:custDataLst>
      <p:tags r:id="rId1"/>
    </p:custDataLst>
    <p:extLst>
      <p:ext uri="{BB962C8B-B14F-4D97-AF65-F5344CB8AC3E}">
        <p14:creationId xmlns:p14="http://schemas.microsoft.com/office/powerpoint/2010/main" val="3141815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v"/>
            </a:pPr>
            <a:r>
              <a:rPr lang="en-US" smtClean="0"/>
              <a:t>Khắc phục</a:t>
            </a:r>
            <a:endParaRPr lang="en-US"/>
          </a:p>
        </p:txBody>
      </p:sp>
      <p:pic>
        <p:nvPicPr>
          <p:cNvPr id="1026" name="Picture 2" descr="ideas-man.jpg (250×3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62200"/>
            <a:ext cx="2381250" cy="3524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93748" y="2375140"/>
            <a:ext cx="4708341" cy="830997"/>
          </a:xfrm>
          <a:prstGeom prst="rect">
            <a:avLst/>
          </a:prstGeom>
          <a:noFill/>
        </p:spPr>
        <p:txBody>
          <a:bodyPr wrap="none" rtlCol="0">
            <a:spAutoFit/>
          </a:bodyPr>
          <a:lstStyle/>
          <a:p>
            <a:pPr marL="342900" indent="-342900">
              <a:buFont typeface="Wingdings" panose="05000000000000000000" pitchFamily="2" charset="2"/>
              <a:buChar char="ü"/>
            </a:pPr>
            <a:r>
              <a:rPr lang="en-US" sz="2400" smtClean="0"/>
              <a:t>Xây dựng hệ thống dịch vụ xe </a:t>
            </a:r>
          </a:p>
          <a:p>
            <a:r>
              <a:rPr lang="en-US" sz="2400" smtClean="0"/>
              <a:t>khách trên di động</a:t>
            </a:r>
            <a:endParaRPr lang="en-US" sz="2400"/>
          </a:p>
        </p:txBody>
      </p:sp>
      <p:sp>
        <p:nvSpPr>
          <p:cNvPr id="6" name="TextBox 5"/>
          <p:cNvSpPr txBox="1"/>
          <p:nvPr/>
        </p:nvSpPr>
        <p:spPr>
          <a:xfrm>
            <a:off x="3906839" y="3517959"/>
            <a:ext cx="4398961" cy="830997"/>
          </a:xfrm>
          <a:prstGeom prst="rect">
            <a:avLst/>
          </a:prstGeom>
          <a:noFill/>
        </p:spPr>
        <p:txBody>
          <a:bodyPr wrap="none" rtlCol="0">
            <a:spAutoFit/>
          </a:bodyPr>
          <a:lstStyle/>
          <a:p>
            <a:pPr marL="342900" indent="-342900">
              <a:buFont typeface="Wingdings" panose="05000000000000000000" pitchFamily="2" charset="2"/>
              <a:buChar char="ü"/>
            </a:pPr>
            <a:r>
              <a:rPr lang="en-US" sz="2400" smtClean="0"/>
              <a:t>Hệ thống chạy trên mọi nền </a:t>
            </a:r>
            <a:br>
              <a:rPr lang="en-US" sz="2400" smtClean="0"/>
            </a:br>
            <a:r>
              <a:rPr lang="en-US" sz="2400" smtClean="0"/>
              <a:t>tảng</a:t>
            </a:r>
            <a:endParaRPr lang="en-US" sz="2400"/>
          </a:p>
        </p:txBody>
      </p:sp>
      <p:sp>
        <p:nvSpPr>
          <p:cNvPr id="8" name="Title 1"/>
          <p:cNvSpPr>
            <a:spLocks noGrp="1"/>
          </p:cNvSpPr>
          <p:nvPr>
            <p:ph type="title"/>
          </p:nvPr>
        </p:nvSpPr>
        <p:spPr>
          <a:xfrm>
            <a:off x="1165359" y="316409"/>
            <a:ext cx="8229600" cy="927100"/>
          </a:xfrm>
        </p:spPr>
        <p:txBody>
          <a:bodyPr/>
          <a:lstStyle/>
          <a:p>
            <a:r>
              <a:rPr lang="en-US" smtClean="0"/>
              <a:t>Giới thiệu đề tài</a:t>
            </a:r>
            <a:endParaRPr lang="en-US"/>
          </a:p>
        </p:txBody>
      </p:sp>
      <p:grpSp>
        <p:nvGrpSpPr>
          <p:cNvPr id="9" name="Group 8"/>
          <p:cNvGrpSpPr/>
          <p:nvPr/>
        </p:nvGrpSpPr>
        <p:grpSpPr>
          <a:xfrm>
            <a:off x="419100" y="453040"/>
            <a:ext cx="762000" cy="665163"/>
            <a:chOff x="419100" y="453040"/>
            <a:chExt cx="762000" cy="665163"/>
          </a:xfrm>
        </p:grpSpPr>
        <p:grpSp>
          <p:nvGrpSpPr>
            <p:cNvPr id="10" name="Group 9"/>
            <p:cNvGrpSpPr>
              <a:grpSpLocks/>
            </p:cNvGrpSpPr>
            <p:nvPr/>
          </p:nvGrpSpPr>
          <p:grpSpPr bwMode="auto">
            <a:xfrm>
              <a:off x="419100" y="453040"/>
              <a:ext cx="762000" cy="665163"/>
              <a:chOff x="1110" y="2656"/>
              <a:chExt cx="1549" cy="1351"/>
            </a:xfrm>
          </p:grpSpPr>
          <p:sp>
            <p:nvSpPr>
              <p:cNvPr id="1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Text Box 13"/>
            <p:cNvSpPr txBox="1">
              <a:spLocks noChangeArrowheads="1"/>
            </p:cNvSpPr>
            <p:nvPr/>
          </p:nvSpPr>
          <p:spPr bwMode="gray">
            <a:xfrm>
              <a:off x="615950" y="55146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1</a:t>
              </a:r>
            </a:p>
          </p:txBody>
        </p:sp>
      </p:grpSp>
    </p:spTree>
    <p:extLst>
      <p:ext uri="{BB962C8B-B14F-4D97-AF65-F5344CB8AC3E}">
        <p14:creationId xmlns:p14="http://schemas.microsoft.com/office/powerpoint/2010/main" val="40874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092" y="270563"/>
            <a:ext cx="8229600" cy="927100"/>
          </a:xfrm>
        </p:spPr>
        <p:txBody>
          <a:bodyPr/>
          <a:lstStyle/>
          <a:p>
            <a:r>
              <a:rPr lang="en-US" smtClean="0"/>
              <a:t>Công nghệ sử dụng</a:t>
            </a:r>
            <a:endParaRPr lang="en-US"/>
          </a:p>
        </p:txBody>
      </p:sp>
      <p:sp>
        <p:nvSpPr>
          <p:cNvPr id="3" name="Content Placeholder 2"/>
          <p:cNvSpPr>
            <a:spLocks noGrp="1"/>
          </p:cNvSpPr>
          <p:nvPr>
            <p:ph idx="1"/>
          </p:nvPr>
        </p:nvSpPr>
        <p:spPr>
          <a:xfrm>
            <a:off x="457200" y="1600202"/>
            <a:ext cx="3657600" cy="761997"/>
          </a:xfrm>
        </p:spPr>
        <p:txBody>
          <a:bodyPr/>
          <a:lstStyle/>
          <a:p>
            <a:r>
              <a:rPr lang="en-US" smtClean="0"/>
              <a:t>PhoneGap</a:t>
            </a:r>
            <a:endParaRPr lang="en-US"/>
          </a:p>
        </p:txBody>
      </p:sp>
      <p:sp>
        <p:nvSpPr>
          <p:cNvPr id="4" name="Content Placeholder 2"/>
          <p:cNvSpPr txBox="1">
            <a:spLocks/>
          </p:cNvSpPr>
          <p:nvPr/>
        </p:nvSpPr>
        <p:spPr bwMode="gray">
          <a:xfrm>
            <a:off x="457200" y="2328865"/>
            <a:ext cx="3657600" cy="3809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buFont typeface="Courier New" panose="02070309020205020404" pitchFamily="49" charset="0"/>
              <a:buChar char="o"/>
            </a:pPr>
            <a:r>
              <a:rPr lang="en-US" sz="2400" kern="0" smtClean="0"/>
              <a:t>JS</a:t>
            </a:r>
            <a:endParaRPr lang="en-US" sz="2400" kern="0"/>
          </a:p>
        </p:txBody>
      </p:sp>
      <p:sp>
        <p:nvSpPr>
          <p:cNvPr id="5" name="Content Placeholder 2"/>
          <p:cNvSpPr txBox="1">
            <a:spLocks/>
          </p:cNvSpPr>
          <p:nvPr/>
        </p:nvSpPr>
        <p:spPr bwMode="gray">
          <a:xfrm>
            <a:off x="467264" y="2819403"/>
            <a:ext cx="3657600" cy="380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buFont typeface="Courier New" panose="02070309020205020404" pitchFamily="49" charset="0"/>
              <a:buChar char="o"/>
            </a:pPr>
            <a:r>
              <a:rPr lang="en-US" sz="2400" kern="0" smtClean="0"/>
              <a:t>HTML5</a:t>
            </a:r>
            <a:endParaRPr lang="en-US" kern="0"/>
          </a:p>
        </p:txBody>
      </p:sp>
      <p:sp>
        <p:nvSpPr>
          <p:cNvPr id="6" name="Content Placeholder 2"/>
          <p:cNvSpPr txBox="1">
            <a:spLocks/>
          </p:cNvSpPr>
          <p:nvPr/>
        </p:nvSpPr>
        <p:spPr bwMode="gray">
          <a:xfrm>
            <a:off x="477328" y="3276603"/>
            <a:ext cx="3657600" cy="761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buFont typeface="Courier New" panose="02070309020205020404" pitchFamily="49" charset="0"/>
              <a:buChar char="o"/>
            </a:pPr>
            <a:r>
              <a:rPr lang="en-US" sz="2400" kern="0" smtClean="0"/>
              <a:t>CSS3</a:t>
            </a:r>
            <a:endParaRPr lang="en-US" kern="0"/>
          </a:p>
        </p:txBody>
      </p:sp>
      <p:sp>
        <p:nvSpPr>
          <p:cNvPr id="7" name="Content Placeholder 2"/>
          <p:cNvSpPr txBox="1">
            <a:spLocks/>
          </p:cNvSpPr>
          <p:nvPr/>
        </p:nvSpPr>
        <p:spPr bwMode="gray">
          <a:xfrm>
            <a:off x="487392" y="3962400"/>
            <a:ext cx="3657600" cy="761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smtClean="0"/>
              <a:t>Android</a:t>
            </a:r>
            <a:endParaRPr lang="en-US" kern="0"/>
          </a:p>
        </p:txBody>
      </p:sp>
      <p:sp>
        <p:nvSpPr>
          <p:cNvPr id="8" name="Content Placeholder 2"/>
          <p:cNvSpPr txBox="1">
            <a:spLocks/>
          </p:cNvSpPr>
          <p:nvPr/>
        </p:nvSpPr>
        <p:spPr bwMode="gray">
          <a:xfrm>
            <a:off x="497456" y="4648200"/>
            <a:ext cx="3657600" cy="761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smtClean="0"/>
              <a:t>Google Maps API</a:t>
            </a:r>
            <a:endParaRPr lang="en-US" kern="0"/>
          </a:p>
        </p:txBody>
      </p:sp>
      <p:sp>
        <p:nvSpPr>
          <p:cNvPr id="11" name="Content Placeholder 2"/>
          <p:cNvSpPr txBox="1">
            <a:spLocks/>
          </p:cNvSpPr>
          <p:nvPr/>
        </p:nvSpPr>
        <p:spPr bwMode="gray">
          <a:xfrm>
            <a:off x="511833" y="5714998"/>
            <a:ext cx="3657600" cy="761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smtClean="0"/>
              <a:t>Bootstrap</a:t>
            </a:r>
            <a:endParaRPr lang="en-US" kern="0"/>
          </a:p>
        </p:txBody>
      </p:sp>
      <p:pic>
        <p:nvPicPr>
          <p:cNvPr id="2050" name="Picture 2" descr="1ad63bd43c622bdfab92315861cfdfc5_view.png (512×5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49487"/>
            <a:ext cx="3425825" cy="34258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_web_tech.png (200×2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686859"/>
            <a:ext cx="2081124" cy="22892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ndroid.jpg (1060×11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1503" y="2444148"/>
            <a:ext cx="2524017" cy="264545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google-map-logo.gif (300×3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4761" y="240272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go-bootstrap.jpg (500×3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670" y="1871663"/>
            <a:ext cx="4762500" cy="357187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511833" y="407194"/>
            <a:ext cx="762000" cy="665163"/>
            <a:chOff x="-196850" y="434977"/>
            <a:chExt cx="762000" cy="665163"/>
          </a:xfrm>
        </p:grpSpPr>
        <p:grpSp>
          <p:nvGrpSpPr>
            <p:cNvPr id="18" name="Group 17"/>
            <p:cNvGrpSpPr>
              <a:grpSpLocks/>
            </p:cNvGrpSpPr>
            <p:nvPr/>
          </p:nvGrpSpPr>
          <p:grpSpPr bwMode="auto">
            <a:xfrm>
              <a:off x="-196850" y="434977"/>
              <a:ext cx="762000" cy="665163"/>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Text Box 16"/>
            <p:cNvSpPr txBox="1">
              <a:spLocks noChangeArrowheads="1"/>
            </p:cNvSpPr>
            <p:nvPr/>
          </p:nvSpPr>
          <p:spPr bwMode="gray">
            <a:xfrm>
              <a:off x="0" y="53340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rPr>
                <a:t>2</a:t>
              </a:r>
            </a:p>
          </p:txBody>
        </p:sp>
      </p:grpSp>
    </p:spTree>
    <p:extLst>
      <p:ext uri="{BB962C8B-B14F-4D97-AF65-F5344CB8AC3E}">
        <p14:creationId xmlns:p14="http://schemas.microsoft.com/office/powerpoint/2010/main" val="182672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par>
                                <p:cTn id="27" presetID="16" presetClass="entr" presetSubtype="21" fill="hold" nodeType="withEffect">
                                  <p:stCondLst>
                                    <p:cond delay="0"/>
                                  </p:stCondLst>
                                  <p:childTnLst>
                                    <p:set>
                                      <p:cBhvr>
                                        <p:cTn id="28" dur="1" fill="hold">
                                          <p:stCondLst>
                                            <p:cond delay="0"/>
                                          </p:stCondLst>
                                        </p:cTn>
                                        <p:tgtEl>
                                          <p:spTgt spid="2052"/>
                                        </p:tgtEl>
                                        <p:attrNameLst>
                                          <p:attrName>style.visibility</p:attrName>
                                        </p:attrNameLst>
                                      </p:cBhvr>
                                      <p:to>
                                        <p:strVal val="visible"/>
                                      </p:to>
                                    </p:set>
                                    <p:animEffect transition="in" filter="barn(inVertical)">
                                      <p:cBhvr>
                                        <p:cTn id="29" dur="500"/>
                                        <p:tgtEl>
                                          <p:spTgt spid="20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052"/>
                                        </p:tgtEl>
                                      </p:cBhvr>
                                    </p:animEffect>
                                    <p:set>
                                      <p:cBhvr>
                                        <p:cTn id="34" dur="1" fill="hold">
                                          <p:stCondLst>
                                            <p:cond delay="499"/>
                                          </p:stCondLst>
                                        </p:cTn>
                                        <p:tgtEl>
                                          <p:spTgt spid="205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barn(inVertical)">
                                      <p:cBhvr>
                                        <p:cTn id="39" dur="500"/>
                                        <p:tgtEl>
                                          <p:spTgt spid="205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056"/>
                                        </p:tgtEl>
                                      </p:cBhvr>
                                    </p:animEffect>
                                    <p:set>
                                      <p:cBhvr>
                                        <p:cTn id="47" dur="1" fill="hold">
                                          <p:stCondLst>
                                            <p:cond delay="499"/>
                                          </p:stCondLst>
                                        </p:cTn>
                                        <p:tgtEl>
                                          <p:spTgt spid="205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058"/>
                                        </p:tgtEl>
                                        <p:attrNameLst>
                                          <p:attrName>style.visibility</p:attrName>
                                        </p:attrNameLst>
                                      </p:cBhvr>
                                      <p:to>
                                        <p:strVal val="visible"/>
                                      </p:to>
                                    </p:set>
                                    <p:animEffect transition="in" filter="barn(inVertical)">
                                      <p:cBhvr>
                                        <p:cTn id="52" dur="500"/>
                                        <p:tgtEl>
                                          <p:spTgt spid="205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arn(inVertical)">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058"/>
                                        </p:tgtEl>
                                      </p:cBhvr>
                                    </p:animEffect>
                                    <p:set>
                                      <p:cBhvr>
                                        <p:cTn id="60" dur="1" fill="hold">
                                          <p:stCondLst>
                                            <p:cond delay="499"/>
                                          </p:stCondLst>
                                        </p:cTn>
                                        <p:tgtEl>
                                          <p:spTgt spid="205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060"/>
                                        </p:tgtEl>
                                        <p:attrNameLst>
                                          <p:attrName>style.visibility</p:attrName>
                                        </p:attrNameLst>
                                      </p:cBhvr>
                                      <p:to>
                                        <p:strVal val="visible"/>
                                      </p:to>
                                    </p:set>
                                    <p:animEffect transition="in" filter="barn(inVertical)">
                                      <p:cBhvr>
                                        <p:cTn id="65" dur="500"/>
                                        <p:tgtEl>
                                          <p:spTgt spid="2060"/>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barn(inVertical)">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PhoneGap</a:t>
            </a:r>
            <a:endParaRPr lang="en-US"/>
          </a:p>
        </p:txBody>
      </p:sp>
      <p:sp>
        <p:nvSpPr>
          <p:cNvPr id="3" name="Content Placeholder 2"/>
          <p:cNvSpPr>
            <a:spLocks noGrp="1"/>
          </p:cNvSpPr>
          <p:nvPr>
            <p:ph idx="1"/>
          </p:nvPr>
        </p:nvSpPr>
        <p:spPr/>
        <p:txBody>
          <a:bodyPr/>
          <a:lstStyle/>
          <a:p>
            <a:r>
              <a:rPr lang="en-US" sz="2800"/>
              <a:t>PhoneGap là một framework mã nguồn mở giúp nhanh chóng xây dựng nền tảng các ứng dụng với html5, javascript và css</a:t>
            </a:r>
            <a:r>
              <a:rPr lang="en-US" smtClean="0"/>
              <a:t>.</a:t>
            </a:r>
            <a:endParaRPr lang="en-US"/>
          </a:p>
        </p:txBody>
      </p:sp>
      <p:pic>
        <p:nvPicPr>
          <p:cNvPr id="4" name="Picture 3"/>
          <p:cNvPicPr/>
          <p:nvPr/>
        </p:nvPicPr>
        <p:blipFill>
          <a:blip r:embed="rId3"/>
          <a:srcRect/>
          <a:stretch>
            <a:fillRect/>
          </a:stretch>
        </p:blipFill>
        <p:spPr bwMode="auto">
          <a:xfrm>
            <a:off x="1067912" y="3429000"/>
            <a:ext cx="7008175" cy="1600200"/>
          </a:xfrm>
          <a:prstGeom prst="rect">
            <a:avLst/>
          </a:prstGeom>
          <a:noFill/>
          <a:ln w="9525">
            <a:noFill/>
            <a:miter lim="800000"/>
            <a:headEnd/>
            <a:tailEnd/>
          </a:ln>
        </p:spPr>
      </p:pic>
      <p:pic>
        <p:nvPicPr>
          <p:cNvPr id="5" name="Picture 4"/>
          <p:cNvPicPr/>
          <p:nvPr/>
        </p:nvPicPr>
        <p:blipFill>
          <a:blip r:embed="rId4"/>
          <a:srcRect/>
          <a:stretch>
            <a:fillRect/>
          </a:stretch>
        </p:blipFill>
        <p:spPr bwMode="auto">
          <a:xfrm>
            <a:off x="2477057" y="3048000"/>
            <a:ext cx="4343400" cy="3238620"/>
          </a:xfrm>
          <a:prstGeom prst="rect">
            <a:avLst/>
          </a:prstGeom>
          <a:noFill/>
          <a:ln w="9525">
            <a:noFill/>
            <a:miter lim="800000"/>
            <a:headEnd/>
            <a:tailEnd/>
          </a:ln>
        </p:spPr>
      </p:pic>
    </p:spTree>
    <p:extLst>
      <p:ext uri="{BB962C8B-B14F-4D97-AF65-F5344CB8AC3E}">
        <p14:creationId xmlns:p14="http://schemas.microsoft.com/office/powerpoint/2010/main" val="220731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Google Maps API</a:t>
            </a:r>
            <a:endParaRPr lang="en-US"/>
          </a:p>
        </p:txBody>
      </p:sp>
      <p:sp>
        <p:nvSpPr>
          <p:cNvPr id="3" name="Content Placeholder 2"/>
          <p:cNvSpPr>
            <a:spLocks noGrp="1"/>
          </p:cNvSpPr>
          <p:nvPr>
            <p:ph idx="1"/>
          </p:nvPr>
        </p:nvSpPr>
        <p:spPr/>
        <p:txBody>
          <a:bodyPr/>
          <a:lstStyle/>
          <a:p>
            <a:r>
              <a:rPr lang="en-US" sz="2800"/>
              <a:t>Google Maps là một dịch vụ ứng dụng và công nghệ bản đồ trực tuyến </a:t>
            </a:r>
            <a:r>
              <a:rPr lang="en-US" sz="2800" smtClean="0"/>
              <a:t>do Google dày công sáng tạo và duy trì.</a:t>
            </a:r>
          </a:p>
          <a:p>
            <a:pPr marL="0" indent="0">
              <a:buNone/>
            </a:pPr>
            <a:endParaRPr lang="en-US"/>
          </a:p>
        </p:txBody>
      </p:sp>
      <p:pic>
        <p:nvPicPr>
          <p:cNvPr id="3076" name="Picture 4" descr="ban-do-mobile.jpg (479×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762" y="3420165"/>
            <a:ext cx="4562475"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03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0.1|1.1|0.7"/>
</p:tagLst>
</file>

<file path=ppt/tags/tag2.xml><?xml version="1.0" encoding="utf-8"?>
<p:tagLst xmlns:a="http://schemas.openxmlformats.org/drawingml/2006/main" xmlns:r="http://schemas.openxmlformats.org/officeDocument/2006/relationships" xmlns:p="http://schemas.openxmlformats.org/presentationml/2006/main">
  <p:tag name="TIMING" val="|1|1.1|1.8"/>
</p:tagLst>
</file>

<file path=ppt/tags/tag3.xml><?xml version="1.0" encoding="utf-8"?>
<p:tagLst xmlns:a="http://schemas.openxmlformats.org/drawingml/2006/main" xmlns:r="http://schemas.openxmlformats.org/officeDocument/2006/relationships" xmlns:p="http://schemas.openxmlformats.org/presentationml/2006/main">
  <p:tag name="TIMING" val="|1|1.1|1.8"/>
</p:tagLst>
</file>

<file path=ppt/tags/tag4.xml><?xml version="1.0" encoding="utf-8"?>
<p:tagLst xmlns:a="http://schemas.openxmlformats.org/drawingml/2006/main" xmlns:r="http://schemas.openxmlformats.org/officeDocument/2006/relationships" xmlns:p="http://schemas.openxmlformats.org/presentationml/2006/main">
  <p:tag name="TIMING" val="|1|1.1|1.8"/>
</p:tagLst>
</file>

<file path=ppt/theme/theme1.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836</TotalTime>
  <Words>1342</Words>
  <Application>Microsoft Office PowerPoint</Application>
  <PresentationFormat>On-screen Show (4:3)</PresentationFormat>
  <Paragraphs>122</Paragraphs>
  <Slides>19</Slides>
  <Notes>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Corbel (Headings)</vt:lpstr>
      <vt:lpstr>Courier New</vt:lpstr>
      <vt:lpstr>Times New Roman</vt:lpstr>
      <vt:lpstr>Wingdings</vt:lpstr>
      <vt:lpstr>580TGp_general_light_ani</vt:lpstr>
      <vt:lpstr>TIỂU LUẬN TỐT NGHIỆP</vt:lpstr>
      <vt:lpstr>Nội dung</vt:lpstr>
      <vt:lpstr>Giới thiệu đề tài</vt:lpstr>
      <vt:lpstr>Giới thiệu đề tài</vt:lpstr>
      <vt:lpstr>Giới thiệu đề tài</vt:lpstr>
      <vt:lpstr>Giới thiệu đề tài</vt:lpstr>
      <vt:lpstr>Công nghệ sử dụng</vt:lpstr>
      <vt:lpstr>PhoneGap</vt:lpstr>
      <vt:lpstr>Google Maps API</vt:lpstr>
      <vt:lpstr>Google Maps API</vt:lpstr>
      <vt:lpstr>Phân tích thiết kế</vt:lpstr>
      <vt:lpstr>Phân tích thiết kế</vt:lpstr>
      <vt:lpstr>Phân tích thiết kế</vt:lpstr>
      <vt:lpstr>Phân tích thiết kế</vt:lpstr>
      <vt:lpstr>Demo ứng dụng</vt:lpstr>
      <vt:lpstr>Kết luận</vt:lpstr>
      <vt:lpstr>Kết luận</vt:lpstr>
      <vt:lpstr>Kết luận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Download Bộ Template Powerpoint 56 chủ đề Đa dạng mẫu đồ thị Đa dạng mẫu sơ đồ SmartArt Hiệu ứng chuyển động tuyệt vời Màu sắc phù hợp từng chủ đề Hình ảnh sinh động Dễ tùy biến</dc:title>
  <dc:creator>Pierre</dc:creator>
  <cp:lastModifiedBy>van son</cp:lastModifiedBy>
  <cp:revision>62</cp:revision>
  <dcterms:created xsi:type="dcterms:W3CDTF">2013-10-11T09:50:34Z</dcterms:created>
  <dcterms:modified xsi:type="dcterms:W3CDTF">2014-06-07T01:16:43Z</dcterms:modified>
</cp:coreProperties>
</file>