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8"/>
  </p:notesMasterIdLst>
  <p:handoutMasterIdLst>
    <p:handoutMasterId r:id="rId19"/>
  </p:handoutMasterIdLst>
  <p:sldIdLst>
    <p:sldId id="256" r:id="rId3"/>
    <p:sldId id="257" r:id="rId4"/>
    <p:sldId id="263" r:id="rId5"/>
    <p:sldId id="265" r:id="rId6"/>
    <p:sldId id="266" r:id="rId7"/>
    <p:sldId id="267" r:id="rId8"/>
    <p:sldId id="268" r:id="rId9"/>
    <p:sldId id="264" r:id="rId10"/>
    <p:sldId id="272" r:id="rId11"/>
    <p:sldId id="269" r:id="rId12"/>
    <p:sldId id="270" r:id="rId13"/>
    <p:sldId id="258" r:id="rId14"/>
    <p:sldId id="260" r:id="rId15"/>
    <p:sldId id="261" r:id="rId16"/>
    <p:sldId id="26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3" autoAdjust="0"/>
    <p:restoredTop sz="95274" autoAdjust="0"/>
  </p:normalViewPr>
  <p:slideViewPr>
    <p:cSldViewPr>
      <p:cViewPr varScale="1">
        <p:scale>
          <a:sx n="114" d="100"/>
          <a:sy n="114" d="100"/>
        </p:scale>
        <p:origin x="474" y="102"/>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10/7/2019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10/7/2019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10/7/2019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10/7/2019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10/7/2019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10/7/2019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10/7/2019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10/7/2019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10/7/2019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10/7/2019</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ci.pitt.edu/academics/ugrad/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5" name="Subtitle 4">
            <a:extLst>
              <a:ext uri="{FF2B5EF4-FFF2-40B4-BE49-F238E27FC236}">
                <a16:creationId xmlns:a16="http://schemas.microsoft.com/office/drawing/2014/main" id="{A7F74C02-D7C7-4F6E-9F0F-C5A241A7947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Due dates</a:t>
            </a:r>
          </a:p>
        </p:txBody>
      </p:sp>
      <p:sp>
        <p:nvSpPr>
          <p:cNvPr id="3" name="Content Placeholder 2"/>
          <p:cNvSpPr>
            <a:spLocks noGrp="1"/>
          </p:cNvSpPr>
          <p:nvPr>
            <p:ph idx="1"/>
          </p:nvPr>
        </p:nvSpPr>
        <p:spPr/>
        <p:txBody>
          <a:bodyPr/>
          <a:lstStyle/>
          <a:p>
            <a:pPr marL="0" indent="0">
              <a:buNone/>
            </a:pPr>
            <a:r>
              <a:rPr lang="en-US" dirty="0"/>
              <a:t>The final project in its entirety will be due on December 11</a:t>
            </a:r>
            <a:r>
              <a:rPr lang="en-US" baseline="30000" dirty="0"/>
              <a:t>th</a:t>
            </a:r>
            <a:r>
              <a:rPr lang="en-US" dirty="0"/>
              <a:t> at the start of class (6 pm).</a:t>
            </a:r>
          </a:p>
          <a:p>
            <a:pPr marL="0" indent="0">
              <a:buNone/>
            </a:pPr>
            <a:r>
              <a:rPr lang="en-US" dirty="0"/>
              <a:t>I will be reminding you about the project nearly every week after the midterm.  I will also provide suggested milestone dates for the services and you will write your own project plan.  However you will ultimately be responsible for managing your time for the final project.  </a:t>
            </a:r>
          </a:p>
          <a:p>
            <a:pPr marL="0" indent="0">
              <a:buNone/>
            </a:pPr>
            <a:r>
              <a:rPr lang="en-US" dirty="0"/>
              <a:t>If you start the final project a week before it’s due, you are going to have a bad time.</a:t>
            </a:r>
          </a:p>
        </p:txBody>
      </p:sp>
    </p:spTree>
    <p:extLst>
      <p:ext uri="{BB962C8B-B14F-4D97-AF65-F5344CB8AC3E}">
        <p14:creationId xmlns:p14="http://schemas.microsoft.com/office/powerpoint/2010/main" val="420808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p>
        </p:txBody>
      </p:sp>
      <p:sp>
        <p:nvSpPr>
          <p:cNvPr id="3" name="Content Placeholder 2"/>
          <p:cNvSpPr>
            <a:spLocks noGrp="1"/>
          </p:cNvSpPr>
          <p:nvPr>
            <p:ph idx="1"/>
          </p:nvPr>
        </p:nvSpPr>
        <p:spPr/>
        <p:txBody>
          <a:bodyPr>
            <a:normAutofit/>
          </a:bodyPr>
          <a:lstStyle/>
          <a:p>
            <a:pPr marL="0" indent="0">
              <a:buNone/>
            </a:pPr>
            <a:r>
              <a:rPr lang="en-US" dirty="0"/>
              <a:t>During the last class, you will demo your project to the class.  </a:t>
            </a:r>
          </a:p>
          <a:p>
            <a:pPr marL="0" indent="0">
              <a:buNone/>
            </a:pPr>
            <a:r>
              <a:rPr lang="en-US" dirty="0"/>
              <a:t>You will have up to 4 minutes to present your project.</a:t>
            </a:r>
          </a:p>
          <a:p>
            <a:pPr marL="0" indent="0">
              <a:buNone/>
            </a:pPr>
            <a:r>
              <a:rPr lang="en-US" dirty="0"/>
              <a:t>You will be timed in order to make sure everyone has a chance to present.  Once your time is up, the presentation is over.</a:t>
            </a:r>
          </a:p>
          <a:p>
            <a:pPr marL="0" indent="0">
              <a:buNone/>
            </a:pPr>
            <a:r>
              <a:rPr lang="en-US" dirty="0"/>
              <a:t>You will use my computer – you cannot run locally or use your computer – YOU PROJECT MUST WORK ON THE SIS SERVER</a:t>
            </a:r>
          </a:p>
          <a:p>
            <a:pPr marL="0" indent="0">
              <a:buNone/>
            </a:pPr>
            <a:r>
              <a:rPr lang="en-US" dirty="0"/>
              <a:t>Make sure your project works with the Chrome or Firefox browser</a:t>
            </a:r>
          </a:p>
          <a:p>
            <a:pPr marL="0" indent="0">
              <a:buNone/>
            </a:pPr>
            <a:r>
              <a:rPr lang="en-US" dirty="0"/>
              <a:t>We will go in alphabetical order to keep it simple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495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Final Project Graded?</a:t>
            </a:r>
          </a:p>
        </p:txBody>
      </p:sp>
      <p:sp>
        <p:nvSpPr>
          <p:cNvPr id="3" name="Content Placeholder 2"/>
          <p:cNvSpPr>
            <a:spLocks noGrp="1"/>
          </p:cNvSpPr>
          <p:nvPr>
            <p:ph idx="1"/>
          </p:nvPr>
        </p:nvSpPr>
        <p:spPr/>
        <p:txBody>
          <a:bodyPr/>
          <a:lstStyle/>
          <a:p>
            <a:pPr marL="0" indent="0">
              <a:buNone/>
            </a:pPr>
            <a:r>
              <a:rPr lang="en-US" dirty="0"/>
              <a:t>Since the final project is a self designed application, there are fewer hard defined criteria than in the homework assignments.  As such, the grading may feel different than the homework assignments which provide a rubric.</a:t>
            </a:r>
          </a:p>
          <a:p>
            <a:pPr marL="0" indent="0">
              <a:buNone/>
            </a:pPr>
            <a:r>
              <a:rPr lang="en-US" dirty="0"/>
              <a:t>So how do you determine what sort of grade your project might receive?  F's will only be given if absolutely nothing is turned in.  D's would be projects that either have critical failures or fail to include key pieces of the project (no text pages of the code, no database ER diagram, etc.).  </a:t>
            </a:r>
          </a:p>
          <a:p>
            <a:pPr marL="0" indent="0">
              <a:buNone/>
            </a:pPr>
            <a:endParaRPr lang="en-US" dirty="0"/>
          </a:p>
        </p:txBody>
      </p:sp>
    </p:spTree>
    <p:extLst>
      <p:ext uri="{BB962C8B-B14F-4D97-AF65-F5344CB8AC3E}">
        <p14:creationId xmlns:p14="http://schemas.microsoft.com/office/powerpoint/2010/main" val="341883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Grades</a:t>
            </a:r>
          </a:p>
        </p:txBody>
      </p:sp>
      <p:sp>
        <p:nvSpPr>
          <p:cNvPr id="3" name="Content Placeholder 2"/>
          <p:cNvSpPr>
            <a:spLocks noGrp="1"/>
          </p:cNvSpPr>
          <p:nvPr>
            <p:ph idx="1"/>
          </p:nvPr>
        </p:nvSpPr>
        <p:spPr/>
        <p:txBody>
          <a:bodyPr>
            <a:normAutofit fontScale="92500"/>
          </a:bodyPr>
          <a:lstStyle/>
          <a:p>
            <a:pPr marL="0" indent="0">
              <a:buNone/>
            </a:pPr>
            <a:r>
              <a:rPr lang="en-US" dirty="0"/>
              <a:t>C grade projects are the average work.  </a:t>
            </a:r>
          </a:p>
          <a:p>
            <a:pPr marL="0" indent="0">
              <a:buNone/>
            </a:pPr>
            <a:r>
              <a:rPr lang="en-US" dirty="0"/>
              <a:t>They are projects that take exactly what we learned in class and apply it to their final projects.  </a:t>
            </a:r>
          </a:p>
          <a:p>
            <a:pPr marL="0" indent="0">
              <a:buNone/>
            </a:pPr>
            <a:r>
              <a:rPr lang="en-US" dirty="0"/>
              <a:t>Their services are relatively simple and straightforward.  </a:t>
            </a:r>
          </a:p>
          <a:p>
            <a:pPr marL="0" indent="0">
              <a:buNone/>
            </a:pPr>
            <a:r>
              <a:rPr lang="en-US" dirty="0"/>
              <a:t>There might be a minor problem or two but otherwise the project works.  </a:t>
            </a:r>
          </a:p>
          <a:p>
            <a:pPr marL="0" indent="0">
              <a:buNone/>
            </a:pPr>
            <a:r>
              <a:rPr lang="en-US" dirty="0"/>
              <a:t>Their database may not be particular complex (the minimum required number of tables with simple structure).  </a:t>
            </a:r>
          </a:p>
          <a:p>
            <a:pPr marL="0" indent="0">
              <a:buNone/>
            </a:pPr>
            <a:r>
              <a:rPr lang="en-US" dirty="0"/>
              <a:t>They include all their code files (which are commented and indented) as well as their ERR diagram of their database, and their description file.  Styling is minimal and usability is not a key aspect.</a:t>
            </a:r>
          </a:p>
        </p:txBody>
      </p:sp>
    </p:spTree>
    <p:extLst>
      <p:ext uri="{BB962C8B-B14F-4D97-AF65-F5344CB8AC3E}">
        <p14:creationId xmlns:p14="http://schemas.microsoft.com/office/powerpoint/2010/main" val="384172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Grades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B grade projects are above average work.  </a:t>
            </a:r>
          </a:p>
          <a:p>
            <a:pPr marL="0" indent="0">
              <a:buNone/>
            </a:pPr>
            <a:r>
              <a:rPr lang="en-US" dirty="0"/>
              <a:t>They take what we have learned in class a little further in their final projects - perhaps they added in their own knowledge or did a bit of research to use some more advanced techniques of PHP or JavaScript we did not strictly cover in class.  Perhaps they adding more functionality than just the basics.</a:t>
            </a:r>
          </a:p>
          <a:p>
            <a:pPr marL="0" indent="0">
              <a:buNone/>
            </a:pPr>
            <a:r>
              <a:rPr lang="en-US" dirty="0"/>
              <a:t>Their database is a bit more complex with a handful or so of tables.   </a:t>
            </a:r>
          </a:p>
          <a:p>
            <a:pPr marL="0" indent="0">
              <a:buNone/>
            </a:pPr>
            <a:r>
              <a:rPr lang="en-US" dirty="0"/>
              <a:t>They include all their code files (which are commented well and indented) as well as their ERR diagram of their database, and their description file.  Styling is a bit more than minimal but not particularly complex, and the finished project is rather easy to use (nice navigation, rather easy to figure out how to use the project).  </a:t>
            </a:r>
          </a:p>
          <a:p>
            <a:pPr marL="0" indent="0">
              <a:buNone/>
            </a:pPr>
            <a:r>
              <a:rPr lang="en-US" dirty="0"/>
              <a:t>Their description file details all of their work, including things they may have struggled with or did not complete due to time or ability.</a:t>
            </a:r>
          </a:p>
        </p:txBody>
      </p:sp>
    </p:spTree>
    <p:extLst>
      <p:ext uri="{BB962C8B-B14F-4D97-AF65-F5344CB8AC3E}">
        <p14:creationId xmlns:p14="http://schemas.microsoft.com/office/powerpoint/2010/main" val="377493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Grades</a:t>
            </a:r>
          </a:p>
        </p:txBody>
      </p:sp>
      <p:sp>
        <p:nvSpPr>
          <p:cNvPr id="3" name="Content Placeholder 2"/>
          <p:cNvSpPr>
            <a:spLocks noGrp="1"/>
          </p:cNvSpPr>
          <p:nvPr>
            <p:ph idx="1"/>
          </p:nvPr>
        </p:nvSpPr>
        <p:spPr>
          <a:xfrm>
            <a:off x="1522414" y="1905000"/>
            <a:ext cx="10134598" cy="4724400"/>
          </a:xfrm>
        </p:spPr>
        <p:txBody>
          <a:bodyPr>
            <a:normAutofit fontScale="92500" lnSpcReduction="20000"/>
          </a:bodyPr>
          <a:lstStyle/>
          <a:p>
            <a:pPr marL="0" indent="0">
              <a:buNone/>
            </a:pPr>
            <a:r>
              <a:rPr lang="en-US" dirty="0"/>
              <a:t>A grade projects are superior work.   </a:t>
            </a:r>
          </a:p>
          <a:p>
            <a:pPr marL="0" indent="0">
              <a:buNone/>
            </a:pPr>
            <a:r>
              <a:rPr lang="en-US" dirty="0"/>
              <a:t>An A project would demonstrate mastery of the concepts learned in class.  </a:t>
            </a:r>
          </a:p>
          <a:p>
            <a:pPr marL="0" indent="0">
              <a:buNone/>
            </a:pPr>
            <a:r>
              <a:rPr lang="en-US" dirty="0"/>
              <a:t>Demonstrating mastery could include things such as going beyond what we covered specifically in class (using more advanced functions and techniques), applying the concepts we learned to other things (such as researching and using an appropriate API in the project), integrating things learned in class with things they learned elsewhere, show a novel or unique solution to a difficult problem (programmatically), or complete one or more additional fully developed services.  </a:t>
            </a:r>
          </a:p>
          <a:p>
            <a:pPr marL="0" indent="0">
              <a:buNone/>
            </a:pPr>
            <a:r>
              <a:rPr lang="en-US" dirty="0"/>
              <a:t>Their project and its services were challenging to complete.  They include all their code files (which are commented well and indented) as well as their ERR diagram of their database, and their description file.  Their description file details all of their work, including things they may have struggled with or did not complete due to time or ability.  </a:t>
            </a:r>
          </a:p>
          <a:p>
            <a:pPr marL="0" indent="0">
              <a:buNone/>
            </a:pPr>
            <a:r>
              <a:rPr lang="en-US" dirty="0"/>
              <a:t>Their styling fits the project, and the project is extremely easy and intuitive to use.</a:t>
            </a:r>
          </a:p>
        </p:txBody>
      </p:sp>
    </p:spTree>
    <p:extLst>
      <p:ext uri="{BB962C8B-B14F-4D97-AF65-F5344CB8AC3E}">
        <p14:creationId xmlns:p14="http://schemas.microsoft.com/office/powerpoint/2010/main" val="39542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 Final Project?	</a:t>
            </a:r>
          </a:p>
        </p:txBody>
      </p:sp>
      <p:sp>
        <p:nvSpPr>
          <p:cNvPr id="3" name="Content Placeholder 2"/>
          <p:cNvSpPr>
            <a:spLocks noGrp="1"/>
          </p:cNvSpPr>
          <p:nvPr>
            <p:ph idx="1"/>
          </p:nvPr>
        </p:nvSpPr>
        <p:spPr/>
        <p:txBody>
          <a:bodyPr/>
          <a:lstStyle/>
          <a:p>
            <a:pPr marL="0" indent="0">
              <a:buNone/>
            </a:pPr>
            <a:r>
              <a:rPr lang="en-US" dirty="0"/>
              <a:t>Since this is a capstone course, the </a:t>
            </a:r>
            <a:r>
              <a:rPr lang="en-US" dirty="0">
                <a:hlinkClick r:id="rId2"/>
              </a:rPr>
              <a:t>University</a:t>
            </a:r>
            <a:r>
              <a:rPr lang="en-US" dirty="0"/>
              <a:t> requires that each student complete a self-designed project.</a:t>
            </a:r>
          </a:p>
          <a:p>
            <a:pPr marL="0" indent="0">
              <a:buNone/>
            </a:pPr>
            <a:r>
              <a:rPr lang="en-US" dirty="0"/>
              <a:t>In lieu of a final exam, this course will have a final project that will be a culmination of your studies in this course and your overall studies in the degree program.</a:t>
            </a:r>
          </a:p>
          <a:p>
            <a:pPr marL="0" indent="0">
              <a:buNone/>
            </a:pPr>
            <a:r>
              <a:rPr lang="en-US" dirty="0"/>
              <a:t>This project will be worth 175 points.</a:t>
            </a:r>
          </a:p>
          <a:p>
            <a:pPr marL="0" indent="0">
              <a:buNone/>
            </a:pPr>
            <a:r>
              <a:rPr lang="en-US" dirty="0"/>
              <a:t>Projects can be done individually or in a group of two.  However, groups will have to double the number of services and both people will receive the same grade.</a:t>
            </a:r>
          </a:p>
        </p:txBody>
      </p:sp>
    </p:spTree>
    <p:extLst>
      <p:ext uri="{BB962C8B-B14F-4D97-AF65-F5344CB8AC3E}">
        <p14:creationId xmlns:p14="http://schemas.microsoft.com/office/powerpoint/2010/main" val="377576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project requirements?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must create a web application that provides a real service or solves a real problem.</a:t>
            </a:r>
          </a:p>
          <a:p>
            <a:pPr marL="0" indent="0">
              <a:buNone/>
            </a:pPr>
            <a:r>
              <a:rPr lang="en-US" dirty="0"/>
              <a:t>The web application must have two services.</a:t>
            </a:r>
          </a:p>
          <a:p>
            <a:pPr marL="0" indent="0">
              <a:buNone/>
            </a:pPr>
            <a:r>
              <a:rPr lang="en-US" dirty="0"/>
              <a:t>You must provide text files of all of your code.</a:t>
            </a:r>
          </a:p>
          <a:p>
            <a:pPr marL="0" indent="0">
              <a:buNone/>
            </a:pPr>
            <a:r>
              <a:rPr lang="en-US" dirty="0"/>
              <a:t>Your code must be indented and commented appropriately.</a:t>
            </a:r>
          </a:p>
          <a:p>
            <a:pPr marL="0" indent="0">
              <a:buNone/>
            </a:pPr>
            <a:r>
              <a:rPr lang="en-US" dirty="0"/>
              <a:t>You must use a database that has at least 3 tables that have at least one relationship between two of them.</a:t>
            </a:r>
          </a:p>
          <a:p>
            <a:pPr marL="0" indent="0">
              <a:buNone/>
            </a:pPr>
            <a:r>
              <a:rPr lang="en-US" dirty="0"/>
              <a:t>You must submit an EER diagram of your database.</a:t>
            </a:r>
          </a:p>
          <a:p>
            <a:pPr marL="0" indent="0">
              <a:buNone/>
            </a:pPr>
            <a:r>
              <a:rPr lang="en-US" dirty="0"/>
              <a:t>You must write a short project plan with milestones.</a:t>
            </a:r>
          </a:p>
          <a:p>
            <a:pPr marL="0" indent="0">
              <a:buNone/>
            </a:pPr>
            <a:r>
              <a:rPr lang="en-US" dirty="0"/>
              <a:t>You must provide a short description of your project which explains your project and its services as well as any instructions on how to use it.</a:t>
            </a:r>
          </a:p>
        </p:txBody>
      </p:sp>
    </p:spTree>
    <p:extLst>
      <p:ext uri="{BB962C8B-B14F-4D97-AF65-F5344CB8AC3E}">
        <p14:creationId xmlns:p14="http://schemas.microsoft.com/office/powerpoint/2010/main" val="80351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 a service?</a:t>
            </a:r>
          </a:p>
        </p:txBody>
      </p:sp>
      <p:sp>
        <p:nvSpPr>
          <p:cNvPr id="3" name="Content Placeholder 2"/>
          <p:cNvSpPr>
            <a:spLocks noGrp="1"/>
          </p:cNvSpPr>
          <p:nvPr>
            <p:ph idx="1"/>
          </p:nvPr>
        </p:nvSpPr>
        <p:spPr/>
        <p:txBody>
          <a:bodyPr/>
          <a:lstStyle/>
          <a:p>
            <a:pPr marL="0" indent="0">
              <a:buNone/>
            </a:pPr>
            <a:r>
              <a:rPr lang="en-US" dirty="0"/>
              <a:t>Some of you may struggle with defining a ‘service’.</a:t>
            </a:r>
          </a:p>
          <a:p>
            <a:pPr marL="0" indent="0">
              <a:buNone/>
            </a:pPr>
            <a:r>
              <a:rPr lang="en-US" dirty="0"/>
              <a:t>In the context of the final project a service is a part of the application that does something.</a:t>
            </a:r>
          </a:p>
          <a:p>
            <a:pPr marL="0" indent="0">
              <a:buNone/>
            </a:pPr>
            <a:r>
              <a:rPr lang="en-US" dirty="0"/>
              <a:t>It is best explained through examples:</a:t>
            </a:r>
          </a:p>
        </p:txBody>
      </p:sp>
    </p:spTree>
    <p:extLst>
      <p:ext uri="{BB962C8B-B14F-4D97-AF65-F5344CB8AC3E}">
        <p14:creationId xmlns:p14="http://schemas.microsoft.com/office/powerpoint/2010/main" val="75710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Some High Profile Examples</a:t>
            </a:r>
          </a:p>
        </p:txBody>
      </p:sp>
      <p:sp>
        <p:nvSpPr>
          <p:cNvPr id="8" name="Text Placeholder 7"/>
          <p:cNvSpPr>
            <a:spLocks noGrp="1"/>
          </p:cNvSpPr>
          <p:nvPr>
            <p:ph type="body" idx="1"/>
          </p:nvPr>
        </p:nvSpPr>
        <p:spPr/>
        <p:txBody>
          <a:bodyPr/>
          <a:lstStyle/>
          <a:p>
            <a:r>
              <a:rPr lang="en-US" dirty="0"/>
              <a:t>Netflix</a:t>
            </a:r>
          </a:p>
        </p:txBody>
      </p:sp>
      <p:sp>
        <p:nvSpPr>
          <p:cNvPr id="9" name="Content Placeholder 8"/>
          <p:cNvSpPr>
            <a:spLocks noGrp="1"/>
          </p:cNvSpPr>
          <p:nvPr>
            <p:ph sz="half" idx="2"/>
          </p:nvPr>
        </p:nvSpPr>
        <p:spPr/>
        <p:txBody>
          <a:bodyPr/>
          <a:lstStyle/>
          <a:p>
            <a:r>
              <a:rPr lang="en-US" dirty="0"/>
              <a:t>Watch videos</a:t>
            </a:r>
          </a:p>
          <a:p>
            <a:r>
              <a:rPr lang="en-US" dirty="0"/>
              <a:t>Rate videos</a:t>
            </a:r>
          </a:p>
          <a:p>
            <a:r>
              <a:rPr lang="en-US" dirty="0"/>
              <a:t>One account with different personas/multiple logins with one account</a:t>
            </a:r>
          </a:p>
          <a:p>
            <a:r>
              <a:rPr lang="en-US" dirty="0"/>
              <a:t>Save/Queue Videos</a:t>
            </a:r>
          </a:p>
        </p:txBody>
      </p:sp>
      <p:sp>
        <p:nvSpPr>
          <p:cNvPr id="10" name="Text Placeholder 9"/>
          <p:cNvSpPr>
            <a:spLocks noGrp="1"/>
          </p:cNvSpPr>
          <p:nvPr>
            <p:ph type="body" sz="quarter" idx="3"/>
          </p:nvPr>
        </p:nvSpPr>
        <p:spPr/>
        <p:txBody>
          <a:bodyPr/>
          <a:lstStyle/>
          <a:p>
            <a:r>
              <a:rPr lang="en-US" dirty="0"/>
              <a:t>Facebook</a:t>
            </a:r>
          </a:p>
        </p:txBody>
      </p:sp>
      <p:sp>
        <p:nvSpPr>
          <p:cNvPr id="11" name="Content Placeholder 10"/>
          <p:cNvSpPr>
            <a:spLocks noGrp="1"/>
          </p:cNvSpPr>
          <p:nvPr>
            <p:ph sz="quarter" idx="4"/>
          </p:nvPr>
        </p:nvSpPr>
        <p:spPr/>
        <p:txBody>
          <a:bodyPr/>
          <a:lstStyle/>
          <a:p>
            <a:r>
              <a:rPr lang="en-US" dirty="0"/>
              <a:t>Create posts/comment on other people’s posts</a:t>
            </a:r>
          </a:p>
          <a:p>
            <a:r>
              <a:rPr lang="en-US" dirty="0"/>
              <a:t>Add/Remove Friends</a:t>
            </a:r>
          </a:p>
          <a:p>
            <a:r>
              <a:rPr lang="en-US" dirty="0"/>
              <a:t>Upload photos/videos</a:t>
            </a:r>
          </a:p>
          <a:p>
            <a:r>
              <a:rPr lang="en-US" dirty="0"/>
              <a:t>Create events</a:t>
            </a:r>
          </a:p>
          <a:p>
            <a:r>
              <a:rPr lang="en-US" dirty="0"/>
              <a:t>Variable Security Settings/Group settings</a:t>
            </a:r>
          </a:p>
        </p:txBody>
      </p:sp>
    </p:spTree>
    <p:extLst>
      <p:ext uri="{BB962C8B-B14F-4D97-AF65-F5344CB8AC3E}">
        <p14:creationId xmlns:p14="http://schemas.microsoft.com/office/powerpoint/2010/main" val="28890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Some more examples</a:t>
            </a:r>
          </a:p>
        </p:txBody>
      </p:sp>
      <p:sp>
        <p:nvSpPr>
          <p:cNvPr id="8" name="Content Placeholder 7"/>
          <p:cNvSpPr>
            <a:spLocks noGrp="1"/>
          </p:cNvSpPr>
          <p:nvPr>
            <p:ph idx="1"/>
          </p:nvPr>
        </p:nvSpPr>
        <p:spPr/>
        <p:txBody>
          <a:bodyPr>
            <a:normAutofit fontScale="92500"/>
          </a:bodyPr>
          <a:lstStyle/>
          <a:p>
            <a:r>
              <a:rPr lang="en-US" dirty="0"/>
              <a:t>A small store that presents items for sale, emulates the check out process, and allows customers to comment/rate items.</a:t>
            </a:r>
          </a:p>
          <a:p>
            <a:r>
              <a:rPr lang="en-US" dirty="0"/>
              <a:t>A dance studio where customers can view the current schedule of classes, sign up for classes, and owners can view class rosters.</a:t>
            </a:r>
          </a:p>
          <a:p>
            <a:r>
              <a:rPr lang="en-US" dirty="0"/>
              <a:t>A dentist office that tracks appointments, provides driving directions through Google Maps API, allows customers to leave reviews (which can be curated by the admin), and before/after pictures of teeth (case studies).</a:t>
            </a:r>
          </a:p>
          <a:p>
            <a:r>
              <a:rPr lang="en-US" dirty="0"/>
              <a:t>A help desk/ticket system that allows users to create tickets, technicians to edit tickets with employee only comments and customer facing comments, and allow technicians to close completed tickets</a:t>
            </a:r>
          </a:p>
        </p:txBody>
      </p:sp>
    </p:spTree>
    <p:extLst>
      <p:ext uri="{BB962C8B-B14F-4D97-AF65-F5344CB8AC3E}">
        <p14:creationId xmlns:p14="http://schemas.microsoft.com/office/powerpoint/2010/main" val="126618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 more examples</a:t>
            </a:r>
          </a:p>
        </p:txBody>
      </p:sp>
      <p:sp>
        <p:nvSpPr>
          <p:cNvPr id="3" name="Content Placeholder 2"/>
          <p:cNvSpPr>
            <a:spLocks noGrp="1"/>
          </p:cNvSpPr>
          <p:nvPr>
            <p:ph idx="1"/>
          </p:nvPr>
        </p:nvSpPr>
        <p:spPr/>
        <p:txBody>
          <a:bodyPr/>
          <a:lstStyle/>
          <a:p>
            <a:r>
              <a:rPr lang="en-US" dirty="0"/>
              <a:t>A website for an athletic association where teams can be created, rosters produced/find available open slots or available players, game schedules and results posted with commenting allowed.</a:t>
            </a:r>
          </a:p>
          <a:p>
            <a:r>
              <a:rPr lang="en-US" dirty="0"/>
              <a:t>An event planning site that allows a user to create an event, keep track of the various vendors who would be servicing the event, track and manage the budget for the event, and create a to-do list for the event.</a:t>
            </a:r>
          </a:p>
          <a:p>
            <a:pPr marL="0" indent="0">
              <a:buNone/>
            </a:pPr>
            <a:endParaRPr lang="en-US" dirty="0"/>
          </a:p>
        </p:txBody>
      </p:sp>
    </p:spTree>
    <p:extLst>
      <p:ext uri="{BB962C8B-B14F-4D97-AF65-F5344CB8AC3E}">
        <p14:creationId xmlns:p14="http://schemas.microsoft.com/office/powerpoint/2010/main" val="271467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Project Idea</a:t>
            </a:r>
          </a:p>
        </p:txBody>
      </p:sp>
      <p:sp>
        <p:nvSpPr>
          <p:cNvPr id="3" name="Content Placeholder 2"/>
          <p:cNvSpPr>
            <a:spLocks noGrp="1"/>
          </p:cNvSpPr>
          <p:nvPr>
            <p:ph idx="1"/>
          </p:nvPr>
        </p:nvSpPr>
        <p:spPr>
          <a:xfrm>
            <a:off x="1522414" y="1905000"/>
            <a:ext cx="9144000" cy="4267200"/>
          </a:xfrm>
        </p:spPr>
        <p:txBody>
          <a:bodyPr/>
          <a:lstStyle/>
          <a:p>
            <a:pPr marL="0" indent="0">
              <a:buNone/>
            </a:pPr>
            <a:r>
              <a:rPr lang="en-US" dirty="0"/>
              <a:t>You will need to submit your idea(s) for your final project for review.</a:t>
            </a:r>
          </a:p>
          <a:p>
            <a:pPr marL="0" indent="0">
              <a:buNone/>
            </a:pPr>
            <a:r>
              <a:rPr lang="en-US" dirty="0"/>
              <a:t>You will send me an email with an explanation of your application and its services.</a:t>
            </a:r>
          </a:p>
          <a:p>
            <a:pPr marL="0" indent="0">
              <a:buNone/>
            </a:pPr>
            <a:r>
              <a:rPr lang="en-US" dirty="0"/>
              <a:t>This is not a commitment to do that specific idea, but to give me an idea of where you are headed.</a:t>
            </a:r>
          </a:p>
          <a:p>
            <a:pPr marL="0" indent="0">
              <a:buNone/>
            </a:pPr>
            <a:r>
              <a:rPr lang="en-US" dirty="0"/>
              <a:t>Feedback will be provided on your ideas shortly after (a week or two after) submission.</a:t>
            </a:r>
          </a:p>
        </p:txBody>
      </p:sp>
    </p:spTree>
    <p:extLst>
      <p:ext uri="{BB962C8B-B14F-4D97-AF65-F5344CB8AC3E}">
        <p14:creationId xmlns:p14="http://schemas.microsoft.com/office/powerpoint/2010/main" val="386482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7F054-45D2-4E46-95EE-D59F7451C32D}"/>
              </a:ext>
            </a:extLst>
          </p:cNvPr>
          <p:cNvSpPr>
            <a:spLocks noGrp="1"/>
          </p:cNvSpPr>
          <p:nvPr>
            <p:ph type="title"/>
          </p:nvPr>
        </p:nvSpPr>
        <p:spPr/>
        <p:txBody>
          <a:bodyPr/>
          <a:lstStyle/>
          <a:p>
            <a:r>
              <a:rPr lang="en-US" dirty="0"/>
              <a:t>Final Project Plan</a:t>
            </a:r>
          </a:p>
        </p:txBody>
      </p:sp>
      <p:sp>
        <p:nvSpPr>
          <p:cNvPr id="3" name="Content Placeholder 2">
            <a:extLst>
              <a:ext uri="{FF2B5EF4-FFF2-40B4-BE49-F238E27FC236}">
                <a16:creationId xmlns:a16="http://schemas.microsoft.com/office/drawing/2014/main" id="{CFA1C4A7-14D1-49A6-93BF-A4E6C268D1DE}"/>
              </a:ext>
            </a:extLst>
          </p:cNvPr>
          <p:cNvSpPr>
            <a:spLocks noGrp="1"/>
          </p:cNvSpPr>
          <p:nvPr>
            <p:ph idx="1"/>
          </p:nvPr>
        </p:nvSpPr>
        <p:spPr/>
        <p:txBody>
          <a:bodyPr/>
          <a:lstStyle/>
          <a:p>
            <a:pPr marL="0" indent="0">
              <a:buNone/>
            </a:pPr>
            <a:r>
              <a:rPr lang="en-US" dirty="0"/>
              <a:t>A shortly after you have finished your idea, you will be asked to complete a project plan.</a:t>
            </a:r>
          </a:p>
          <a:p>
            <a:pPr marL="0" indent="0">
              <a:buNone/>
            </a:pPr>
            <a:r>
              <a:rPr lang="en-US" dirty="0"/>
              <a:t>This plan will have milestones and key dates with a short description for each.</a:t>
            </a:r>
          </a:p>
        </p:txBody>
      </p:sp>
    </p:spTree>
    <p:extLst>
      <p:ext uri="{BB962C8B-B14F-4D97-AF65-F5344CB8AC3E}">
        <p14:creationId xmlns:p14="http://schemas.microsoft.com/office/powerpoint/2010/main" val="405019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909</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Consolas</vt:lpstr>
      <vt:lpstr>Corbel</vt:lpstr>
      <vt:lpstr>Chalkboard 16x9</vt:lpstr>
      <vt:lpstr>Final Project</vt:lpstr>
      <vt:lpstr>Why a Final Project? </vt:lpstr>
      <vt:lpstr>What are the project requirements?</vt:lpstr>
      <vt:lpstr>So what is a service?</vt:lpstr>
      <vt:lpstr>Some High Profile Examples</vt:lpstr>
      <vt:lpstr>Some more examples</vt:lpstr>
      <vt:lpstr>Even more examples</vt:lpstr>
      <vt:lpstr>Final Project Idea</vt:lpstr>
      <vt:lpstr>Final Project Plan</vt:lpstr>
      <vt:lpstr>Due dates</vt:lpstr>
      <vt:lpstr>Presentation</vt:lpstr>
      <vt:lpstr>How is the Final Project Graded?</vt:lpstr>
      <vt:lpstr>C Grades</vt:lpstr>
      <vt:lpstr>B Grades</vt:lpstr>
      <vt:lpstr>A Grades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2017-01-03T17:41:45Z</dcterms:created>
  <dcterms:modified xsi:type="dcterms:W3CDTF">2019-10-07T11:47:50Z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