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9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2296-BF2C-4433-89D6-7B8A5F42C973}" type="datetimeFigureOut">
              <a:rPr lang="es-PE" smtClean="0"/>
              <a:t>08/02/2016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BAF8-B17F-4D05-8FB6-806DAF7D9295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2296-BF2C-4433-89D6-7B8A5F42C973}" type="datetimeFigureOut">
              <a:rPr lang="es-PE" smtClean="0"/>
              <a:t>08/02/2016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BAF8-B17F-4D05-8FB6-806DAF7D929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2296-BF2C-4433-89D6-7B8A5F42C973}" type="datetimeFigureOut">
              <a:rPr lang="es-PE" smtClean="0"/>
              <a:t>08/02/2016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BAF8-B17F-4D05-8FB6-806DAF7D929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2296-BF2C-4433-89D6-7B8A5F42C973}" type="datetimeFigureOut">
              <a:rPr lang="es-PE" smtClean="0"/>
              <a:t>08/02/2016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BAF8-B17F-4D05-8FB6-806DAF7D929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2296-BF2C-4433-89D6-7B8A5F42C973}" type="datetimeFigureOut">
              <a:rPr lang="es-PE" smtClean="0"/>
              <a:t>08/02/2016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BAF8-B17F-4D05-8FB6-806DAF7D9295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2296-BF2C-4433-89D6-7B8A5F42C973}" type="datetimeFigureOut">
              <a:rPr lang="es-PE" smtClean="0"/>
              <a:t>08/02/2016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BAF8-B17F-4D05-8FB6-806DAF7D929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2296-BF2C-4433-89D6-7B8A5F42C973}" type="datetimeFigureOut">
              <a:rPr lang="es-PE" smtClean="0"/>
              <a:t>08/02/2016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BAF8-B17F-4D05-8FB6-806DAF7D9295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2296-BF2C-4433-89D6-7B8A5F42C973}" type="datetimeFigureOut">
              <a:rPr lang="es-PE" smtClean="0"/>
              <a:t>08/02/2016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BAF8-B17F-4D05-8FB6-806DAF7D929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2296-BF2C-4433-89D6-7B8A5F42C973}" type="datetimeFigureOut">
              <a:rPr lang="es-PE" smtClean="0"/>
              <a:t>08/02/2016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BAF8-B17F-4D05-8FB6-806DAF7D929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2296-BF2C-4433-89D6-7B8A5F42C973}" type="datetimeFigureOut">
              <a:rPr lang="es-PE" smtClean="0"/>
              <a:t>08/02/2016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BAF8-B17F-4D05-8FB6-806DAF7D9295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2296-BF2C-4433-89D6-7B8A5F42C973}" type="datetimeFigureOut">
              <a:rPr lang="es-PE" smtClean="0"/>
              <a:t>08/02/2016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BAF8-B17F-4D05-8FB6-806DAF7D929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4E62296-BF2C-4433-89D6-7B8A5F42C973}" type="datetimeFigureOut">
              <a:rPr lang="es-PE" smtClean="0"/>
              <a:t>08/02/2016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279BAF8-B17F-4D05-8FB6-806DAF7D9295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028700"/>
            <a:ext cx="8712968" cy="1445419"/>
          </a:xfrm>
        </p:spPr>
        <p:txBody>
          <a:bodyPr/>
          <a:lstStyle/>
          <a:p>
            <a:pPr algn="ctr"/>
            <a:r>
              <a:rPr lang="es-PE" sz="4000" dirty="0" smtClean="0"/>
              <a:t>Liberación de memoria: free()</a:t>
            </a:r>
            <a:endParaRPr lang="es-PE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557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509120"/>
              </p:ext>
            </p:extLst>
          </p:nvPr>
        </p:nvGraphicFramePr>
        <p:xfrm>
          <a:off x="611560" y="915566"/>
          <a:ext cx="6144345" cy="174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869"/>
                <a:gridCol w="1228869"/>
                <a:gridCol w="1228869"/>
                <a:gridCol w="1228869"/>
                <a:gridCol w="1228869"/>
              </a:tblGrid>
              <a:tr h="871984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871984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6876256" y="1626354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Memoria Dinámica</a:t>
            </a:r>
            <a:endParaRPr lang="es-PE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235761"/>
              </p:ext>
            </p:extLst>
          </p:nvPr>
        </p:nvGraphicFramePr>
        <p:xfrm>
          <a:off x="611558" y="3651870"/>
          <a:ext cx="6192690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538"/>
                <a:gridCol w="1238538"/>
                <a:gridCol w="1238538"/>
                <a:gridCol w="1238538"/>
                <a:gridCol w="1238538"/>
              </a:tblGrid>
              <a:tr h="1008112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4500" dirty="0" smtClean="0">
                          <a:solidFill>
                            <a:schemeClr val="tx1"/>
                          </a:solidFill>
                        </a:rPr>
                        <a:t>*p1</a:t>
                      </a:r>
                      <a:endParaRPr lang="es-PE" sz="4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6948264" y="393990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Memoria Estática</a:t>
            </a:r>
            <a:endParaRPr lang="es-PE" dirty="0"/>
          </a:p>
        </p:txBody>
      </p:sp>
      <p:cxnSp>
        <p:nvCxnSpPr>
          <p:cNvPr id="20" name="19 Conector curvado"/>
          <p:cNvCxnSpPr/>
          <p:nvPr/>
        </p:nvCxnSpPr>
        <p:spPr>
          <a:xfrm rot="16200000" flipV="1">
            <a:off x="2771800" y="2931790"/>
            <a:ext cx="864096" cy="576064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3419872" y="307580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m</a:t>
            </a:r>
            <a:r>
              <a:rPr lang="es-PE" dirty="0" err="1" smtClean="0"/>
              <a:t>alloc</a:t>
            </a:r>
            <a:r>
              <a:rPr lang="es-PE" dirty="0" smtClean="0"/>
              <a:t>()</a:t>
            </a:r>
            <a:endParaRPr lang="es-PE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680012" y="3075806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p1 = NULL</a:t>
            </a:r>
            <a:endParaRPr lang="es-PE" dirty="0"/>
          </a:p>
        </p:txBody>
      </p:sp>
      <p:sp>
        <p:nvSpPr>
          <p:cNvPr id="23" name="22 CuadroTexto"/>
          <p:cNvSpPr txBox="1"/>
          <p:nvPr/>
        </p:nvSpPr>
        <p:spPr>
          <a:xfrm>
            <a:off x="6228184" y="2717612"/>
            <a:ext cx="291581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700" b="1" dirty="0" err="1" smtClean="0">
                <a:solidFill>
                  <a:srgbClr val="0070C0"/>
                </a:solidFill>
              </a:rPr>
              <a:t>if</a:t>
            </a:r>
            <a:r>
              <a:rPr lang="es-PE" sz="1700" dirty="0" smtClean="0">
                <a:solidFill>
                  <a:srgbClr val="0070C0"/>
                </a:solidFill>
              </a:rPr>
              <a:t> (p1 == NULL){</a:t>
            </a:r>
          </a:p>
          <a:p>
            <a:r>
              <a:rPr lang="es-PE" sz="1700" dirty="0" smtClean="0">
                <a:solidFill>
                  <a:srgbClr val="0070C0"/>
                </a:solidFill>
              </a:rPr>
              <a:t>    </a:t>
            </a:r>
            <a:r>
              <a:rPr lang="es-PE" sz="1700" dirty="0" err="1" smtClean="0">
                <a:solidFill>
                  <a:srgbClr val="0070C0"/>
                </a:solidFill>
              </a:rPr>
              <a:t>printf</a:t>
            </a:r>
            <a:r>
              <a:rPr lang="es-PE" sz="1700" dirty="0" smtClean="0">
                <a:solidFill>
                  <a:srgbClr val="0070C0"/>
                </a:solidFill>
              </a:rPr>
              <a:t>(«Memoria Llena»);</a:t>
            </a:r>
            <a:endParaRPr lang="es-PE" sz="1700" dirty="0">
              <a:solidFill>
                <a:srgbClr val="0070C0"/>
              </a:solidFill>
            </a:endParaRPr>
          </a:p>
          <a:p>
            <a:r>
              <a:rPr lang="es-PE" sz="1700" dirty="0" smtClean="0">
                <a:solidFill>
                  <a:srgbClr val="0070C0"/>
                </a:solidFill>
              </a:rPr>
              <a:t>}</a:t>
            </a:r>
            <a:endParaRPr lang="es-PE" sz="17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75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114580"/>
              </p:ext>
            </p:extLst>
          </p:nvPr>
        </p:nvGraphicFramePr>
        <p:xfrm>
          <a:off x="611560" y="915566"/>
          <a:ext cx="6144345" cy="174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869"/>
                <a:gridCol w="1228869"/>
                <a:gridCol w="1228869"/>
                <a:gridCol w="1228869"/>
                <a:gridCol w="1228869"/>
              </a:tblGrid>
              <a:tr h="871984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871984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4500" dirty="0" err="1" smtClean="0"/>
                        <a:t>int</a:t>
                      </a:r>
                      <a:r>
                        <a:rPr lang="es-PE" sz="4500" dirty="0" smtClean="0"/>
                        <a:t> </a:t>
                      </a:r>
                      <a:endParaRPr lang="es-PE" sz="4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6876256" y="1626354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Memoria Dinámica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369170"/>
              </p:ext>
            </p:extLst>
          </p:nvPr>
        </p:nvGraphicFramePr>
        <p:xfrm>
          <a:off x="611558" y="3651870"/>
          <a:ext cx="6192690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538"/>
                <a:gridCol w="1238538"/>
                <a:gridCol w="1238538"/>
                <a:gridCol w="1238538"/>
                <a:gridCol w="1238538"/>
              </a:tblGrid>
              <a:tr h="1008112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4500" dirty="0" smtClean="0">
                          <a:solidFill>
                            <a:schemeClr val="tx1"/>
                          </a:solidFill>
                        </a:rPr>
                        <a:t>*p1</a:t>
                      </a:r>
                      <a:endParaRPr lang="es-PE" sz="4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6948264" y="393990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Memoria Estática</a:t>
            </a:r>
            <a:endParaRPr lang="es-PE" dirty="0"/>
          </a:p>
        </p:txBody>
      </p:sp>
      <p:cxnSp>
        <p:nvCxnSpPr>
          <p:cNvPr id="8" name="7 Conector curvado"/>
          <p:cNvCxnSpPr/>
          <p:nvPr/>
        </p:nvCxnSpPr>
        <p:spPr>
          <a:xfrm rot="16200000" flipV="1">
            <a:off x="2411760" y="2715767"/>
            <a:ext cx="1008113" cy="864097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3419872" y="307580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m</a:t>
            </a:r>
            <a:r>
              <a:rPr lang="es-PE" dirty="0" err="1" smtClean="0"/>
              <a:t>alloc</a:t>
            </a:r>
            <a:r>
              <a:rPr lang="es-PE" dirty="0" smtClean="0"/>
              <a:t>()</a:t>
            </a:r>
            <a:endParaRPr lang="es-PE" dirty="0"/>
          </a:p>
        </p:txBody>
      </p:sp>
      <p:sp>
        <p:nvSpPr>
          <p:cNvPr id="10" name="9 CuadroTexto"/>
          <p:cNvSpPr txBox="1"/>
          <p:nvPr/>
        </p:nvSpPr>
        <p:spPr>
          <a:xfrm>
            <a:off x="4680012" y="3075806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p1 = NULL</a:t>
            </a:r>
            <a:endParaRPr lang="es-PE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228184" y="2717612"/>
            <a:ext cx="291581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700" b="1" dirty="0" err="1" smtClean="0">
                <a:solidFill>
                  <a:srgbClr val="0070C0"/>
                </a:solidFill>
              </a:rPr>
              <a:t>if</a:t>
            </a:r>
            <a:r>
              <a:rPr lang="es-PE" sz="1700" dirty="0" smtClean="0">
                <a:solidFill>
                  <a:srgbClr val="0070C0"/>
                </a:solidFill>
              </a:rPr>
              <a:t> (p1 == NULL){</a:t>
            </a:r>
          </a:p>
          <a:p>
            <a:r>
              <a:rPr lang="es-PE" sz="1700" dirty="0" smtClean="0">
                <a:solidFill>
                  <a:srgbClr val="0070C0"/>
                </a:solidFill>
              </a:rPr>
              <a:t>    </a:t>
            </a:r>
            <a:r>
              <a:rPr lang="es-PE" sz="1700" dirty="0" err="1" smtClean="0">
                <a:solidFill>
                  <a:srgbClr val="0070C0"/>
                </a:solidFill>
              </a:rPr>
              <a:t>printf</a:t>
            </a:r>
            <a:r>
              <a:rPr lang="es-PE" sz="1700" dirty="0" smtClean="0">
                <a:solidFill>
                  <a:srgbClr val="0070C0"/>
                </a:solidFill>
              </a:rPr>
              <a:t>(«Memoria Llena»);</a:t>
            </a:r>
            <a:endParaRPr lang="es-PE" sz="1700" dirty="0">
              <a:solidFill>
                <a:srgbClr val="0070C0"/>
              </a:solidFill>
            </a:endParaRPr>
          </a:p>
          <a:p>
            <a:r>
              <a:rPr lang="es-PE" sz="1700" dirty="0" smtClean="0">
                <a:solidFill>
                  <a:srgbClr val="0070C0"/>
                </a:solidFill>
              </a:rPr>
              <a:t>}</a:t>
            </a:r>
            <a:endParaRPr lang="es-PE" sz="17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0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75966"/>
              </p:ext>
            </p:extLst>
          </p:nvPr>
        </p:nvGraphicFramePr>
        <p:xfrm>
          <a:off x="611560" y="915566"/>
          <a:ext cx="6144345" cy="174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869"/>
                <a:gridCol w="1228869"/>
                <a:gridCol w="1228869"/>
                <a:gridCol w="1228869"/>
                <a:gridCol w="1228869"/>
              </a:tblGrid>
              <a:tr h="871984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871984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4500" dirty="0" err="1" smtClean="0"/>
                        <a:t>int</a:t>
                      </a:r>
                      <a:r>
                        <a:rPr lang="es-PE" sz="4500" dirty="0" smtClean="0"/>
                        <a:t> </a:t>
                      </a:r>
                      <a:endParaRPr lang="es-PE" sz="4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6876256" y="1626354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Memoria Dinámica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85625"/>
              </p:ext>
            </p:extLst>
          </p:nvPr>
        </p:nvGraphicFramePr>
        <p:xfrm>
          <a:off x="611558" y="3651870"/>
          <a:ext cx="6192690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538"/>
                <a:gridCol w="1238538"/>
                <a:gridCol w="1238538"/>
                <a:gridCol w="1238538"/>
                <a:gridCol w="1238538"/>
              </a:tblGrid>
              <a:tr h="1008112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4500" dirty="0" smtClean="0">
                          <a:solidFill>
                            <a:schemeClr val="tx1"/>
                          </a:solidFill>
                        </a:rPr>
                        <a:t>*p1</a:t>
                      </a:r>
                      <a:endParaRPr lang="es-PE" sz="4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6948264" y="393990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Memoria Estática</a:t>
            </a:r>
            <a:endParaRPr lang="es-PE" dirty="0"/>
          </a:p>
        </p:txBody>
      </p:sp>
      <p:cxnSp>
        <p:nvCxnSpPr>
          <p:cNvPr id="8" name="7 Conector curvado"/>
          <p:cNvCxnSpPr/>
          <p:nvPr/>
        </p:nvCxnSpPr>
        <p:spPr>
          <a:xfrm rot="16200000" flipV="1">
            <a:off x="2411760" y="2715767"/>
            <a:ext cx="1008113" cy="864097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3419872" y="307580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m</a:t>
            </a:r>
            <a:r>
              <a:rPr lang="es-PE" dirty="0" err="1" smtClean="0"/>
              <a:t>alloc</a:t>
            </a:r>
            <a:r>
              <a:rPr lang="es-PE" dirty="0" smtClean="0"/>
              <a:t>()</a:t>
            </a:r>
            <a:endParaRPr lang="es-PE" dirty="0"/>
          </a:p>
        </p:txBody>
      </p:sp>
      <p:sp>
        <p:nvSpPr>
          <p:cNvPr id="10" name="9 CuadroTexto"/>
          <p:cNvSpPr txBox="1"/>
          <p:nvPr/>
        </p:nvSpPr>
        <p:spPr>
          <a:xfrm>
            <a:off x="4680012" y="3075806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p1 = NULL</a:t>
            </a:r>
            <a:endParaRPr lang="es-PE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228184" y="2717612"/>
            <a:ext cx="291581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700" b="1" dirty="0" err="1" smtClean="0">
                <a:solidFill>
                  <a:srgbClr val="0070C0"/>
                </a:solidFill>
              </a:rPr>
              <a:t>if</a:t>
            </a:r>
            <a:r>
              <a:rPr lang="es-PE" sz="1700" dirty="0" smtClean="0">
                <a:solidFill>
                  <a:srgbClr val="0070C0"/>
                </a:solidFill>
              </a:rPr>
              <a:t> (p1 == NULL){</a:t>
            </a:r>
          </a:p>
          <a:p>
            <a:r>
              <a:rPr lang="es-PE" sz="1700" dirty="0" smtClean="0">
                <a:solidFill>
                  <a:srgbClr val="0070C0"/>
                </a:solidFill>
              </a:rPr>
              <a:t>    </a:t>
            </a:r>
            <a:r>
              <a:rPr lang="es-PE" sz="1700" dirty="0" err="1" smtClean="0">
                <a:solidFill>
                  <a:srgbClr val="0070C0"/>
                </a:solidFill>
              </a:rPr>
              <a:t>printf</a:t>
            </a:r>
            <a:r>
              <a:rPr lang="es-PE" sz="1700" dirty="0" smtClean="0">
                <a:solidFill>
                  <a:srgbClr val="0070C0"/>
                </a:solidFill>
              </a:rPr>
              <a:t>(«Memoria Llena»);</a:t>
            </a:r>
            <a:endParaRPr lang="es-PE" sz="1700" dirty="0">
              <a:solidFill>
                <a:srgbClr val="0070C0"/>
              </a:solidFill>
            </a:endParaRPr>
          </a:p>
          <a:p>
            <a:r>
              <a:rPr lang="es-PE" sz="1700" dirty="0" smtClean="0">
                <a:solidFill>
                  <a:srgbClr val="0070C0"/>
                </a:solidFill>
              </a:rPr>
              <a:t>}</a:t>
            </a:r>
            <a:endParaRPr lang="es-PE" sz="17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1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727808"/>
              </p:ext>
            </p:extLst>
          </p:nvPr>
        </p:nvGraphicFramePr>
        <p:xfrm>
          <a:off x="611560" y="915566"/>
          <a:ext cx="6144345" cy="174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869"/>
                <a:gridCol w="1228869"/>
                <a:gridCol w="1228869"/>
                <a:gridCol w="1228869"/>
                <a:gridCol w="1228869"/>
              </a:tblGrid>
              <a:tr h="871984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871984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4500" dirty="0" smtClean="0"/>
                        <a:t> </a:t>
                      </a:r>
                      <a:endParaRPr lang="es-PE" sz="4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6876256" y="1626354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Memoria Dinámica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531030"/>
              </p:ext>
            </p:extLst>
          </p:nvPr>
        </p:nvGraphicFramePr>
        <p:xfrm>
          <a:off x="611558" y="3651870"/>
          <a:ext cx="6192690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538"/>
                <a:gridCol w="1238538"/>
                <a:gridCol w="1238538"/>
                <a:gridCol w="1238538"/>
                <a:gridCol w="1238538"/>
              </a:tblGrid>
              <a:tr h="1008112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4500" dirty="0" smtClean="0">
                          <a:solidFill>
                            <a:schemeClr val="tx1"/>
                          </a:solidFill>
                        </a:rPr>
                        <a:t>*p1</a:t>
                      </a:r>
                      <a:endParaRPr lang="es-PE" sz="4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6948264" y="393990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Memoria Estática</a:t>
            </a:r>
            <a:endParaRPr lang="es-PE" dirty="0"/>
          </a:p>
        </p:txBody>
      </p:sp>
      <p:cxnSp>
        <p:nvCxnSpPr>
          <p:cNvPr id="8" name="7 Conector curvado"/>
          <p:cNvCxnSpPr/>
          <p:nvPr/>
        </p:nvCxnSpPr>
        <p:spPr>
          <a:xfrm rot="16200000" flipV="1">
            <a:off x="2411760" y="2715767"/>
            <a:ext cx="1008113" cy="864097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3419872" y="307580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m</a:t>
            </a:r>
            <a:r>
              <a:rPr lang="es-PE" dirty="0" err="1" smtClean="0"/>
              <a:t>alloc</a:t>
            </a:r>
            <a:r>
              <a:rPr lang="es-PE" dirty="0" smtClean="0"/>
              <a:t>()</a:t>
            </a:r>
            <a:endParaRPr lang="es-PE" dirty="0"/>
          </a:p>
        </p:txBody>
      </p:sp>
      <p:sp>
        <p:nvSpPr>
          <p:cNvPr id="10" name="9 CuadroTexto"/>
          <p:cNvSpPr txBox="1"/>
          <p:nvPr/>
        </p:nvSpPr>
        <p:spPr>
          <a:xfrm>
            <a:off x="4680012" y="3075806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p1 = NULL</a:t>
            </a:r>
            <a:endParaRPr lang="es-PE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228184" y="2717612"/>
            <a:ext cx="291581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700" b="1" dirty="0" err="1" smtClean="0">
                <a:solidFill>
                  <a:srgbClr val="0070C0"/>
                </a:solidFill>
              </a:rPr>
              <a:t>if</a:t>
            </a:r>
            <a:r>
              <a:rPr lang="es-PE" sz="1700" dirty="0" smtClean="0">
                <a:solidFill>
                  <a:srgbClr val="0070C0"/>
                </a:solidFill>
              </a:rPr>
              <a:t> (p1 == NULL){</a:t>
            </a:r>
          </a:p>
          <a:p>
            <a:r>
              <a:rPr lang="es-PE" sz="1700" dirty="0" smtClean="0">
                <a:solidFill>
                  <a:srgbClr val="0070C0"/>
                </a:solidFill>
              </a:rPr>
              <a:t>    </a:t>
            </a:r>
            <a:r>
              <a:rPr lang="es-PE" sz="1700" dirty="0" err="1" smtClean="0">
                <a:solidFill>
                  <a:srgbClr val="0070C0"/>
                </a:solidFill>
              </a:rPr>
              <a:t>printf</a:t>
            </a:r>
            <a:r>
              <a:rPr lang="es-PE" sz="1700" dirty="0" smtClean="0">
                <a:solidFill>
                  <a:srgbClr val="0070C0"/>
                </a:solidFill>
              </a:rPr>
              <a:t>(«Memoria Llena»);</a:t>
            </a:r>
            <a:endParaRPr lang="es-PE" sz="1700" dirty="0">
              <a:solidFill>
                <a:srgbClr val="0070C0"/>
              </a:solidFill>
            </a:endParaRPr>
          </a:p>
          <a:p>
            <a:r>
              <a:rPr lang="es-PE" sz="1700" dirty="0" smtClean="0">
                <a:solidFill>
                  <a:srgbClr val="0070C0"/>
                </a:solidFill>
              </a:rPr>
              <a:t>}</a:t>
            </a:r>
            <a:endParaRPr lang="es-PE" sz="1700" dirty="0">
              <a:solidFill>
                <a:srgbClr val="0070C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40695" y="2963149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f</a:t>
            </a:r>
            <a:r>
              <a:rPr lang="es-PE" sz="3000" dirty="0" smtClean="0"/>
              <a:t>ree(p1);</a:t>
            </a:r>
            <a:endParaRPr lang="es-PE" sz="3000" dirty="0"/>
          </a:p>
        </p:txBody>
      </p:sp>
    </p:spTree>
    <p:extLst>
      <p:ext uri="{BB962C8B-B14F-4D97-AF65-F5344CB8AC3E}">
        <p14:creationId xmlns:p14="http://schemas.microsoft.com/office/powerpoint/2010/main" val="290073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9502"/>
            <a:ext cx="8229600" cy="504056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free(p1); </a:t>
            </a:r>
            <a:r>
              <a:rPr lang="es-PE" dirty="0" smtClean="0">
                <a:solidFill>
                  <a:srgbClr val="00B0F0"/>
                </a:solidFill>
              </a:rPr>
              <a:t>//Liberó el espacio a lo que apunta p1</a:t>
            </a:r>
            <a:endParaRPr lang="es-PE" dirty="0">
              <a:solidFill>
                <a:srgbClr val="00B0F0"/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891898"/>
              </p:ext>
            </p:extLst>
          </p:nvPr>
        </p:nvGraphicFramePr>
        <p:xfrm>
          <a:off x="576065" y="1118322"/>
          <a:ext cx="5928320" cy="1541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64"/>
                <a:gridCol w="1185664"/>
                <a:gridCol w="1185664"/>
                <a:gridCol w="1185664"/>
                <a:gridCol w="1185664"/>
              </a:tblGrid>
              <a:tr h="763972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763972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4500" dirty="0" smtClean="0"/>
                        <a:t> </a:t>
                      </a:r>
                      <a:endParaRPr lang="es-PE" sz="4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6704466" y="1672102"/>
            <a:ext cx="218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Memoria Dinámica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123812"/>
              </p:ext>
            </p:extLst>
          </p:nvPr>
        </p:nvGraphicFramePr>
        <p:xfrm>
          <a:off x="577763" y="3776744"/>
          <a:ext cx="5974965" cy="883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993"/>
                <a:gridCol w="1194993"/>
                <a:gridCol w="1194993"/>
                <a:gridCol w="1194993"/>
                <a:gridCol w="1194993"/>
              </a:tblGrid>
              <a:tr h="8832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4500" dirty="0" smtClean="0">
                          <a:solidFill>
                            <a:schemeClr val="tx1"/>
                          </a:solidFill>
                        </a:rPr>
                        <a:t>*p1</a:t>
                      </a:r>
                      <a:endParaRPr lang="es-PE" sz="4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6776474" y="3985650"/>
            <a:ext cx="218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Memoria Estática</a:t>
            </a:r>
            <a:endParaRPr lang="es-PE" dirty="0"/>
          </a:p>
        </p:txBody>
      </p:sp>
      <p:sp>
        <p:nvSpPr>
          <p:cNvPr id="9" name="8 CuadroTexto"/>
          <p:cNvSpPr txBox="1"/>
          <p:nvPr/>
        </p:nvSpPr>
        <p:spPr>
          <a:xfrm>
            <a:off x="3218984" y="3121554"/>
            <a:ext cx="13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m</a:t>
            </a:r>
            <a:r>
              <a:rPr lang="es-PE" dirty="0" err="1" smtClean="0"/>
              <a:t>alloc</a:t>
            </a:r>
            <a:r>
              <a:rPr lang="es-PE" dirty="0" smtClean="0"/>
              <a:t>()</a:t>
            </a:r>
            <a:endParaRPr lang="es-PE" dirty="0"/>
          </a:p>
        </p:txBody>
      </p:sp>
      <p:sp>
        <p:nvSpPr>
          <p:cNvPr id="10" name="9 CuadroTexto"/>
          <p:cNvSpPr txBox="1"/>
          <p:nvPr/>
        </p:nvSpPr>
        <p:spPr>
          <a:xfrm>
            <a:off x="4490518" y="3121554"/>
            <a:ext cx="170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p1 = NULL</a:t>
            </a:r>
            <a:endParaRPr lang="es-PE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079178" y="2787774"/>
            <a:ext cx="306482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700" b="1" dirty="0" err="1" smtClean="0">
                <a:solidFill>
                  <a:srgbClr val="0070C0"/>
                </a:solidFill>
              </a:rPr>
              <a:t>if</a:t>
            </a:r>
            <a:r>
              <a:rPr lang="es-PE" sz="1700" dirty="0" smtClean="0">
                <a:solidFill>
                  <a:srgbClr val="0070C0"/>
                </a:solidFill>
              </a:rPr>
              <a:t> (p1 == NULL){</a:t>
            </a:r>
          </a:p>
          <a:p>
            <a:r>
              <a:rPr lang="es-PE" sz="1700" dirty="0" smtClean="0">
                <a:solidFill>
                  <a:srgbClr val="0070C0"/>
                </a:solidFill>
              </a:rPr>
              <a:t>    </a:t>
            </a:r>
            <a:r>
              <a:rPr lang="es-PE" sz="1700" dirty="0" err="1" smtClean="0">
                <a:solidFill>
                  <a:srgbClr val="0070C0"/>
                </a:solidFill>
              </a:rPr>
              <a:t>printf</a:t>
            </a:r>
            <a:r>
              <a:rPr lang="es-PE" sz="1700" dirty="0" smtClean="0">
                <a:solidFill>
                  <a:srgbClr val="0070C0"/>
                </a:solidFill>
              </a:rPr>
              <a:t>(«Memoria Llena»);</a:t>
            </a:r>
            <a:endParaRPr lang="es-PE" sz="1700" dirty="0">
              <a:solidFill>
                <a:srgbClr val="0070C0"/>
              </a:solidFill>
            </a:endParaRPr>
          </a:p>
          <a:p>
            <a:r>
              <a:rPr lang="es-PE" sz="1700" dirty="0" smtClean="0">
                <a:solidFill>
                  <a:srgbClr val="0070C0"/>
                </a:solidFill>
              </a:rPr>
              <a:t>}</a:t>
            </a:r>
            <a:endParaRPr lang="es-PE" sz="1700" dirty="0">
              <a:solidFill>
                <a:srgbClr val="0070C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447402" y="3031771"/>
            <a:ext cx="18923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f</a:t>
            </a:r>
            <a:r>
              <a:rPr lang="es-PE" sz="3000" dirty="0" smtClean="0"/>
              <a:t>ree(p1);</a:t>
            </a:r>
            <a:endParaRPr lang="es-PE" sz="3000" dirty="0"/>
          </a:p>
        </p:txBody>
      </p:sp>
      <p:cxnSp>
        <p:nvCxnSpPr>
          <p:cNvPr id="14" name="13 Conector curvado"/>
          <p:cNvCxnSpPr/>
          <p:nvPr/>
        </p:nvCxnSpPr>
        <p:spPr>
          <a:xfrm rot="16200000" flipV="1">
            <a:off x="2411760" y="2787773"/>
            <a:ext cx="1008113" cy="864097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17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</TotalTime>
  <Words>150</Words>
  <Application>Microsoft Office PowerPoint</Application>
  <PresentationFormat>Presentación en pantalla (16:9)</PresentationFormat>
  <Paragraphs>48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Claridad</vt:lpstr>
      <vt:lpstr>Liberación de memoria: free()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4</cp:revision>
  <dcterms:created xsi:type="dcterms:W3CDTF">2016-02-08T14:18:38Z</dcterms:created>
  <dcterms:modified xsi:type="dcterms:W3CDTF">2016-02-08T15:02:02Z</dcterms:modified>
</cp:coreProperties>
</file>