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05861FD-3109-4CF5-AB56-04D7F780CD72}" type="datetimeFigureOut">
              <a:rPr lang="es-PE" smtClean="0"/>
              <a:t>17/02/2016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BB13A9-8C8D-471C-8D7C-8F893EFCF1C5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Listas enlazadas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85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Lista Enlazada?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E</a:t>
            </a:r>
            <a:r>
              <a:rPr lang="es-PE" sz="2000" dirty="0" smtClean="0"/>
              <a:t>s </a:t>
            </a:r>
            <a:r>
              <a:rPr lang="es-PE" sz="2000" dirty="0"/>
              <a:t>una colección o secuencia de elementos dispuestos uno detrás de otro, en </a:t>
            </a:r>
            <a:r>
              <a:rPr lang="es-PE" sz="2000" dirty="0" smtClean="0"/>
              <a:t>la que </a:t>
            </a:r>
            <a:r>
              <a:rPr lang="es-PE" sz="2000" dirty="0"/>
              <a:t>cada elemento se conecta al siguiente elemento por un «enlace» o «puntero</a:t>
            </a:r>
            <a:r>
              <a:rPr lang="es-PE" sz="2000" dirty="0" smtClean="0"/>
              <a:t>».</a:t>
            </a:r>
          </a:p>
          <a:p>
            <a:pPr algn="just"/>
            <a:endParaRPr lang="es-PE" sz="2000" dirty="0"/>
          </a:p>
          <a:p>
            <a:pPr algn="just"/>
            <a:endParaRPr lang="es-PE" sz="20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91516"/>
              </p:ext>
            </p:extLst>
          </p:nvPr>
        </p:nvGraphicFramePr>
        <p:xfrm>
          <a:off x="827584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Dato1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27584" y="26437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NODO</a:t>
            </a:r>
            <a:endParaRPr lang="es-PE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267744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04181"/>
              </p:ext>
            </p:extLst>
          </p:nvPr>
        </p:nvGraphicFramePr>
        <p:xfrm>
          <a:off x="2843808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>
            <a:off x="4283968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53183"/>
              </p:ext>
            </p:extLst>
          </p:nvPr>
        </p:nvGraphicFramePr>
        <p:xfrm>
          <a:off x="4860032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Dato3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16 Conector recto de flecha"/>
          <p:cNvCxnSpPr/>
          <p:nvPr/>
        </p:nvCxnSpPr>
        <p:spPr>
          <a:xfrm>
            <a:off x="6300192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44653"/>
              </p:ext>
            </p:extLst>
          </p:nvPr>
        </p:nvGraphicFramePr>
        <p:xfrm>
          <a:off x="6876256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18 Conector recto"/>
          <p:cNvCxnSpPr/>
          <p:nvPr/>
        </p:nvCxnSpPr>
        <p:spPr>
          <a:xfrm flipH="1">
            <a:off x="7884368" y="3075806"/>
            <a:ext cx="36004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5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Clasificación de Listas Enlazadas: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Las listas se pueden dividir en cuatro </a:t>
            </a:r>
            <a:r>
              <a:rPr lang="es-PE" dirty="0" smtClean="0"/>
              <a:t>categorías:</a:t>
            </a:r>
          </a:p>
          <a:p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Listas Simplemente Enlazadas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Listas Doblemente Enlazadas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Lista Circular Simplemente Enlazada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Lista Circular Doblemente Enlazada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797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Listas Simplemente Enlazadas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Cada nodo (elemento) contiene un único enlace que conecta </a:t>
            </a:r>
            <a:r>
              <a:rPr lang="es-PE" sz="2000" dirty="0" smtClean="0"/>
              <a:t>ese nodo </a:t>
            </a:r>
            <a:r>
              <a:rPr lang="es-PE" sz="2000" dirty="0"/>
              <a:t>al nodo siguiente o nodo sucesor. La lista es eficiente en recorridos directos ((&lt;adelante»).</a:t>
            </a:r>
            <a:endParaRPr lang="es-PE" sz="20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00124"/>
              </p:ext>
            </p:extLst>
          </p:nvPr>
        </p:nvGraphicFramePr>
        <p:xfrm>
          <a:off x="827584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Dato1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>
            <a:off x="2267744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58042"/>
              </p:ext>
            </p:extLst>
          </p:nvPr>
        </p:nvGraphicFramePr>
        <p:xfrm>
          <a:off x="2843808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>
          <a:xfrm>
            <a:off x="4283968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2683"/>
              </p:ext>
            </p:extLst>
          </p:nvPr>
        </p:nvGraphicFramePr>
        <p:xfrm>
          <a:off x="4860032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Dato3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>
            <a:off x="6300192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07248"/>
              </p:ext>
            </p:extLst>
          </p:nvPr>
        </p:nvGraphicFramePr>
        <p:xfrm>
          <a:off x="6876256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11 Conector recto"/>
          <p:cNvCxnSpPr/>
          <p:nvPr/>
        </p:nvCxnSpPr>
        <p:spPr>
          <a:xfrm flipH="1">
            <a:off x="7884368" y="3075806"/>
            <a:ext cx="36004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Listas Doblemente Enlazadas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Cada nodo contiene dos enlaces, uno a su nodo predecesor y </a:t>
            </a:r>
            <a:r>
              <a:rPr lang="es-PE" sz="2000" dirty="0" smtClean="0"/>
              <a:t>el otro </a:t>
            </a:r>
            <a:r>
              <a:rPr lang="es-PE" sz="2000" dirty="0"/>
              <a:t>a su nodo sucesor. La lista es eficiente tanto en recorrido directo («adelante») como </a:t>
            </a:r>
            <a:r>
              <a:rPr lang="es-PE" sz="2000" dirty="0" smtClean="0"/>
              <a:t>en recorrido </a:t>
            </a:r>
            <a:r>
              <a:rPr lang="es-PE" sz="2000" dirty="0"/>
              <a:t>inverso («atrás»).</a:t>
            </a:r>
            <a:endParaRPr lang="es-PE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66364"/>
              </p:ext>
            </p:extLst>
          </p:nvPr>
        </p:nvGraphicFramePr>
        <p:xfrm>
          <a:off x="827584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Dato1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4 Conector recto de flecha"/>
          <p:cNvCxnSpPr/>
          <p:nvPr/>
        </p:nvCxnSpPr>
        <p:spPr>
          <a:xfrm>
            <a:off x="2267744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41812"/>
              </p:ext>
            </p:extLst>
          </p:nvPr>
        </p:nvGraphicFramePr>
        <p:xfrm>
          <a:off x="2843808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4283968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76117"/>
              </p:ext>
            </p:extLst>
          </p:nvPr>
        </p:nvGraphicFramePr>
        <p:xfrm>
          <a:off x="4860032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Dato3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6300192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11810"/>
              </p:ext>
            </p:extLst>
          </p:nvPr>
        </p:nvGraphicFramePr>
        <p:xfrm>
          <a:off x="6876256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10 Conector recto"/>
          <p:cNvCxnSpPr/>
          <p:nvPr/>
        </p:nvCxnSpPr>
        <p:spPr>
          <a:xfrm flipH="1">
            <a:off x="7884368" y="3075806"/>
            <a:ext cx="36004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2227548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4243772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6259996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Circular simplemente Enlazada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Una lista enlazada simplemente en la que el </a:t>
            </a:r>
            <a:r>
              <a:rPr lang="es-PE" sz="2000" dirty="0" smtClean="0"/>
              <a:t>último elemento </a:t>
            </a:r>
            <a:r>
              <a:rPr lang="es-PE" sz="2000" dirty="0"/>
              <a:t>(cola) se enlaza al primer elemento (cabeza) de tal modo que la lista puede ser </a:t>
            </a:r>
            <a:r>
              <a:rPr lang="es-PE" sz="2000" dirty="0" smtClean="0"/>
              <a:t>recorrida de </a:t>
            </a:r>
            <a:r>
              <a:rPr lang="es-PE" sz="2000" dirty="0"/>
              <a:t>modo circular («en anillo»).</a:t>
            </a:r>
            <a:endParaRPr lang="es-PE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82018"/>
              </p:ext>
            </p:extLst>
          </p:nvPr>
        </p:nvGraphicFramePr>
        <p:xfrm>
          <a:off x="827584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Dato1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4 Conector recto de flecha"/>
          <p:cNvCxnSpPr/>
          <p:nvPr/>
        </p:nvCxnSpPr>
        <p:spPr>
          <a:xfrm>
            <a:off x="2267744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62429"/>
              </p:ext>
            </p:extLst>
          </p:nvPr>
        </p:nvGraphicFramePr>
        <p:xfrm>
          <a:off x="2843808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4283968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40198"/>
              </p:ext>
            </p:extLst>
          </p:nvPr>
        </p:nvGraphicFramePr>
        <p:xfrm>
          <a:off x="4860032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Dato3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6300192" y="32918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64884"/>
              </p:ext>
            </p:extLst>
          </p:nvPr>
        </p:nvGraphicFramePr>
        <p:xfrm>
          <a:off x="6876256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10 Conector recto"/>
          <p:cNvCxnSpPr/>
          <p:nvPr/>
        </p:nvCxnSpPr>
        <p:spPr>
          <a:xfrm flipH="1">
            <a:off x="7884368" y="3075806"/>
            <a:ext cx="36004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endCxn id="4" idx="1"/>
          </p:cNvCxnSpPr>
          <p:nvPr/>
        </p:nvCxnSpPr>
        <p:spPr>
          <a:xfrm rot="10800000" flipV="1">
            <a:off x="827584" y="3291830"/>
            <a:ext cx="7416824" cy="36004"/>
          </a:xfrm>
          <a:prstGeom prst="bentConnector5">
            <a:avLst>
              <a:gd name="adj1" fmla="val -3775"/>
              <a:gd name="adj2" fmla="val 1434929"/>
              <a:gd name="adj3" fmla="val 10308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Circular Doblemente Enlazada: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Una lista doblemente enlazada en la que</a:t>
            </a:r>
            <a:r>
              <a:rPr lang="es-PE" sz="2000" b="1" dirty="0"/>
              <a:t> </a:t>
            </a:r>
            <a:r>
              <a:rPr lang="es-PE" sz="2000" dirty="0"/>
              <a:t>el último </a:t>
            </a:r>
            <a:r>
              <a:rPr lang="es-PE" sz="2000" dirty="0" smtClean="0"/>
              <a:t>elemento se </a:t>
            </a:r>
            <a:r>
              <a:rPr lang="es-PE" sz="2000" dirty="0"/>
              <a:t>enlaza al primer elemento y viceversa. Esta lista se puede recorrer de modo circular (en anillo</a:t>
            </a:r>
            <a:r>
              <a:rPr lang="es-PE" sz="2000" dirty="0" smtClean="0"/>
              <a:t>) tanto </a:t>
            </a:r>
            <a:r>
              <a:rPr lang="es-PE" sz="2000" dirty="0"/>
              <a:t>en dirección directa («adelante») como inversa («atrás»).</a:t>
            </a:r>
            <a:endParaRPr lang="es-PE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37097"/>
              </p:ext>
            </p:extLst>
          </p:nvPr>
        </p:nvGraphicFramePr>
        <p:xfrm>
          <a:off x="827584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Dato1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4 Conector recto de flecha"/>
          <p:cNvCxnSpPr/>
          <p:nvPr/>
        </p:nvCxnSpPr>
        <p:spPr>
          <a:xfrm>
            <a:off x="2267744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85048"/>
              </p:ext>
            </p:extLst>
          </p:nvPr>
        </p:nvGraphicFramePr>
        <p:xfrm>
          <a:off x="2843808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4283968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1127"/>
              </p:ext>
            </p:extLst>
          </p:nvPr>
        </p:nvGraphicFramePr>
        <p:xfrm>
          <a:off x="4860032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Dato3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6300192" y="314781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22282"/>
              </p:ext>
            </p:extLst>
          </p:nvPr>
        </p:nvGraphicFramePr>
        <p:xfrm>
          <a:off x="6876256" y="3075806"/>
          <a:ext cx="1368152" cy="5040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85826"/>
                <a:gridCol w="382326"/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Dato4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10 Conector recto"/>
          <p:cNvCxnSpPr/>
          <p:nvPr/>
        </p:nvCxnSpPr>
        <p:spPr>
          <a:xfrm flipH="1">
            <a:off x="7884368" y="3075806"/>
            <a:ext cx="36004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2227548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4243772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6259996" y="3507854"/>
            <a:ext cx="5442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14 Conector angular"/>
          <p:cNvCxnSpPr/>
          <p:nvPr/>
        </p:nvCxnSpPr>
        <p:spPr>
          <a:xfrm rot="10800000" flipV="1">
            <a:off x="827584" y="3471849"/>
            <a:ext cx="7416824" cy="36004"/>
          </a:xfrm>
          <a:prstGeom prst="bentConnector5">
            <a:avLst>
              <a:gd name="adj1" fmla="val -3775"/>
              <a:gd name="adj2" fmla="val 1434929"/>
              <a:gd name="adj3" fmla="val 10308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endCxn id="10" idx="3"/>
          </p:cNvCxnSpPr>
          <p:nvPr/>
        </p:nvCxnSpPr>
        <p:spPr>
          <a:xfrm>
            <a:off x="827584" y="3219822"/>
            <a:ext cx="7416824" cy="108012"/>
          </a:xfrm>
          <a:prstGeom prst="bentConnector5">
            <a:avLst>
              <a:gd name="adj1" fmla="val -3775"/>
              <a:gd name="adj2" fmla="val -450797"/>
              <a:gd name="adj3" fmla="val 10308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Operaciones en Listas Enlazadas: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1800" i="1" dirty="0"/>
              <a:t>Declaración de los tipos nodo y puntero a nodo.</a:t>
            </a:r>
          </a:p>
          <a:p>
            <a:r>
              <a:rPr lang="es-PE" sz="1800" i="1" dirty="0" smtClean="0"/>
              <a:t>Inicialización </a:t>
            </a:r>
            <a:r>
              <a:rPr lang="es-PE" sz="1800" i="1" dirty="0"/>
              <a:t>o creación.</a:t>
            </a:r>
          </a:p>
          <a:p>
            <a:r>
              <a:rPr lang="es-PE" sz="1800" i="1" dirty="0"/>
              <a:t>Insertar elementos en una lista.</a:t>
            </a:r>
          </a:p>
          <a:p>
            <a:r>
              <a:rPr lang="es-PE" sz="1800" i="1" dirty="0"/>
              <a:t>Eliminar elementos de una lista.</a:t>
            </a:r>
          </a:p>
          <a:p>
            <a:r>
              <a:rPr lang="es-PE" sz="1800" i="1" dirty="0"/>
              <a:t>Buscar elementos de una </a:t>
            </a:r>
            <a:r>
              <a:rPr lang="es-PE" sz="1800" i="1" dirty="0" smtClean="0"/>
              <a:t>lista </a:t>
            </a:r>
            <a:r>
              <a:rPr lang="es-PE" sz="1800" dirty="0"/>
              <a:t>(comprobar la existencia de elementos en una lista).</a:t>
            </a:r>
          </a:p>
          <a:p>
            <a:r>
              <a:rPr lang="es-PE" sz="1800" i="1" dirty="0"/>
              <a:t>Recorrer una lista enlazada </a:t>
            </a:r>
            <a:r>
              <a:rPr lang="es-PE" sz="1800" dirty="0"/>
              <a:t>(visitar cada nodo de la lista).</a:t>
            </a:r>
          </a:p>
          <a:p>
            <a:r>
              <a:rPr lang="es-PE" sz="1800" i="1" dirty="0"/>
              <a:t>Comprobar si la lista está vacía.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6310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</TotalTime>
  <Words>336</Words>
  <Application>Microsoft Office PowerPoint</Application>
  <PresentationFormat>Presentación en pantalla (16:9)</PresentationFormat>
  <Paragraphs>67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Claridad</vt:lpstr>
      <vt:lpstr>Listas enlazadas</vt:lpstr>
      <vt:lpstr>¿Qué es una Lista Enlazada?</vt:lpstr>
      <vt:lpstr>Clasificación de Listas Enlazadas:</vt:lpstr>
      <vt:lpstr>Listas Simplemente Enlazadas</vt:lpstr>
      <vt:lpstr>Listas Doblemente Enlazadas</vt:lpstr>
      <vt:lpstr>Lista Circular simplemente Enlazada</vt:lpstr>
      <vt:lpstr>Lista Circular Doblemente Enlazada:</vt:lpstr>
      <vt:lpstr>Operaciones en Listas Enlazadas: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enlazadas</dc:title>
  <dc:creator>Alejandro</dc:creator>
  <cp:lastModifiedBy>Alejandro</cp:lastModifiedBy>
  <cp:revision>5</cp:revision>
  <dcterms:created xsi:type="dcterms:W3CDTF">2016-02-17T15:46:39Z</dcterms:created>
  <dcterms:modified xsi:type="dcterms:W3CDTF">2016-02-17T17:08:23Z</dcterms:modified>
</cp:coreProperties>
</file>