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3"/>
  </p:sldMasterIdLst>
  <p:notesMasterIdLst>
    <p:notesMasterId r:id="rId18"/>
  </p:notesMasterIdLst>
  <p:sldIdLst>
    <p:sldId id="256" r:id="rId4"/>
    <p:sldId id="258" r:id="rId5"/>
    <p:sldId id="285" r:id="rId6"/>
    <p:sldId id="286" r:id="rId7"/>
    <p:sldId id="287" r:id="rId8"/>
    <p:sldId id="288" r:id="rId9"/>
    <p:sldId id="289" r:id="rId10"/>
    <p:sldId id="296" r:id="rId11"/>
    <p:sldId id="290" r:id="rId12"/>
    <p:sldId id="297" r:id="rId13"/>
    <p:sldId id="291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A4A48-2ABD-303D-69C4-60E1D9DD731A}" v="22" dt="2024-09-16T12:07:0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0743-5240-48A7-8B57-BC19A323DEAA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2819-C3EC-4197-8554-3E2F79CEDC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0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5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2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4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93669"/>
            <a:ext cx="2628900" cy="4583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93667"/>
            <a:ext cx="7734300" cy="4583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2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8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54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7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7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9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6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5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F9076CC6-0B10-4E86-BD70-DFE29CA69112}" type="datetimeFigureOut">
              <a:rPr lang="en-NL" smtClean="0"/>
              <a:t>09/16/2024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  <p:pic>
        <p:nvPicPr>
          <p:cNvPr id="1026" name="Picture 2" descr="IKNL Integraal Kankercentrum Nederland - YouTube">
            <a:extLst>
              <a:ext uri="{FF2B5EF4-FFF2-40B4-BE49-F238E27FC236}">
                <a16:creationId xmlns:a16="http://schemas.microsoft.com/office/drawing/2014/main" id="{A5D060B5-4E86-22A2-F7D1-19218AF8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5" b="26196"/>
          <a:stretch/>
        </p:blipFill>
        <p:spPr bwMode="auto">
          <a:xfrm>
            <a:off x="10691683" y="6362518"/>
            <a:ext cx="662117" cy="3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 we are - eScience Center">
            <a:extLst>
              <a:ext uri="{FF2B5EF4-FFF2-40B4-BE49-F238E27FC236}">
                <a16:creationId xmlns:a16="http://schemas.microsoft.com/office/drawing/2014/main" id="{231BAE1A-9768-8FFE-3018-29DCD9A2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3" y="6396979"/>
            <a:ext cx="1181898" cy="3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EF72-D6EC-7F0E-D62C-CDEA8A7654FC}"/>
              </a:ext>
            </a:extLst>
          </p:cNvPr>
          <p:cNvSpPr txBox="1"/>
          <p:nvPr/>
        </p:nvSpPr>
        <p:spPr>
          <a:xfrm>
            <a:off x="10377487" y="6176963"/>
            <a:ext cx="110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Jointly organized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8FFB2-4DE6-FCC9-8A3E-7C210AB8C2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1578" y="209830"/>
            <a:ext cx="2489945" cy="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9FC9-7A7F-1E1F-BF7D-D863897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Privacy Enhancing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202A-A492-5903-47CC-761CABE7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61208EE-2F24-F9B0-AA6C-83545EC4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44" y="1485563"/>
            <a:ext cx="8281358" cy="53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privacy: 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Add noise</a:t>
            </a:r>
          </a:p>
        </p:txBody>
      </p:sp>
      <p:pic>
        <p:nvPicPr>
          <p:cNvPr id="3" name="Picture 2" descr="Differential privacy sometimes replaces a subset of the data with random values">
            <a:extLst>
              <a:ext uri="{FF2B5EF4-FFF2-40B4-BE49-F238E27FC236}">
                <a16:creationId xmlns:a16="http://schemas.microsoft.com/office/drawing/2014/main" id="{A090CA72-0FBB-59F8-17AA-07728857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0" y="1338191"/>
            <a:ext cx="8714095" cy="49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pic>
        <p:nvPicPr>
          <p:cNvPr id="4" name="Picture 3" descr="A pair of scissors cutting a partitioning chart&#10;&#10;Description automatically generated">
            <a:extLst>
              <a:ext uri="{FF2B5EF4-FFF2-40B4-BE49-F238E27FC236}">
                <a16:creationId xmlns:a16="http://schemas.microsoft.com/office/drawing/2014/main" id="{4558A23D-AC36-87DE-049F-F602C076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45" y="1106039"/>
            <a:ext cx="8177283" cy="46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26C-CEE2-912B-1CC0-4C53734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Technology doesn't solve everything!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0637-9D53-5B80-118E-E9971D51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Privacy enhancing technology is only a small part of the data sharing puzzle</a:t>
            </a:r>
            <a:endParaRPr lang="en-US"/>
          </a:p>
          <a:p>
            <a:r>
              <a:rPr lang="en-US" dirty="0">
                <a:ea typeface="Source Sans Pro"/>
              </a:rPr>
              <a:t>Some other factors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Trust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Regulations (either general or specific to the location)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Data harmonization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9344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EA4-DFB4-4F06-86A4-85BA37E1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7D2-6BD1-CC37-1B49-268E3037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With PETs you can derive insights from data without seeing individual records.</a:t>
            </a:r>
            <a:endParaRPr lang="en-US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PET analysis usually starts with the anonymization or pseudonymization of the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federated data analysis the analysis moves to the data, while in classic analysis the data moves around.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secure multiparty computation, computations are performed collaboratively without any one party being able to see all the raw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Techniques from differential privacy add noise to the data to make it harder to reconstruct the original records from an aggregation.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Privacy enhancing analyses usually stack multiple techniques on top of each other to provide multiple layers of protection.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Horizontal partitioning means the records are split, while in vertical partitioning the features are split.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research on privacy sensitive data, technology is only one part of the story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04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analysis: </a:t>
            </a:r>
            <a:br>
              <a:rPr lang="en-US" dirty="0">
                <a:ea typeface="Source Sans Pro SemiBold"/>
              </a:rPr>
            </a:br>
            <a:r>
              <a:rPr lang="en-US" dirty="0"/>
              <a:t>Collect the data in one place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E1C7BBE-D9F5-89DB-6731-CED6A925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1202121"/>
            <a:ext cx="8653516" cy="48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Remove sensitive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4780E-B2F8-E8FE-44C3-E8C5C9C8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25" y="1438604"/>
            <a:ext cx="8180551" cy="46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 analysis: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Send analysis to the source, then aggregate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03EA4-009A-CED1-A9F2-78293128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22" y="1263432"/>
            <a:ext cx="8452069" cy="47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Train models locally, then aggregate</a:t>
            </a: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210159B4-6B2A-1674-17E9-34A78C02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52" y="1333500"/>
            <a:ext cx="8180551" cy="4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65"/>
            <a:ext cx="8180650" cy="408020"/>
          </a:xfrm>
        </p:spPr>
        <p:txBody>
          <a:bodyPr/>
          <a:lstStyle/>
          <a:p>
            <a:r>
              <a:rPr lang="en-US" dirty="0">
                <a:ea typeface="Source Sans Pro SemiBold"/>
              </a:rPr>
              <a:t>Federated learning and analysis can still leak data!</a:t>
            </a:r>
          </a:p>
        </p:txBody>
      </p:sp>
      <p:pic>
        <p:nvPicPr>
          <p:cNvPr id="4" name="Picture 3" descr="A collage of images&#10;&#10;Description automatically generated">
            <a:extLst>
              <a:ext uri="{FF2B5EF4-FFF2-40B4-BE49-F238E27FC236}">
                <a16:creationId xmlns:a16="http://schemas.microsoft.com/office/drawing/2014/main" id="{827E78D0-0DBC-989C-B310-81B39D53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3" y="1368535"/>
            <a:ext cx="7961586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multiparty computation:</a:t>
            </a:r>
            <a:br>
              <a:rPr lang="en-US" dirty="0">
                <a:ea typeface="Source Sans Pro SemiBold"/>
              </a:rPr>
            </a:br>
            <a:r>
              <a:rPr lang="en-US" dirty="0"/>
              <a:t>Send around encrypted puzzle pieces</a:t>
            </a:r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158810D-1ABA-E2E2-DEFD-AFF09476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1237156"/>
            <a:ext cx="8802413" cy="49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22DE6C-7A4D-9EFD-A37D-42DBBB99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64"/>
          <a:stretch/>
        </p:blipFill>
        <p:spPr>
          <a:xfrm>
            <a:off x="1606526" y="898537"/>
            <a:ext cx="7942150" cy="56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557BA6-75B2-988B-2129-7EA36D81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76" y="1115692"/>
            <a:ext cx="7907547" cy="46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0854"/>
      </p:ext>
    </p:extLst>
  </p:cSld>
  <p:clrMapOvr>
    <a:masterClrMapping/>
  </p:clrMapOvr>
</p:sld>
</file>

<file path=ppt/theme/theme1.xml><?xml version="1.0" encoding="utf-8"?>
<a:theme xmlns:a="http://schemas.openxmlformats.org/drawingml/2006/main" name="vantage6-template-worksh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3619C8A-87D7-4915-AE34-E1E478F6E586}" vid="{5257655C-AEBA-4153-B03A-D7D8D94127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8" ma:contentTypeDescription="Create a new document." ma:contentTypeScope="" ma:versionID="108453ed9b46aec3b70b3a9a4d9bd7ac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52bb5089fb0674458b27754d2b24d983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92116-0E62-45E4-A606-D334EE2D2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DDECB-4DB6-4FC7-872F-1054CABC7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vantage6-template-workshop</Template>
  <TotalTime>0</TotalTime>
  <Words>1337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vantage6-template-workshop</vt:lpstr>
      <vt:lpstr>Introduction to Privacy Enhancing Technology</vt:lpstr>
      <vt:lpstr>Classic analysis:  Collect the data in one place</vt:lpstr>
      <vt:lpstr>Data anonymization: Remove sensitive fields</vt:lpstr>
      <vt:lpstr>Federated data analysis: Send analysis to the source, then aggregate</vt:lpstr>
      <vt:lpstr>Federated learning: Train models locally, then aggregate</vt:lpstr>
      <vt:lpstr>Federated learning and analysis can still leak data!</vt:lpstr>
      <vt:lpstr>Secure multiparty computation: Send around encrypted puzzle pieces</vt:lpstr>
      <vt:lpstr>Secret sharing: an example</vt:lpstr>
      <vt:lpstr>Secret sharing: an example</vt:lpstr>
      <vt:lpstr>Secret sharing: an example</vt:lpstr>
      <vt:lpstr>Differential privacy:  Add noise</vt:lpstr>
      <vt:lpstr>Data partitioning</vt:lpstr>
      <vt:lpstr>Technology doesn't solve everything!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Baccinelli</dc:creator>
  <cp:lastModifiedBy>Walter Baccinelli</cp:lastModifiedBy>
  <cp:revision>155</cp:revision>
  <dcterms:created xsi:type="dcterms:W3CDTF">2024-08-23T13:33:44Z</dcterms:created>
  <dcterms:modified xsi:type="dcterms:W3CDTF">2024-09-16T12:08:03Z</dcterms:modified>
</cp:coreProperties>
</file>