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533_47BDD8B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sldIdLst>
    <p:sldId id="1326" r:id="rId6"/>
    <p:sldId id="257" r:id="rId7"/>
    <p:sldId id="1324" r:id="rId8"/>
    <p:sldId id="1325" r:id="rId9"/>
    <p:sldId id="1315" r:id="rId10"/>
    <p:sldId id="1322" r:id="rId11"/>
    <p:sldId id="1323" r:id="rId12"/>
    <p:sldId id="1328" r:id="rId13"/>
    <p:sldId id="1327" r:id="rId14"/>
    <p:sldId id="1329" r:id="rId15"/>
    <p:sldId id="1330" r:id="rId16"/>
    <p:sldId id="1332" r:id="rId17"/>
    <p:sldId id="1331" r:id="rId18"/>
    <p:sldId id="1351" r:id="rId19"/>
    <p:sldId id="278" r:id="rId20"/>
    <p:sldId id="279" r:id="rId21"/>
    <p:sldId id="1333" r:id="rId22"/>
    <p:sldId id="1334" r:id="rId23"/>
    <p:sldId id="1335" r:id="rId24"/>
    <p:sldId id="1336" r:id="rId25"/>
    <p:sldId id="1337" r:id="rId26"/>
    <p:sldId id="1338" r:id="rId27"/>
    <p:sldId id="1339" r:id="rId28"/>
    <p:sldId id="1341" r:id="rId29"/>
    <p:sldId id="1342" r:id="rId30"/>
    <p:sldId id="1343" r:id="rId31"/>
    <p:sldId id="1352" r:id="rId32"/>
    <p:sldId id="1344" r:id="rId33"/>
    <p:sldId id="1345" r:id="rId34"/>
    <p:sldId id="1346" r:id="rId35"/>
    <p:sldId id="1347" r:id="rId36"/>
    <p:sldId id="1348" r:id="rId37"/>
    <p:sldId id="134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F79579-3D0F-D3EF-A63F-03EE2F34BFF5}" name="Bart van Beusekom" initials="Bv" userId="S::b.vanbeusekom@IKNL.NL::cce58229-8402-4bf0-84e6-67599d6a2b6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7B"/>
    <a:srgbClr val="F9AC23"/>
    <a:srgbClr val="AA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6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comments/modernComment_533_47BDD8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466F6B-00BF-452E-B68C-ABA5A148394D}" authorId="{1EF79579-3D0F-D3EF-A63F-03EE2F34BFF5}" status="resolved" created="2024-09-17T07:01:42.312" complete="100000">
    <pc:sldMkLst xmlns:pc="http://schemas.microsoft.com/office/powerpoint/2013/main/command">
      <pc:docMk/>
      <pc:sldMk cId="1203624118" sldId="1331"/>
    </pc:sldMkLst>
    <p188:txBody>
      <a:bodyPr/>
      <a:lstStyle/>
      <a:p>
        <a:r>
          <a:rPr lang="nl-NL"/>
          <a:t>TODO make exercise out of this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8F06-1F1A-45A1-8092-73757D89E4BC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DDFF4-2107-45FA-9BFB-5A681BB7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4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4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0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1070-6280-4DAC-8426-5315AFB7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B290-B585-4C6B-BA98-2C1CF7B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8B5-708A-4876-9969-4FD6E59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E481-49EA-4C46-9497-1D5C964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FBD7-FDA8-464A-A4C8-84860A4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691A-3CA2-4DAE-B100-F254165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E6682-7018-4442-845A-7D9A9B2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20B6-D84E-413D-B126-5C13310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5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E90F-E06E-4FAF-8011-64D1B5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C1E5-40CD-45EF-BE25-062E8EE4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2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2E677-E7EB-4058-9BCF-C102BB4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D57D2C4B-0719-41F0-A1B3-001E78AC4B17}" type="datetimeFigureOut">
              <a:rPr lang="en-GB" smtClean="0"/>
              <a:pPr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235C-68A1-414E-9C91-C1979C3B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AC23"/>
                </a:solidFill>
              </a:defRPr>
            </a:lvl1pPr>
          </a:lstStyle>
          <a:p>
            <a:fld id="{EE66F7CA-1B17-4D9E-9A59-6FEF7179185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533_47BDD8B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docker.com/signup?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vantage6/workshop-average-boilerplate/tree/advanced-challenge" TargetMode="Externa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2CCE-9F5A-4CF9-BDFA-26BB4E4D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B61F-C57C-4EC4-B02C-6A1ADD49E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ABFCE"/>
                </a:solidFill>
              </a:rPr>
              <a:t>Concepts and how to develop your own</a:t>
            </a:r>
            <a:endParaRPr lang="en-GB" dirty="0"/>
          </a:p>
        </p:txBody>
      </p:sp>
      <p:grpSp>
        <p:nvGrpSpPr>
          <p:cNvPr id="4" name="Groep 7">
            <a:extLst>
              <a:ext uri="{FF2B5EF4-FFF2-40B4-BE49-F238E27FC236}">
                <a16:creationId xmlns:a16="http://schemas.microsoft.com/office/drawing/2014/main" id="{5A1D279D-04F8-F7E0-42F4-3C61E099B271}"/>
              </a:ext>
            </a:extLst>
          </p:cNvPr>
          <p:cNvGrpSpPr/>
          <p:nvPr/>
        </p:nvGrpSpPr>
        <p:grpSpPr>
          <a:xfrm>
            <a:off x="5264888" y="4320565"/>
            <a:ext cx="1662224" cy="1415072"/>
            <a:chOff x="4987204" y="4837032"/>
            <a:chExt cx="1662224" cy="14150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51D5DF6-1570-C8B3-7EA3-359D1AA8AB06}"/>
                </a:ext>
              </a:extLst>
            </p:cNvPr>
            <p:cNvSpPr/>
            <p:nvPr/>
          </p:nvSpPr>
          <p:spPr>
            <a:xfrm>
              <a:off x="4987204" y="4837032"/>
              <a:ext cx="1662224" cy="1415072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8CD23348-5870-8202-A204-9D55C65B35A3}"/>
                </a:ext>
              </a:extLst>
            </p:cNvPr>
            <p:cNvSpPr txBox="1"/>
            <p:nvPr/>
          </p:nvSpPr>
          <p:spPr>
            <a:xfrm>
              <a:off x="5128971" y="5033958"/>
              <a:ext cx="149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3600"/>
                <a:t>🙋‍♀️🙋‍♂️</a:t>
              </a:r>
              <a:endParaRPr lang="nl-NL" sz="3600"/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78FEA1E-5742-7BCD-1999-7E4297E0A00D}"/>
                </a:ext>
              </a:extLst>
            </p:cNvPr>
            <p:cNvSpPr txBox="1"/>
            <p:nvPr/>
          </p:nvSpPr>
          <p:spPr>
            <a:xfrm>
              <a:off x="5043907" y="5679829"/>
              <a:ext cx="1584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100" b="1">
                  <a:solidFill>
                    <a:srgbClr val="0F497B"/>
                  </a:solidFill>
                </a:rPr>
                <a:t>Please </a:t>
              </a:r>
              <a:r>
                <a:rPr lang="nl-NL" sz="1100" b="1">
                  <a:solidFill>
                    <a:srgbClr val="0F497B"/>
                  </a:solidFill>
                </a:rPr>
                <a:t>inter</a:t>
              </a:r>
              <a:r>
                <a:rPr lang="en-NL" sz="1100" b="1">
                  <a:solidFill>
                    <a:srgbClr val="0F497B"/>
                  </a:solidFill>
                </a:rPr>
                <a:t>r</a:t>
              </a:r>
              <a:r>
                <a:rPr lang="nl-NL" sz="1100" b="1">
                  <a:solidFill>
                    <a:srgbClr val="0F497B"/>
                  </a:solidFill>
                </a:rPr>
                <a:t>upt</a:t>
              </a:r>
              <a:r>
                <a:rPr lang="en-NL" sz="1100" b="1">
                  <a:solidFill>
                    <a:srgbClr val="0F497B"/>
                  </a:solidFill>
                </a:rPr>
                <a:t> me if you have a question!</a:t>
              </a:r>
              <a:endParaRPr lang="nl-NL" sz="1100" b="1">
                <a:solidFill>
                  <a:srgbClr val="0F497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9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D89-BF28-C555-9CF3-2198205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algorithm – how?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98E1-3776-AB90-A7CB-C0A6F568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vantage6 infrastructure requires certain structure. For a Python algorithm: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valid</a:t>
            </a:r>
            <a:r>
              <a:rPr lang="nl-NL" dirty="0"/>
              <a:t> Python package</a:t>
            </a:r>
          </a:p>
          <a:p>
            <a:pPr lvl="1"/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callable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Docker image</a:t>
            </a:r>
          </a:p>
          <a:p>
            <a:pPr lvl="1"/>
            <a:r>
              <a:rPr lang="nl-NL" dirty="0"/>
              <a:t>Python code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wrapper</a:t>
            </a:r>
            <a:endParaRPr lang="nl-NL" dirty="0"/>
          </a:p>
          <a:p>
            <a:pPr lvl="1"/>
            <a:r>
              <a:rPr lang="nl-NL" dirty="0"/>
              <a:t>…</a:t>
            </a:r>
          </a:p>
          <a:p>
            <a:pPr lvl="1"/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point </a:t>
            </a:r>
            <a:r>
              <a:rPr lang="nl-NL" dirty="0" err="1"/>
              <a:t>easily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AEBD6E4-656A-BDE6-5328-A8301DAF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91" y="4708252"/>
            <a:ext cx="361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A331-CBBB-72A9-0960-BCB6E06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start creating your algorithm!</a:t>
            </a:r>
            <a:endParaRPr lang="nl-NL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9D8E07-DD98-EEBA-85B4-9E782955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38" y="1071446"/>
            <a:ext cx="5560097" cy="56229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7F04B-5534-6938-6C73-EEB359540C90}"/>
              </a:ext>
            </a:extLst>
          </p:cNvPr>
          <p:cNvSpPr txBox="1">
            <a:spLocks/>
          </p:cNvSpPr>
          <p:nvPr/>
        </p:nvSpPr>
        <p:spPr>
          <a:xfrm>
            <a:off x="838200" y="1235348"/>
            <a:ext cx="4224688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A731BB3-B710-513C-FD56-36939B35A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2193357"/>
            <a:ext cx="3776661" cy="954104"/>
          </a:xfrm>
          <a:prstGeom prst="rect">
            <a:avLst/>
          </a:prstGeom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201F5184-97E8-FB06-B1AB-A29771BA13DE}"/>
              </a:ext>
            </a:extLst>
          </p:cNvPr>
          <p:cNvSpPr/>
          <p:nvPr/>
        </p:nvSpPr>
        <p:spPr>
          <a:xfrm rot="17608279">
            <a:off x="3540864" y="3203830"/>
            <a:ext cx="1050120" cy="23492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44E17-B11C-7301-679B-2302149E7FAD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F895B-7601-DAA4-F624-4BA082BB7270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237D4A-F317-2FD2-A2A9-FCF5170104C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8" name="Graphic 7" descr="Lightning bolt with solid fill">
              <a:extLst>
                <a:ext uri="{FF2B5EF4-FFF2-40B4-BE49-F238E27FC236}">
                  <a16:creationId xmlns:a16="http://schemas.microsoft.com/office/drawing/2014/main" id="{2E6CB957-1CF3-4638-3B05-0F1B4FAC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2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CF5BFBC-4A9C-6637-E76C-9B42B15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136752"/>
            <a:ext cx="4020553" cy="8252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13B8C-ED46-DC4B-8555-F2F42883D49E}"/>
              </a:ext>
            </a:extLst>
          </p:cNvPr>
          <p:cNvSpPr txBox="1">
            <a:spLocks/>
          </p:cNvSpPr>
          <p:nvPr/>
        </p:nvSpPr>
        <p:spPr>
          <a:xfrm>
            <a:off x="838200" y="1231831"/>
            <a:ext cx="8143775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On changes in </a:t>
            </a:r>
            <a:r>
              <a:rPr lang="nl-NL" dirty="0" err="1"/>
              <a:t>the</a:t>
            </a:r>
            <a:r>
              <a:rPr lang="nl-NL" dirty="0"/>
              <a:t> vantage6 </a:t>
            </a:r>
            <a:r>
              <a:rPr lang="nl-NL" dirty="0" err="1"/>
              <a:t>infrastructure</a:t>
            </a:r>
            <a:r>
              <a:rPr lang="nl-NL" dirty="0"/>
              <a:t>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663FCA-07C3-47D7-836C-E01D2677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78400"/>
            <a:ext cx="4020553" cy="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 files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10515600" cy="4367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Inspect your personalized boilerplate code. What does it contain? Multiple answers possible.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Templates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Arguments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Test files</a:t>
            </a:r>
          </a:p>
          <a:p>
            <a:pPr marL="514350" indent="-514350">
              <a:buAutoNum type="alphaUcParenR"/>
            </a:pPr>
            <a:r>
              <a:rPr lang="en-US" dirty="0"/>
              <a:t>Checklist of what to do to complete your algorithm</a:t>
            </a:r>
          </a:p>
          <a:p>
            <a:pPr marL="514350" indent="-514350">
              <a:buAutoNum type="alphaUcParenR"/>
            </a:pPr>
            <a:r>
              <a:rPr lang="en-US" dirty="0"/>
              <a:t>A JSON file that helps to include the algorithm in an algorithm store</a:t>
            </a:r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43373-19ED-1A91-BAA9-F417513D71C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5F96E-3ED9-446E-42A5-39C905514AE2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1DBE2D-56B7-A326-0797-F947482F5634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BCFB98E3-0506-9C77-5872-1E70CD5C2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624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files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7E20-F615-2D4B-6D54-61EF441E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7449152" cy="436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answers is that it contains </a:t>
            </a:r>
            <a:r>
              <a:rPr lang="en-US" b="1" dirty="0"/>
              <a:t>all </a:t>
            </a:r>
            <a:r>
              <a:rPr lang="en-US" dirty="0"/>
              <a:t>those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suggestions what would be useful to add? Let us know!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41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9961346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Implement the partial function to compute sum and length of the requested column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Implement the central function to compute the final average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Install the algorithm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pip install –e 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Adjust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test.py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to compute the average of the </a:t>
            </a:r>
            <a:r>
              <a:rPr lang="en-GB" sz="2000" b="1" dirty="0">
                <a:solidFill>
                  <a:srgbClr val="0F497B"/>
                </a:solidFill>
                <a:latin typeface="Mulish"/>
              </a:rPr>
              <a:t>Age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column and compute it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python test.py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3834179" y="4982547"/>
            <a:ext cx="4706515" cy="890429"/>
            <a:chOff x="941689" y="864637"/>
            <a:chExt cx="4323960" cy="890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1016698"/>
              <a:ext cx="3805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HINT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Return the function’s results as a Python dictionary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0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C24079-98BB-912A-D849-DFF2B2287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1" y="1602939"/>
            <a:ext cx="3926592" cy="4495663"/>
          </a:xfrm>
          <a:prstGeom prst="rect">
            <a:avLst/>
          </a:prstGeom>
        </p:spPr>
      </p:pic>
      <p:pic>
        <p:nvPicPr>
          <p:cNvPr id="13" name="Picture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DA16B8-C478-7A20-DD4D-9D9481BF8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690"/>
            <a:ext cx="4076705" cy="24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6F141FF-E6B0-E728-8041-EBB6BAF81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7" y="1525167"/>
            <a:ext cx="4808719" cy="465120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74DAD0AA-72B6-AC9D-7503-A919CEE51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580"/>
            <a:ext cx="7716739" cy="223815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444314" y="3782728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176284" y="4843093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7526956" y="5350782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34.67!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A81-45AF-CC40-B0AE-84055E9C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44CF-C93A-7188-0B08-AE214928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5563"/>
            <a:ext cx="11039375" cy="4651400"/>
          </a:xfrm>
        </p:spPr>
        <p:txBody>
          <a:bodyPr/>
          <a:lstStyle/>
          <a:p>
            <a:r>
              <a:rPr lang="en-US" dirty="0"/>
              <a:t>To use the algorithm in vantage6, a Docker image is required</a:t>
            </a:r>
          </a:p>
          <a:p>
            <a:endParaRPr lang="en-US" dirty="0"/>
          </a:p>
          <a:p>
            <a:r>
              <a:rPr lang="en-US" dirty="0"/>
              <a:t>First, create an account on </a:t>
            </a:r>
            <a:r>
              <a:rPr lang="en-US" dirty="0" err="1"/>
              <a:t>Dockerhub</a:t>
            </a:r>
            <a:r>
              <a:rPr lang="en-US" dirty="0"/>
              <a:t>: </a:t>
            </a:r>
            <a:r>
              <a:rPr lang="nl-NL" dirty="0">
                <a:hlinkClick r:id="rId2"/>
              </a:rPr>
              <a:t>https://app.docker.com/signup?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 replace your execute commands:</a:t>
            </a:r>
            <a:endParaRPr lang="nl-NL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18A57F-7AA8-8C16-4FBF-702946AB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0" y="4029064"/>
            <a:ext cx="5534727" cy="23403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A2F893-A2ED-0E85-A578-695A58E0817B}"/>
              </a:ext>
            </a:extLst>
          </p:cNvPr>
          <p:cNvSpPr txBox="1">
            <a:spLocks/>
          </p:cNvSpPr>
          <p:nvPr/>
        </p:nvSpPr>
        <p:spPr>
          <a:xfrm>
            <a:off x="7700211" y="4861105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Creates docker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20A73-FDC3-5AA0-715F-E1BBAEA93A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46143" y="5238195"/>
            <a:ext cx="954068" cy="305172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A2D822-4D4B-7250-701D-ED1C698435BF}"/>
              </a:ext>
            </a:extLst>
          </p:cNvPr>
          <p:cNvCxnSpPr>
            <a:cxnSpLocks/>
          </p:cNvCxnSpPr>
          <p:nvPr/>
        </p:nvCxnSpPr>
        <p:spPr>
          <a:xfrm flipH="1" flipV="1">
            <a:off x="6746143" y="5997050"/>
            <a:ext cx="954068" cy="173695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27DA12-A3B3-E4BA-5124-BE2880ED0DCC}"/>
              </a:ext>
            </a:extLst>
          </p:cNvPr>
          <p:cNvSpPr txBox="1">
            <a:spLocks/>
          </p:cNvSpPr>
          <p:nvPr/>
        </p:nvSpPr>
        <p:spPr>
          <a:xfrm>
            <a:off x="7719780" y="5952106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Uploads image to registry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2D948-9AB6-E379-4FD3-3E53E362AC38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037E7-C826-F0FD-3B43-AFAB450A7641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7EBD56-3847-C8F6-8449-8E43ED436DF9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11" name="Graphic 10" descr="Lightning bolt with solid fill">
              <a:extLst>
                <a:ext uri="{FF2B5EF4-FFF2-40B4-BE49-F238E27FC236}">
                  <a16:creationId xmlns:a16="http://schemas.microsoft.com/office/drawing/2014/main" id="{83A21F11-616C-B48B-BC80-DEBF2333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5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B13A-DCED-4648-2F90-BD5E557B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vantage6 locally to test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415F-8F99-3287-9A3C-1878BFAC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48"/>
            <a:ext cx="10515600" cy="5271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easily run vantage6 locally with these CLI commands: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demo network consists of a server, three nodes, an algorithm store and a UI. It contains some test data on Olympic medal winners.</a:t>
            </a:r>
            <a:endParaRPr lang="nl-NL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CB6CB7-CFCD-9BC0-A841-C965A760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1676050"/>
            <a:ext cx="5893725" cy="38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5F1A-953B-EA0B-B2DA-0A855872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DA56A-3ABE-84D1-71D9-15B41785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1690688"/>
            <a:ext cx="5183188" cy="82391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0BB27-607A-D917-8538-F87F20CC9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14600"/>
            <a:ext cx="7909576" cy="3684588"/>
          </a:xfrm>
        </p:spPr>
        <p:txBody>
          <a:bodyPr>
            <a:normAutofit/>
          </a:bodyPr>
          <a:lstStyle/>
          <a:p>
            <a:r>
              <a:rPr lang="en-GB" dirty="0"/>
              <a:t>Understand vantage6 algorithm tools</a:t>
            </a:r>
          </a:p>
          <a:p>
            <a:r>
              <a:rPr lang="en-GB" dirty="0"/>
              <a:t>Create personalized boilerplate code</a:t>
            </a:r>
          </a:p>
          <a:p>
            <a:r>
              <a:rPr lang="en-GB" dirty="0"/>
              <a:t>Create simple algorithm</a:t>
            </a:r>
          </a:p>
          <a:p>
            <a:r>
              <a:rPr lang="en-GB" dirty="0"/>
              <a:t>Test algorithm</a:t>
            </a:r>
          </a:p>
          <a:p>
            <a:r>
              <a:rPr lang="en-GB" dirty="0"/>
              <a:t>Build algorithm Docker image</a:t>
            </a:r>
          </a:p>
          <a:p>
            <a:r>
              <a:rPr lang="en-GB" dirty="0"/>
              <a:t>Publish algorithm</a:t>
            </a:r>
          </a:p>
          <a:p>
            <a:r>
              <a:rPr lang="en-GB" dirty="0"/>
              <a:t>Run algorithm</a:t>
            </a:r>
          </a:p>
        </p:txBody>
      </p:sp>
    </p:spTree>
    <p:extLst>
      <p:ext uri="{BB962C8B-B14F-4D97-AF65-F5344CB8AC3E}">
        <p14:creationId xmlns:p14="http://schemas.microsoft.com/office/powerpoint/2010/main" val="126443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5257800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Create and start a demo network with the 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Aptos Mono" panose="020B0009020202020204" pitchFamily="49" charset="0"/>
              </a:rPr>
              <a:t>v6 dev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 commands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Run the algorithm from the Python client using the details on the right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What is the average age for this dataset?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2569945" y="5338360"/>
            <a:ext cx="7016817" cy="1162538"/>
            <a:chOff x="941689" y="864637"/>
            <a:chExt cx="4323960" cy="10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8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ALERT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If you are using Linux without Docker desktop, you need to run: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Aptos Mono" panose="020B0009020202020204" pitchFamily="49" charset="0"/>
                </a:rPr>
                <a:t>v6 dev create-demo-network -–server-</a:t>
              </a:r>
              <a:r>
                <a:rPr lang="en-GB" sz="1400" dirty="0" err="1">
                  <a:solidFill>
                    <a:schemeClr val="bg1"/>
                  </a:solidFill>
                  <a:latin typeface="Aptos Mono" panose="020B0009020202020204" pitchFamily="49" charset="0"/>
                </a:rPr>
                <a:t>url</a:t>
              </a:r>
              <a:r>
                <a:rPr lang="en-GB" sz="1400" dirty="0">
                  <a:solidFill>
                    <a:schemeClr val="bg1"/>
                  </a:solidFill>
                  <a:latin typeface="Aptos Mono" panose="020B0009020202020204" pitchFamily="49" charset="0"/>
                </a:rPr>
                <a:t> http:172.17.0.1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13" name="Picture 1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2CD9939-3D90-F0FA-79FF-A98001772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81" y="1741422"/>
            <a:ext cx="3693351" cy="33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570181" y="3732590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822005" y="5166116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8008219" y="5850137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27.61!</a:t>
            </a:r>
            <a:endParaRPr lang="nl-NL" dirty="0"/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D4FB85B-8369-C983-AB67-DCA07FC2A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93" y="2983085"/>
            <a:ext cx="6062952" cy="1868342"/>
          </a:xfrm>
          <a:prstGeom prst="rect">
            <a:avLst/>
          </a:prstGeom>
        </p:spPr>
      </p:pic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DCC48E-EC9C-DE16-6D48-2BBBD1514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0"/>
          <a:stretch/>
        </p:blipFill>
        <p:spPr>
          <a:xfrm>
            <a:off x="547475" y="1676367"/>
            <a:ext cx="4874942" cy="44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C251-B54F-980A-3D43-62D5B3A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 - requirements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77D6-8212-6731-3A36-CAF86BC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your algorithm in the UI, the UI needs to know its details such as which functions and parameters exist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UI gets this data from the algorithm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need to upload our algorithm to the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>
                <a:latin typeface="Aptos Mono" panose="020B0009020202020204" pitchFamily="49" charset="0"/>
              </a:rPr>
              <a:t>algorithm.json</a:t>
            </a:r>
            <a:r>
              <a:rPr lang="en-US" dirty="0"/>
              <a:t> file from the boilerplate, which contains most of the required data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284FD9F-301A-08D2-2608-EF8DAEAE6AEB}"/>
              </a:ext>
            </a:extLst>
          </p:cNvPr>
          <p:cNvSpPr/>
          <p:nvPr/>
        </p:nvSpPr>
        <p:spPr>
          <a:xfrm>
            <a:off x="4004110" y="2050182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F497B"/>
              </a:highlight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AB73C5-C47E-11E5-3DF9-CC8EEC3FB36D}"/>
              </a:ext>
            </a:extLst>
          </p:cNvPr>
          <p:cNvSpPr/>
          <p:nvPr/>
        </p:nvSpPr>
        <p:spPr>
          <a:xfrm>
            <a:off x="4004110" y="3134506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E7A1AC-5643-FD66-8DD0-2CBF193E33E5}"/>
              </a:ext>
            </a:extLst>
          </p:cNvPr>
          <p:cNvSpPr/>
          <p:nvPr/>
        </p:nvSpPr>
        <p:spPr>
          <a:xfrm>
            <a:off x="4004110" y="4103773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53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algorithm to the store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373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Login to the UI running at http://localhost:7600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Select the local algorithm store and add a new algorithm.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Upload your </a:t>
            </a:r>
            <a:r>
              <a:rPr lang="en-GB" sz="2000" dirty="0" err="1">
                <a:solidFill>
                  <a:srgbClr val="0F497B"/>
                </a:solidFill>
                <a:latin typeface="Aptos Mono" panose="020B0009020202020204" pitchFamily="49" charset="0"/>
              </a:rPr>
              <a:t>algorithm_store.json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and complete the remaining fields. Which values should you enter? Which initial values are incorrect?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After completing, can you find the updated algorithm JSON description? Download it and put it in your algorithm code.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8A58E-4EE6-A9D8-F5F1-C0B1CFAB8DC0}"/>
              </a:ext>
            </a:extLst>
          </p:cNvPr>
          <p:cNvGrpSpPr/>
          <p:nvPr/>
        </p:nvGrpSpPr>
        <p:grpSpPr>
          <a:xfrm>
            <a:off x="1156380" y="5326735"/>
            <a:ext cx="4706515" cy="1029134"/>
            <a:chOff x="941689" y="864637"/>
            <a:chExt cx="4323960" cy="8904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D55577-496C-25EC-65E3-3390273E24DC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3748A-8B8A-6E49-AD32-4417061DAACC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Instead of via the UI, you can also put an algorithm in the store with </a:t>
              </a:r>
              <a:r>
                <a:rPr lang="en-GB" sz="1400" dirty="0" err="1">
                  <a:solidFill>
                    <a:schemeClr val="bg1"/>
                  </a:solidFill>
                </a:rPr>
                <a:t>client.algorithm.create</a:t>
              </a:r>
              <a:r>
                <a:rPr lang="en-GB" sz="1400" dirty="0">
                  <a:solidFill>
                    <a:schemeClr val="bg1"/>
                  </a:solidFill>
                </a:rPr>
                <a:t>() </a:t>
              </a:r>
            </a:p>
          </p:txBody>
        </p:sp>
        <p:pic>
          <p:nvPicPr>
            <p:cNvPr id="20" name="Graphic 19" descr="Lightning bolt with solid fill">
              <a:extLst>
                <a:ext uri="{FF2B5EF4-FFF2-40B4-BE49-F238E27FC236}">
                  <a16:creationId xmlns:a16="http://schemas.microsoft.com/office/drawing/2014/main" id="{B344B721-53AE-0B26-9BA8-DCDC3D23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5810AA-1ABD-088C-03AF-4A2973ACA83B}"/>
              </a:ext>
            </a:extLst>
          </p:cNvPr>
          <p:cNvGrpSpPr/>
          <p:nvPr/>
        </p:nvGrpSpPr>
        <p:grpSpPr>
          <a:xfrm>
            <a:off x="6181076" y="5338360"/>
            <a:ext cx="4706515" cy="1029134"/>
            <a:chOff x="941689" y="864637"/>
            <a:chExt cx="4323960" cy="8904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85C05E-38B6-FC9C-B851-885B8ADD10C2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B1AB09-B284-4D27-9170-A3A7DBAFF285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in most algorithm stores, algorithm review is required – not in your local store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phic 23" descr="Lightning bolt with solid fill">
              <a:extLst>
                <a:ext uri="{FF2B5EF4-FFF2-40B4-BE49-F238E27FC236}">
                  <a16:creationId xmlns:a16="http://schemas.microsoft.com/office/drawing/2014/main" id="{74D37E04-B0B7-24D1-2F34-BA13043A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43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9AFB92-8CED-5E25-DBC1-266313928203}"/>
              </a:ext>
            </a:extLst>
          </p:cNvPr>
          <p:cNvSpPr txBox="1"/>
          <p:nvPr/>
        </p:nvSpPr>
        <p:spPr>
          <a:xfrm>
            <a:off x="472440" y="1633352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1. Select local store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36749-02ED-694D-1800-ED19EB46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82" y="2911952"/>
            <a:ext cx="5849166" cy="3200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A3767-E2ED-0B95-39F2-66EA45A7E5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99"/>
          <a:stretch/>
        </p:blipFill>
        <p:spPr>
          <a:xfrm>
            <a:off x="111761" y="2002684"/>
            <a:ext cx="5813184" cy="2406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6B82DD-56F4-EEC7-B57A-92C4FC3EFFF9}"/>
              </a:ext>
            </a:extLst>
          </p:cNvPr>
          <p:cNvSpPr txBox="1"/>
          <p:nvPr/>
        </p:nvSpPr>
        <p:spPr>
          <a:xfrm>
            <a:off x="6096000" y="2542620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2. Select ‘Add algorithm’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7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0E85A7-E64F-325F-7F1D-30076681C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98" y="1819175"/>
            <a:ext cx="4420796" cy="4709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EE77B-B952-D228-E4DA-2027E61502BC}"/>
              </a:ext>
            </a:extLst>
          </p:cNvPr>
          <p:cNvSpPr txBox="1"/>
          <p:nvPr/>
        </p:nvSpPr>
        <p:spPr>
          <a:xfrm>
            <a:off x="941689" y="1541957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3. Fill out the form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D88E4-FF26-2ADC-81E2-34F6EA7A3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966" y="3610734"/>
            <a:ext cx="5065350" cy="243616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1FB28AD-D5F5-6B8E-78A0-DAA404BE5079}"/>
              </a:ext>
            </a:extLst>
          </p:cNvPr>
          <p:cNvSpPr/>
          <p:nvPr/>
        </p:nvSpPr>
        <p:spPr>
          <a:xfrm>
            <a:off x="2249949" y="4812632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427C2-DC29-4FF5-9D27-7134EC901208}"/>
              </a:ext>
            </a:extLst>
          </p:cNvPr>
          <p:cNvSpPr/>
          <p:nvPr/>
        </p:nvSpPr>
        <p:spPr>
          <a:xfrm>
            <a:off x="307827" y="3851705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2EA8D8-5265-CEC7-633B-C57667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169" y="2367815"/>
            <a:ext cx="6187361" cy="11636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28D757-593D-57CF-43C5-42B45B34F1F5}"/>
              </a:ext>
            </a:extLst>
          </p:cNvPr>
          <p:cNvSpPr txBox="1"/>
          <p:nvPr/>
        </p:nvSpPr>
        <p:spPr>
          <a:xfrm>
            <a:off x="6022223" y="1928450"/>
            <a:ext cx="32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4. Download new JSON file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Now you can run your algorithm in the UI!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Verify that the average age is the same  as when running it via the Python client.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Can you also get the average of other columns?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9891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6205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average per group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8" y="999371"/>
            <a:ext cx="3014295" cy="408020"/>
            <a:chOff x="941688" y="999371"/>
            <a:chExt cx="3014295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8" y="999371"/>
              <a:ext cx="3014295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264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ADVANCED 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23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Who are the eldest: gold, silver, or bronze medal winners? Extend your algorithm to find out!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</a:rPr>
              <a:t>You can answer this question using the Python client, or you can re-upload your algorithm to the algorithm store and use the UI again.</a:t>
            </a:r>
          </a:p>
        </p:txBody>
      </p:sp>
    </p:spTree>
    <p:extLst>
      <p:ext uri="{BB962C8B-B14F-4D97-AF65-F5344CB8AC3E}">
        <p14:creationId xmlns:p14="http://schemas.microsoft.com/office/powerpoint/2010/main" val="204835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the average per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0" y="1525563"/>
            <a:ext cx="9095073" cy="512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You should get something like: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So gold medal winners are older than silver and bronze. Practice makes perfect!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Full code for the solution is here: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https://github.com/vantage6/workshop-average-boilerplate/tree/advanced-challenge</a:t>
            </a:r>
            <a:endParaRPr lang="en-GB" sz="2000" dirty="0">
              <a:solidFill>
                <a:srgbClr val="0F497B"/>
              </a:solidFill>
            </a:endParaRP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1EBBCA-69F1-AF05-8A46-694BAFC39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63" y="2242762"/>
            <a:ext cx="2981124" cy="19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tools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Algorithms need to communicate with the node and server</a:t>
            </a:r>
          </a:p>
          <a:p>
            <a:endParaRPr lang="en-US" dirty="0"/>
          </a:p>
          <a:p>
            <a:r>
              <a:rPr lang="nl-NL" dirty="0"/>
              <a:t>Input </a:t>
            </a:r>
            <a:r>
              <a:rPr lang="nl-NL" dirty="0" err="1"/>
              <a:t>and</a:t>
            </a:r>
            <a:r>
              <a:rPr lang="nl-NL" dirty="0"/>
              <a:t> output are </a:t>
            </a:r>
            <a:r>
              <a:rPr lang="nl-NL" dirty="0" err="1"/>
              <a:t>handled</a:t>
            </a:r>
            <a:r>
              <a:rPr lang="nl-NL" dirty="0"/>
              <a:t> in standard way</a:t>
            </a:r>
          </a:p>
          <a:p>
            <a:endParaRPr lang="nl-NL" dirty="0"/>
          </a:p>
          <a:p>
            <a:r>
              <a:rPr lang="nl-NL" dirty="0" err="1"/>
              <a:t>Algorithm</a:t>
            </a:r>
            <a:r>
              <a:rPr lang="nl-NL" dirty="0"/>
              <a:t> tools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2CC54D-36F2-4BEA-A7C7-0C24B13A8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9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BA2-DB1E-6BEA-34B1-D96FB80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7B63-6C98-5558-CCCF-C616FF15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now know how to create a simple vantage6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you like to improve in this algorithm before applying it to sensitive data in your institute?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605674-42E9-CE0D-779C-8788D3A6DB5E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FFE928-DBC0-D31A-499C-B7CB1C18A565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969D97-2917-54E4-5DC4-85B558C5A48A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5D90E1E2-8650-1314-BC48-FCE01A46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480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1" y="1525564"/>
            <a:ext cx="9037320" cy="604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There is no single correct answer here. Several areas that are typically necessary are: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Privacy guards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make sure that the functions do not share sensitive data if there are few data points, if certain combinations of arguments are provided,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F497B"/>
                </a:solidFill>
                <a:effectLst/>
                <a:latin typeface="Mulish"/>
              </a:rPr>
              <a:t>Error handling</a:t>
            </a: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: raise an error that is understandable by a researcher running the algorithm for common cases where e.g. input is wrong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Documentation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Fewer errors will occur when people know how to run an algorithm, so document it!</a:t>
            </a:r>
            <a:endParaRPr lang="en-US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sessions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E9-0FB3-8882-95AE-97AEBBF7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59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algorithm build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E9-0FB3-8882-95AE-97AEBBF7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81"/>
            <a:ext cx="5257800" cy="45755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Algorithm developer submits code to algorithm store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builds image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makes image available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Part of the algorithm store</a:t>
            </a:r>
          </a:p>
          <a:p>
            <a:r>
              <a:rPr lang="en-US" sz="2000" dirty="0"/>
              <a:t>Improve trust</a:t>
            </a:r>
          </a:p>
          <a:p>
            <a:r>
              <a:rPr lang="en-US" sz="2000" dirty="0"/>
              <a:t>Decrease developer burden</a:t>
            </a:r>
          </a:p>
        </p:txBody>
      </p:sp>
      <p:pic>
        <p:nvPicPr>
          <p:cNvPr id="4" name="Picture 3" descr="A robot with a helmet and a wrench&#10;&#10;Description automatically generated">
            <a:extLst>
              <a:ext uri="{FF2B5EF4-FFF2-40B4-BE49-F238E27FC236}">
                <a16:creationId xmlns:a16="http://schemas.microsoft.com/office/drawing/2014/main" id="{59C4EC63-BC41-FC9D-F55F-3705373D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99" y="1601381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client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Behaves similarly to the regular (user-centered) Python client</a:t>
            </a:r>
          </a:p>
          <a:p>
            <a:endParaRPr lang="en-US" dirty="0"/>
          </a:p>
          <a:p>
            <a:r>
              <a:rPr lang="en-US" dirty="0"/>
              <a:t>Functionality limited to what algorithm container is allowed to do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B3B1-34F7-7030-D722-79524C4CB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Mono" panose="020B0009020202020204" pitchFamily="49" charset="0"/>
              </a:rPr>
              <a:t># create subtasks</a:t>
            </a: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client.task.create</a:t>
            </a:r>
            <a:r>
              <a:rPr lang="nl-NL" sz="1800" dirty="0">
                <a:latin typeface="Aptos Mono" panose="020B0009020202020204" pitchFamily="49" charset="0"/>
              </a:rPr>
              <a:t>(…)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</a:t>
            </a:r>
            <a:r>
              <a:rPr lang="nl-NL" sz="1800" dirty="0" err="1">
                <a:latin typeface="Aptos Mono" panose="020B0009020202020204" pitchFamily="49" charset="0"/>
              </a:rPr>
              <a:t>wait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for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results</a:t>
            </a:r>
            <a:r>
              <a:rPr lang="nl-NL" sz="1800" dirty="0">
                <a:latin typeface="Aptos Mono" panose="020B0009020202020204" pitchFamily="49" charset="0"/>
              </a:rPr>
              <a:t> of </a:t>
            </a:r>
            <a:r>
              <a:rPr lang="nl-NL" sz="1800" dirty="0" err="1">
                <a:latin typeface="Aptos Mono" panose="020B0009020202020204" pitchFamily="49" charset="0"/>
              </a:rPr>
              <a:t>subtasks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client.wait_for_results</a:t>
            </a:r>
            <a:r>
              <a:rPr lang="nl-NL" sz="1800" dirty="0">
                <a:latin typeface="Aptos Mono" panose="020B0009020202020204" pitchFamily="49" charset="0"/>
              </a:rPr>
              <a:t>(</a:t>
            </a:r>
            <a:r>
              <a:rPr lang="nl-NL" sz="1800" dirty="0" err="1">
                <a:latin typeface="Aptos Mono" panose="020B0009020202020204" pitchFamily="49" charset="0"/>
              </a:rPr>
              <a:t>my_task_id</a:t>
            </a:r>
            <a:r>
              <a:rPr lang="nl-NL" sz="1800" dirty="0">
                <a:latin typeface="Aptos Mono" panose="020B000902020202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get </a:t>
            </a:r>
            <a:r>
              <a:rPr lang="nl-NL" sz="1800" dirty="0" err="1">
                <a:latin typeface="Aptos Mono" panose="020B0009020202020204" pitchFamily="49" charset="0"/>
              </a:rPr>
              <a:t>organizations</a:t>
            </a:r>
            <a:r>
              <a:rPr lang="nl-NL" sz="1800" dirty="0">
                <a:latin typeface="Aptos Mono" panose="020B0009020202020204" pitchFamily="49" charset="0"/>
              </a:rPr>
              <a:t> in </a:t>
            </a:r>
            <a:r>
              <a:rPr lang="nl-NL" sz="1800" dirty="0" err="1">
                <a:latin typeface="Aptos Mono" panose="020B0009020202020204" pitchFamily="49" charset="0"/>
              </a:rPr>
              <a:t>collaboration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client.organization.list</a:t>
            </a:r>
            <a:r>
              <a:rPr lang="nl-NL" sz="1800" dirty="0">
                <a:latin typeface="Aptos Mono" panose="020B0009020202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306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Node Algorithm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1687624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Node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Responsible for collecting tasks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 and provision the algorithm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Sending back the results to the 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56218" y="2017731"/>
            <a:ext cx="905164" cy="503796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2759042"/>
            <a:ext cx="3992418" cy="322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Wrapper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Reads data from different database types (CSV, Parquet, SQL, …) and feeds to algorithm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Starts up the algorithm function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Reduces workload of the algorithm developer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103418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3626178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 err="1"/>
              <a:t>My_algorithm</a:t>
            </a:r>
            <a:endParaRPr lang="en-GB" sz="1800" b="1" dirty="0"/>
          </a:p>
          <a:p>
            <a:pPr>
              <a:lnSpc>
                <a:spcPct val="150000"/>
              </a:lnSpc>
            </a:pPr>
            <a:r>
              <a:rPr lang="en-GB" sz="1800" dirty="0"/>
              <a:t>Contains code for the analysis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Returns JSON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990109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2281186"/>
            <a:ext cx="3992418" cy="3801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client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client is a special part of the wrapper – unlike the other components, it is flexible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can call functions that the node forwards to the vantage6 server </a:t>
            </a:r>
          </a:p>
        </p:txBody>
      </p:sp>
    </p:spTree>
    <p:extLst>
      <p:ext uri="{BB962C8B-B14F-4D97-AF65-F5344CB8AC3E}">
        <p14:creationId xmlns:p14="http://schemas.microsoft.com/office/powerpoint/2010/main" val="197127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A37B-E1B7-E94D-CE92-65B1FE95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data decorators</a:t>
            </a:r>
            <a:endParaRPr lang="nl-NL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19B5C89-DB7C-7FFE-CA7C-764DC39C5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1760978-310F-0B86-D508-BA291792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83" y="2380430"/>
            <a:ext cx="5300933" cy="2515840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6AE1F42-E881-D4BB-278F-406D8A52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" y="1694047"/>
            <a:ext cx="5300933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tage6-template-v1.potx" id="{47D1FC26-C501-4F79-82E1-B945BA5B4F73}" vid="{DFB15701-6BCB-440D-8F4D-B8A7306F8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7A668ECEA0E4CB5F5BA1474719657" ma:contentTypeVersion="19" ma:contentTypeDescription="Een nieuw document maken." ma:contentTypeScope="" ma:versionID="691d100ec3128a2c1a276a8c04354e84">
  <xsd:schema xmlns:xsd="http://www.w3.org/2001/XMLSchema" xmlns:xs="http://www.w3.org/2001/XMLSchema" xmlns:p="http://schemas.microsoft.com/office/2006/metadata/properties" xmlns:ns2="6016969e-8fe7-4fbb-8fca-8358746b717a" xmlns:ns3="e22ccf6f-9e4a-4792-a2c9-4cf9f04764f4" targetNamespace="http://schemas.microsoft.com/office/2006/metadata/properties" ma:root="true" ma:fieldsID="fa643780ff8ce0eaca6f411e1ebff397" ns2:_="" ns3:_="">
    <xsd:import namespace="6016969e-8fe7-4fbb-8fca-8358746b717a"/>
    <xsd:import namespace="e22ccf6f-9e4a-4792-a2c9-4cf9f047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6969e-8fe7-4fbb-8fca-8358746b71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4" nillable="true" ma:displayName="Afmeldingsstatus" ma:internalName="Afmeldingsstatus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Afbeeldingtags" ma:readOnly="false" ma:fieldId="{5cf76f15-5ced-4ddc-b409-7134ff3c332f}" ma:taxonomyMulti="true" ma:sspId="cb8255a1-8ba2-4481-a478-0e49daae7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ccf6f-9e4a-4792-a2c9-4cf9f04764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8bd8d041-872a-4717-bf82-391a947290d4}" ma:internalName="TaxCatchAll" ma:showField="CatchAllData" ma:web="e22ccf6f-9e4a-4792-a2c9-4cf9f04764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b8255a1-8ba2-4481-a478-0e49daae7cb3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016969e-8fe7-4fbb-8fca-8358746b717a" xsi:nil="true"/>
    <SharedWithUsers xmlns="e22ccf6f-9e4a-4792-a2c9-4cf9f04764f4">
      <UserInfo>
        <DisplayName/>
        <AccountId xsi:nil="true"/>
        <AccountType/>
      </UserInfo>
    </SharedWithUsers>
    <MediaLengthInSeconds xmlns="6016969e-8fe7-4fbb-8fca-8358746b717a" xsi:nil="true"/>
    <TaxCatchAll xmlns="e22ccf6f-9e4a-4792-a2c9-4cf9f04764f4" xsi:nil="true"/>
    <lcf76f155ced4ddcb4097134ff3c332f xmlns="6016969e-8fe7-4fbb-8fca-8358746b717a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12D50-8849-43D3-8E71-3523508F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6969e-8fe7-4fbb-8fca-8358746b717a"/>
    <ds:schemaRef ds:uri="e22ccf6f-9e4a-4792-a2c9-4cf9f04764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D5FC34-2DFB-4B26-997F-A393814B22D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CB03124-27B6-4074-AE06-F0680139A6C5}">
  <ds:schemaRefs>
    <ds:schemaRef ds:uri="6016969e-8fe7-4fbb-8fca-8358746b717a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e22ccf6f-9e4a-4792-a2c9-4cf9f04764f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F543B1F-55D9-42A8-988B-6A0806E99B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vantage6-template-v2</Template>
  <TotalTime>0</TotalTime>
  <Words>1299</Words>
  <Application>Microsoft Office PowerPoint</Application>
  <PresentationFormat>Widescreen</PresentationFormat>
  <Paragraphs>223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 Mono</vt:lpstr>
      <vt:lpstr>Arial</vt:lpstr>
      <vt:lpstr>Calibri</vt:lpstr>
      <vt:lpstr>Mulish</vt:lpstr>
      <vt:lpstr>Source Sans Pro</vt:lpstr>
      <vt:lpstr>Source Sans Pro SemiBold</vt:lpstr>
      <vt:lpstr>Office Theme</vt:lpstr>
      <vt:lpstr>Algorithm development</vt:lpstr>
      <vt:lpstr>Overview</vt:lpstr>
      <vt:lpstr>Algorithm tools</vt:lpstr>
      <vt:lpstr>Algorithm client</vt:lpstr>
      <vt:lpstr>Node Algorithm Interface</vt:lpstr>
      <vt:lpstr>Algorithm Layers</vt:lpstr>
      <vt:lpstr>Algorithm Layers</vt:lpstr>
      <vt:lpstr>Algorithm Layers</vt:lpstr>
      <vt:lpstr>Client and data decorators</vt:lpstr>
      <vt:lpstr>Creating an algorithm – how?</vt:lpstr>
      <vt:lpstr>Time to start creating your algorithm!</vt:lpstr>
      <vt:lpstr>Updates to algorithm</vt:lpstr>
      <vt:lpstr>Boilerplate files</vt:lpstr>
      <vt:lpstr>Boilerplate files</vt:lpstr>
      <vt:lpstr>Implement your algorithm</vt:lpstr>
      <vt:lpstr>Implement your algorithm</vt:lpstr>
      <vt:lpstr>Implement your algorithm</vt:lpstr>
      <vt:lpstr>Building your algorithm</vt:lpstr>
      <vt:lpstr>Run vantage6 locally to test algorithm</vt:lpstr>
      <vt:lpstr>Run your Dockerized algorithm</vt:lpstr>
      <vt:lpstr>Run your Dockerized algorithm</vt:lpstr>
      <vt:lpstr>Run your algorithm in the UI - requirements</vt:lpstr>
      <vt:lpstr>Uploading algorithm to the store</vt:lpstr>
      <vt:lpstr>Uploading algorithm to the store</vt:lpstr>
      <vt:lpstr>Uploading algorithm to the store</vt:lpstr>
      <vt:lpstr>Run your algorithm in the UI</vt:lpstr>
      <vt:lpstr>Run your algorithm in the UI</vt:lpstr>
      <vt:lpstr>Compute the average per group</vt:lpstr>
      <vt:lpstr>Compute the average per group</vt:lpstr>
      <vt:lpstr>Production-ready algorithms</vt:lpstr>
      <vt:lpstr>Production-ready algorithms</vt:lpstr>
      <vt:lpstr>Future changes: sessions</vt:lpstr>
      <vt:lpstr>Future changes: algorithm build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privacy</dc:title>
  <dc:creator>Frank Martin</dc:creator>
  <cp:lastModifiedBy>Bart van Beusekom</cp:lastModifiedBy>
  <cp:revision>4</cp:revision>
  <dcterms:created xsi:type="dcterms:W3CDTF">2021-04-15T08:58:26Z</dcterms:created>
  <dcterms:modified xsi:type="dcterms:W3CDTF">2024-09-17T14:55:49Z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0x0101001017A668ECEA0E4CB5F5BA1474719657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