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3"/>
  </p:sldMasterIdLst>
  <p:notesMasterIdLst>
    <p:notesMasterId r:id="rId18"/>
  </p:notesMasterIdLst>
  <p:sldIdLst>
    <p:sldId id="256" r:id="rId4"/>
    <p:sldId id="258" r:id="rId5"/>
    <p:sldId id="285" r:id="rId6"/>
    <p:sldId id="286" r:id="rId7"/>
    <p:sldId id="287" r:id="rId8"/>
    <p:sldId id="288" r:id="rId9"/>
    <p:sldId id="289" r:id="rId10"/>
    <p:sldId id="296" r:id="rId11"/>
    <p:sldId id="290" r:id="rId12"/>
    <p:sldId id="297" r:id="rId13"/>
    <p:sldId id="291" r:id="rId14"/>
    <p:sldId id="292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F7C72-0806-179F-8D20-75886E1A9565}" v="39" dt="2024-09-25T11:51:09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30743-5240-48A7-8B57-BC19A323DEAA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32819-C3EC-4197-8554-3E2F79CEDC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009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054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757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2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3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8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3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4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127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53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2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7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D12B-082B-4E04-A0D9-3B44F4443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A157B-79DC-4A40-B11B-80986412C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38AE-67D5-4A0B-9753-6EA8A6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9F00-DE36-4C24-A6E4-117B7D82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593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5570-E817-4A2D-8100-5C4980B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00A23-7D69-49A0-A3E6-1C657D0DD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C180-4A7A-4276-8F35-0A4D8B3F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7AF7-8A4C-44DA-81C7-6075148E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747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208A1-50ED-495F-BF39-7697160B2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93669"/>
            <a:ext cx="2628900" cy="4583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35769-8BD2-4351-8ABE-5F4B7683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593667"/>
            <a:ext cx="7734300" cy="45832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CBDC-F742-4AF4-9646-FC24A635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EFF1-22D6-4470-B5F9-BC53C22A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527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34F0-EF6A-4907-90C6-63CA4BCD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9079-1E53-47FB-8845-D4F6C387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A981-2A51-4CC0-A658-E0F29A66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994D-58FE-48B8-81CA-C89D00EA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689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4554-A22A-456C-A0C6-992FE43E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E6CC-CEF0-4752-909B-5829696CF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AABFC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874-5366-427D-920E-31B8DE30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6039-7C7B-41B2-B767-EC74076B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543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C704-FD95-47F6-A458-7E1E2A6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F898-8E1B-47A2-A3EC-0141FF994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8B078-C614-48A6-919C-BE78AA83A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CC175-CA55-4DD4-B36F-09606D0D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46834-A971-4E00-95C0-AB30652B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172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5360-43D4-4DB3-A2BB-5D15E6F8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04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C6908-67C6-4D21-8E36-232E00A0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F7441-4D70-4777-8361-84A079B7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7ACBC-1D1B-49F7-9324-3ED0F484E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3BA5E-ECF2-4E7E-A97C-A42D02DC9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84EA6-2B60-4155-9431-51BE09F9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49A16-E37C-40B2-B551-0993C6F4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37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8942-23ED-4C59-B219-42F79CEC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1698-12C0-41F4-BD64-B1861C9F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C771-CA77-4BB0-AC63-F78CEC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19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72BC6-A2E5-4837-9086-3FB52BB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15ACD-DB1F-4B14-938A-ECF68FCD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269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ACC1-5EEA-48F2-A755-E80CED1F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83958"/>
            <a:ext cx="3932237" cy="9734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4CC2-98E2-4C15-AB7D-6C48D675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83958"/>
            <a:ext cx="6172200" cy="477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52B73-59A9-4332-B367-C633E8A9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5B23-370B-47E0-8B84-743936AF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59534-EAE7-4599-B96B-D8FAB196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981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D2E7-3046-4CA7-9191-D31C51EB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0C515-8A88-4C0C-AC73-ABBB06DA1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7D9C2-1172-41E5-820D-42900DE5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5D0EC-532E-4314-827A-C39035F7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3367B-BA91-4B83-A920-CE13B91C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458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BCAD-0511-4BBE-99A2-FAB52495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506"/>
            <a:ext cx="8180650" cy="408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90FA6-FABE-4DC5-BB45-821B23AD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5348"/>
            <a:ext cx="10515600" cy="494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4FE36-2203-4F9A-AA7B-8004472BA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AC23"/>
                </a:solidFill>
              </a:defRPr>
            </a:lvl1pPr>
          </a:lstStyle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A312-90BF-4923-ABB7-2405476E8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AC23"/>
                </a:solidFill>
              </a:defRPr>
            </a:lvl1pPr>
          </a:lstStyle>
          <a:p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B1F02E8-4334-440A-916F-2E7495C09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01175" y="250826"/>
            <a:ext cx="1952625" cy="762000"/>
          </a:xfrm>
          <a:prstGeom prst="rect">
            <a:avLst/>
          </a:prstGeom>
        </p:spPr>
      </p:pic>
      <p:pic>
        <p:nvPicPr>
          <p:cNvPr id="1026" name="Picture 2" descr="IKNL Integraal Kankercentrum Nederland - YouTube">
            <a:extLst>
              <a:ext uri="{FF2B5EF4-FFF2-40B4-BE49-F238E27FC236}">
                <a16:creationId xmlns:a16="http://schemas.microsoft.com/office/drawing/2014/main" id="{A5D060B5-4E86-22A2-F7D1-19218AF87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5" b="26196"/>
          <a:stretch/>
        </p:blipFill>
        <p:spPr bwMode="auto">
          <a:xfrm>
            <a:off x="10691683" y="6362518"/>
            <a:ext cx="662117" cy="38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o we are - eScience Center">
            <a:extLst>
              <a:ext uri="{FF2B5EF4-FFF2-40B4-BE49-F238E27FC236}">
                <a16:creationId xmlns:a16="http://schemas.microsoft.com/office/drawing/2014/main" id="{231BAE1A-9768-8FFE-3018-29DCD9A2F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463" y="6396979"/>
            <a:ext cx="1181898" cy="32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00EF72-D6EC-7F0E-D62C-CDEA8A7654FC}"/>
              </a:ext>
            </a:extLst>
          </p:cNvPr>
          <p:cNvSpPr txBox="1"/>
          <p:nvPr/>
        </p:nvSpPr>
        <p:spPr>
          <a:xfrm>
            <a:off x="10377487" y="6176963"/>
            <a:ext cx="1101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Jointly organized by: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78FFB2-4DE6-FCC9-8A3E-7C210AB8C2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71578" y="209830"/>
            <a:ext cx="2489945" cy="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1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F497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F497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F497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F497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97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97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9FC9-7A7F-1E1F-BF7D-D8638979D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Privacy Enhancing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0202A-A492-5903-47CC-761CABE75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480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sharing: an example</a:t>
            </a:r>
          </a:p>
        </p:txBody>
      </p:sp>
      <p:pic>
        <p:nvPicPr>
          <p:cNvPr id="3" name="Picture 2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D61208EE-2F24-F9B0-AA6C-83545EC4C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44" y="1485563"/>
            <a:ext cx="8281358" cy="53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privacy: </a:t>
            </a:r>
            <a:br>
              <a:rPr lang="en-US" dirty="0">
                <a:ea typeface="Source Sans Pro SemiBold"/>
              </a:rPr>
            </a:br>
            <a:r>
              <a:rPr lang="en-US" dirty="0">
                <a:ea typeface="Source Sans Pro SemiBold"/>
              </a:rPr>
              <a:t>Add noise</a:t>
            </a:r>
          </a:p>
        </p:txBody>
      </p:sp>
      <p:pic>
        <p:nvPicPr>
          <p:cNvPr id="4" name="Picture 3" descr="A diagram of a game&#10;&#10;Description automatically generated">
            <a:extLst>
              <a:ext uri="{FF2B5EF4-FFF2-40B4-BE49-F238E27FC236}">
                <a16:creationId xmlns:a16="http://schemas.microsoft.com/office/drawing/2014/main" id="{386A0CA9-482A-5F4C-992E-80F38D15A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405" y="1208108"/>
            <a:ext cx="9163291" cy="51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3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</a:t>
            </a:r>
          </a:p>
        </p:txBody>
      </p:sp>
      <p:pic>
        <p:nvPicPr>
          <p:cNvPr id="3" name="Picture 2" descr="A pair of scissors cutting a number&#10;&#10;Description automatically generated">
            <a:extLst>
              <a:ext uri="{FF2B5EF4-FFF2-40B4-BE49-F238E27FC236}">
                <a16:creationId xmlns:a16="http://schemas.microsoft.com/office/drawing/2014/main" id="{C2197001-EA1D-A3D1-DB76-293066C55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04" y="1044133"/>
            <a:ext cx="9047545" cy="508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8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726C-CEE2-912B-1CC0-4C53734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 SemiBold"/>
              </a:rPr>
              <a:t>Technology doesn't solve everything!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0637-9D53-5B80-118E-E9971D51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Source Sans Pro"/>
              </a:rPr>
              <a:t>Privacy enhancing technology is only a small part of the data sharing puzzle</a:t>
            </a:r>
            <a:endParaRPr lang="en-US"/>
          </a:p>
          <a:p>
            <a:r>
              <a:rPr lang="en-US" dirty="0">
                <a:ea typeface="Source Sans Pro"/>
              </a:rPr>
              <a:t>Some other factors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Source Sans Pro"/>
              </a:rPr>
              <a:t>Trust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Source Sans Pro"/>
              </a:rPr>
              <a:t>Regulations (either general or specific to the location)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Source Sans Pro"/>
              </a:rPr>
              <a:t>Data harmonization</a:t>
            </a:r>
          </a:p>
          <a:p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9344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1EA4-DFB4-4F06-86A4-85BA37E1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 SemiBold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7D2-6BD1-CC37-1B49-268E3037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With PETs you can derive insights from data without seeing individual records.</a:t>
            </a:r>
            <a:endParaRPr lang="en-US" dirty="0">
              <a:ea typeface="Source Sans Pro"/>
            </a:endParaRPr>
          </a:p>
          <a:p>
            <a:r>
              <a:rPr lang="en-US" dirty="0">
                <a:ea typeface="+mn-lt"/>
                <a:cs typeface="+mn-lt"/>
              </a:rPr>
              <a:t>PET analysis usually starts with the anonymization or pseudonymization of the data.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federated data analysis the analysis moves to the data, while in classic analysis the data moves around.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secure multiparty computation, computations are performed collaboratively without any one party being able to see all the raw data.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Techniques from differential privacy add noise to the data to make it harder to reconstruct the original records from an aggregation.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Privacy enhancing analyses usually stack multiple techniques on top of each other to provide multiple layers of protection.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Horizontal partitioning means the records are split, while in vertical partitioning the features are split.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research on privacy sensitive data, technology is only one part of the story</a:t>
            </a:r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9042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analysis: </a:t>
            </a:r>
            <a:br>
              <a:rPr lang="en-US" dirty="0">
                <a:ea typeface="Source Sans Pro SemiBold"/>
              </a:rPr>
            </a:br>
            <a:r>
              <a:rPr lang="en-US" dirty="0"/>
              <a:t>Collect the data in one place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DA1C9-3B33-8B14-5D0F-88FF2B209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37" y="1241136"/>
            <a:ext cx="8990060" cy="50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anonymization:</a:t>
            </a:r>
            <a:br>
              <a:rPr lang="en-US" dirty="0">
                <a:ea typeface="Source Sans Pro SemiBold"/>
              </a:rPr>
            </a:br>
            <a:r>
              <a:rPr lang="en-US" dirty="0">
                <a:ea typeface="Source Sans Pro SemiBold"/>
              </a:rPr>
              <a:t>Remove sensitive fields</a:t>
            </a:r>
          </a:p>
        </p:txBody>
      </p:sp>
      <p:pic>
        <p:nvPicPr>
          <p:cNvPr id="4" name="Picture 3" descr="A diagram of a number&#10;&#10;Description automatically generated">
            <a:extLst>
              <a:ext uri="{FF2B5EF4-FFF2-40B4-BE49-F238E27FC236}">
                <a16:creationId xmlns:a16="http://schemas.microsoft.com/office/drawing/2014/main" id="{51468885-DC42-A7ED-54EE-1A945E41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1" y="1395076"/>
            <a:ext cx="8597515" cy="48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4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data analysis:</a:t>
            </a:r>
            <a:br>
              <a:rPr lang="en-US" dirty="0">
                <a:ea typeface="Source Sans Pro SemiBold"/>
              </a:rPr>
            </a:br>
            <a:r>
              <a:rPr lang="en-US" dirty="0">
                <a:ea typeface="Source Sans Pro SemiBold"/>
              </a:rPr>
              <a:t>Send analysis to the source, then aggregate</a:t>
            </a:r>
          </a:p>
        </p:txBody>
      </p:sp>
      <p:pic>
        <p:nvPicPr>
          <p:cNvPr id="3" name="Picture 2" descr="A diagram of numbers and lines&#10;&#10;Description automatically generated">
            <a:extLst>
              <a:ext uri="{FF2B5EF4-FFF2-40B4-BE49-F238E27FC236}">
                <a16:creationId xmlns:a16="http://schemas.microsoft.com/office/drawing/2014/main" id="{ADDB017B-531E-DDD8-282F-321BD4D7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47" y="1429956"/>
            <a:ext cx="8179443" cy="456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9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learning:</a:t>
            </a:r>
            <a:br>
              <a:rPr lang="en-US" dirty="0">
                <a:ea typeface="Source Sans Pro SemiBold"/>
              </a:rPr>
            </a:br>
            <a:r>
              <a:rPr lang="en-US" dirty="0">
                <a:ea typeface="Source Sans Pro SemiBold"/>
              </a:rPr>
              <a:t>Train models locally, then aggregate</a:t>
            </a:r>
          </a:p>
        </p:txBody>
      </p:sp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613480AF-67D8-57D8-E9F9-18D14E46E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69" y="1102960"/>
            <a:ext cx="9529822" cy="531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7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265"/>
            <a:ext cx="8180650" cy="408020"/>
          </a:xfrm>
        </p:spPr>
        <p:txBody>
          <a:bodyPr/>
          <a:lstStyle/>
          <a:p>
            <a:r>
              <a:rPr lang="en-US" dirty="0">
                <a:ea typeface="Source Sans Pro SemiBold"/>
              </a:rPr>
              <a:t>Federated learning and analysis can still leak data!</a:t>
            </a:r>
          </a:p>
        </p:txBody>
      </p:sp>
      <p:pic>
        <p:nvPicPr>
          <p:cNvPr id="4" name="Picture 3" descr="A collage of images&#10;&#10;Description automatically generated">
            <a:extLst>
              <a:ext uri="{FF2B5EF4-FFF2-40B4-BE49-F238E27FC236}">
                <a16:creationId xmlns:a16="http://schemas.microsoft.com/office/drawing/2014/main" id="{827E78D0-0DBC-989C-B310-81B39D53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13" y="1368535"/>
            <a:ext cx="7961586" cy="44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2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multiparty computation:</a:t>
            </a:r>
            <a:br>
              <a:rPr lang="en-US" dirty="0">
                <a:ea typeface="Source Sans Pro SemiBold"/>
              </a:rPr>
            </a:br>
            <a:r>
              <a:rPr lang="en-US" dirty="0"/>
              <a:t>Send around encrypted puzzle pieces</a:t>
            </a:r>
          </a:p>
        </p:txBody>
      </p:sp>
      <p:pic>
        <p:nvPicPr>
          <p:cNvPr id="3" name="Picture 2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E7E1FA6E-A3C5-2E36-C825-8C444A57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848" y="1256335"/>
            <a:ext cx="8420582" cy="47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1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sharing: an example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722DE6C-7A4D-9EFD-A37D-42DBBB9903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264"/>
          <a:stretch/>
        </p:blipFill>
        <p:spPr>
          <a:xfrm>
            <a:off x="1606526" y="898537"/>
            <a:ext cx="7942150" cy="56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1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sharing: an example</a:t>
            </a: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F557BA6-75B2-988B-2129-7EA36D81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476" y="1115692"/>
            <a:ext cx="7907547" cy="46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30854"/>
      </p:ext>
    </p:extLst>
  </p:cSld>
  <p:clrMapOvr>
    <a:masterClrMapping/>
  </p:clrMapOvr>
</p:sld>
</file>

<file path=ppt/theme/theme1.xml><?xml version="1.0" encoding="utf-8"?>
<a:theme xmlns:a="http://schemas.openxmlformats.org/drawingml/2006/main" name="vantage6-template-worksh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.potx" id="{33619C8A-87D7-4915-AE34-E1E478F6E586}" vid="{5257655C-AEBA-4153-B03A-D7D8D94127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8" ma:contentTypeDescription="Create a new document." ma:contentTypeScope="" ma:versionID="108453ed9b46aec3b70b3a9a4d9bd7ac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52bb5089fb0674458b27754d2b24d983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88a644-1cf1-4326-943c-8fefd27dd543}" ma:internalName="TaxCatchAll" ma:showField="CatchAllData" ma:web="26898810-f9b9-406f-8188-8f8f7cdf5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7DDECB-4DB6-4FC7-872F-1054CABC7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34c8a9-9806-44d6-aa44-d772f2793323"/>
    <ds:schemaRef ds:uri="26898810-f9b9-406f-8188-8f8f7cdf5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C92116-0E62-45E4-A606-D334EE2D2A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vantage6-template-workshop</Template>
  <TotalTime>0</TotalTime>
  <Words>1337</Words>
  <Application>Microsoft Office PowerPoint</Application>
  <PresentationFormat>Widescreen</PresentationFormat>
  <Paragraphs>122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vantage6-template-workshop</vt:lpstr>
      <vt:lpstr>Introduction to Privacy Enhancing Technology</vt:lpstr>
      <vt:lpstr>Classic analysis:  Collect the data in one place</vt:lpstr>
      <vt:lpstr>Data anonymization: Remove sensitive fields</vt:lpstr>
      <vt:lpstr>Federated data analysis: Send analysis to the source, then aggregate</vt:lpstr>
      <vt:lpstr>Federated learning: Train models locally, then aggregate</vt:lpstr>
      <vt:lpstr>Federated learning and analysis can still leak data!</vt:lpstr>
      <vt:lpstr>Secure multiparty computation: Send around encrypted puzzle pieces</vt:lpstr>
      <vt:lpstr>Secret sharing: an example</vt:lpstr>
      <vt:lpstr>Secret sharing: an example</vt:lpstr>
      <vt:lpstr>Secret sharing: an example</vt:lpstr>
      <vt:lpstr>Differential privacy:  Add noise</vt:lpstr>
      <vt:lpstr>Data partitioning</vt:lpstr>
      <vt:lpstr>Technology doesn't solve everything!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Walter Baccinelli</dc:creator>
  <cp:lastModifiedBy>Walter Baccinelli</cp:lastModifiedBy>
  <cp:revision>174</cp:revision>
  <dcterms:created xsi:type="dcterms:W3CDTF">2024-08-23T13:33:44Z</dcterms:created>
  <dcterms:modified xsi:type="dcterms:W3CDTF">2024-09-25T11:52:02Z</dcterms:modified>
</cp:coreProperties>
</file>