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3"/>
  </p:sldMasterIdLst>
  <p:notesMasterIdLst>
    <p:notesMasterId r:id="rId18"/>
  </p:notesMasterIdLst>
  <p:sldIdLst>
    <p:sldId id="256" r:id="rId4"/>
    <p:sldId id="258" r:id="rId5"/>
    <p:sldId id="285" r:id="rId6"/>
    <p:sldId id="286" r:id="rId7"/>
    <p:sldId id="287" r:id="rId8"/>
    <p:sldId id="288" r:id="rId9"/>
    <p:sldId id="289" r:id="rId10"/>
    <p:sldId id="296" r:id="rId11"/>
    <p:sldId id="290" r:id="rId12"/>
    <p:sldId id="297" r:id="rId13"/>
    <p:sldId id="291" r:id="rId14"/>
    <p:sldId id="292" r:id="rId15"/>
    <p:sldId id="294" r:id="rId16"/>
    <p:sldId id="29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0F7C72-0806-179F-8D20-75886E1A9565}" v="39" dt="2024-09-25T11:51:09.557"/>
    <p1510:client id="{A31905D8-533C-9329-DC09-A6FB9CEF8ABE}" v="8" dt="2024-09-25T12:26:04.4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89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26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1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microsoft.com/office/2015/10/relationships/revisionInfo" Target="revisionInfo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330743-5240-48A7-8B57-BC19A323DEAA}" type="datetimeFigureOut">
              <a:rPr lang="en-NL" smtClean="0"/>
              <a:t>09/25/2024</a:t>
            </a:fld>
            <a:endParaRPr lang="en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232819-C3EC-4197-8554-3E2F79CEDC33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1500982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7016AC-7320-103A-5B1F-710F8D56DD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00A3DAB1-4078-230C-0415-DD9DBC5FF98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F88D6204-6991-1D47-C772-87D773C370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Open source</a:t>
            </a:r>
          </a:p>
          <a:p>
            <a:r>
              <a:rPr lang="en-GB"/>
              <a:t>Container orchestration for privacy enhancing techniques</a:t>
            </a:r>
          </a:p>
          <a:p>
            <a:r>
              <a:rPr lang="en-GB"/>
              <a:t>Easily extensible to different types of data sources</a:t>
            </a:r>
          </a:p>
          <a:p>
            <a:r>
              <a:rPr lang="en-GB"/>
              <a:t>Algorithms can be developed in any language</a:t>
            </a:r>
          </a:p>
          <a:p>
            <a:r>
              <a:rPr lang="en-GB"/>
              <a:t>Other applications can connect using the API</a:t>
            </a:r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1E6A5054-FF13-7D2B-EFFC-34A5EC31F4A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8DDFF4-2107-45FA-9BFB-5A681BB7B766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50548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7016AC-7320-103A-5B1F-710F8D56DD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00A3DAB1-4078-230C-0415-DD9DBC5FF98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F88D6204-6991-1D47-C772-87D773C370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Open source</a:t>
            </a:r>
          </a:p>
          <a:p>
            <a:r>
              <a:rPr lang="en-GB"/>
              <a:t>Container orchestration for privacy enhancing techniques</a:t>
            </a:r>
          </a:p>
          <a:p>
            <a:r>
              <a:rPr lang="en-GB"/>
              <a:t>Easily extensible to different types of data sources</a:t>
            </a:r>
          </a:p>
          <a:p>
            <a:r>
              <a:rPr lang="en-GB"/>
              <a:t>Algorithms can be developed in any language</a:t>
            </a:r>
          </a:p>
          <a:p>
            <a:r>
              <a:rPr lang="en-GB"/>
              <a:t>Other applications can connect using the API</a:t>
            </a:r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1E6A5054-FF13-7D2B-EFFC-34A5EC31F4A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8DDFF4-2107-45FA-9BFB-5A681BB7B766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47579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7016AC-7320-103A-5B1F-710F8D56DD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00A3DAB1-4078-230C-0415-DD9DBC5FF98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F88D6204-6991-1D47-C772-87D773C370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Open source</a:t>
            </a:r>
          </a:p>
          <a:p>
            <a:r>
              <a:rPr lang="en-GB"/>
              <a:t>Container orchestration for privacy enhancing techniques</a:t>
            </a:r>
          </a:p>
          <a:p>
            <a:r>
              <a:rPr lang="en-GB"/>
              <a:t>Easily extensible to different types of data sources</a:t>
            </a:r>
          </a:p>
          <a:p>
            <a:r>
              <a:rPr lang="en-GB"/>
              <a:t>Algorithms can be developed in any language</a:t>
            </a:r>
          </a:p>
          <a:p>
            <a:r>
              <a:rPr lang="en-GB"/>
              <a:t>Other applications can connect using the API</a:t>
            </a:r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1E6A5054-FF13-7D2B-EFFC-34A5EC31F4A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8DDFF4-2107-45FA-9BFB-5A681BB7B766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23224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7016AC-7320-103A-5B1F-710F8D56DD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00A3DAB1-4078-230C-0415-DD9DBC5FF98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F88D6204-6991-1D47-C772-87D773C370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Open source</a:t>
            </a:r>
          </a:p>
          <a:p>
            <a:r>
              <a:rPr lang="en-GB"/>
              <a:t>Container orchestration for privacy enhancing techniques</a:t>
            </a:r>
          </a:p>
          <a:p>
            <a:r>
              <a:rPr lang="en-GB"/>
              <a:t>Easily extensible to different types of data sources</a:t>
            </a:r>
          </a:p>
          <a:p>
            <a:r>
              <a:rPr lang="en-GB"/>
              <a:t>Algorithms can be developed in any language</a:t>
            </a:r>
          </a:p>
          <a:p>
            <a:r>
              <a:rPr lang="en-GB"/>
              <a:t>Other applications can connect using the API</a:t>
            </a:r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1E6A5054-FF13-7D2B-EFFC-34A5EC31F4A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8DDFF4-2107-45FA-9BFB-5A681BB7B766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43096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7016AC-7320-103A-5B1F-710F8D56DD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00A3DAB1-4078-230C-0415-DD9DBC5FF98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F88D6204-6991-1D47-C772-87D773C370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Open source</a:t>
            </a:r>
          </a:p>
          <a:p>
            <a:r>
              <a:rPr lang="en-GB"/>
              <a:t>Container orchestration for privacy enhancing techniques</a:t>
            </a:r>
          </a:p>
          <a:p>
            <a:r>
              <a:rPr lang="en-GB"/>
              <a:t>Easily extensible to different types of data sources</a:t>
            </a:r>
          </a:p>
          <a:p>
            <a:r>
              <a:rPr lang="en-GB"/>
              <a:t>Algorithms can be developed in any language</a:t>
            </a:r>
          </a:p>
          <a:p>
            <a:r>
              <a:rPr lang="en-GB"/>
              <a:t>Other applications can connect using the API</a:t>
            </a:r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1E6A5054-FF13-7D2B-EFFC-34A5EC31F4A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8DDFF4-2107-45FA-9BFB-5A681BB7B766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27846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7016AC-7320-103A-5B1F-710F8D56DD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00A3DAB1-4078-230C-0415-DD9DBC5FF98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F88D6204-6991-1D47-C772-87D773C370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Open source</a:t>
            </a:r>
          </a:p>
          <a:p>
            <a:r>
              <a:rPr lang="en-GB"/>
              <a:t>Container orchestration for privacy enhancing techniques</a:t>
            </a:r>
          </a:p>
          <a:p>
            <a:r>
              <a:rPr lang="en-GB"/>
              <a:t>Easily extensible to different types of data sources</a:t>
            </a:r>
          </a:p>
          <a:p>
            <a:r>
              <a:rPr lang="en-GB"/>
              <a:t>Algorithms can be developed in any language</a:t>
            </a:r>
          </a:p>
          <a:p>
            <a:r>
              <a:rPr lang="en-GB"/>
              <a:t>Other applications can connect using the API</a:t>
            </a:r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1E6A5054-FF13-7D2B-EFFC-34A5EC31F4A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8DDFF4-2107-45FA-9BFB-5A681BB7B766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40308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7016AC-7320-103A-5B1F-710F8D56DD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00A3DAB1-4078-230C-0415-DD9DBC5FF98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F88D6204-6991-1D47-C772-87D773C370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Open source</a:t>
            </a:r>
          </a:p>
          <a:p>
            <a:r>
              <a:rPr lang="en-GB"/>
              <a:t>Container orchestration for privacy enhancing techniques</a:t>
            </a:r>
          </a:p>
          <a:p>
            <a:r>
              <a:rPr lang="en-GB"/>
              <a:t>Easily extensible to different types of data sources</a:t>
            </a:r>
          </a:p>
          <a:p>
            <a:r>
              <a:rPr lang="en-GB"/>
              <a:t>Algorithms can be developed in any language</a:t>
            </a:r>
          </a:p>
          <a:p>
            <a:r>
              <a:rPr lang="en-GB"/>
              <a:t>Other applications can connect using the API</a:t>
            </a:r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1E6A5054-FF13-7D2B-EFFC-34A5EC31F4A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8DDFF4-2107-45FA-9BFB-5A681BB7B766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18480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7016AC-7320-103A-5B1F-710F8D56DD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00A3DAB1-4078-230C-0415-DD9DBC5FF98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F88D6204-6991-1D47-C772-87D773C370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Open source</a:t>
            </a:r>
          </a:p>
          <a:p>
            <a:r>
              <a:rPr lang="en-GB"/>
              <a:t>Container orchestration for privacy enhancing techniques</a:t>
            </a:r>
          </a:p>
          <a:p>
            <a:r>
              <a:rPr lang="en-GB"/>
              <a:t>Easily extensible to different types of data sources</a:t>
            </a:r>
          </a:p>
          <a:p>
            <a:r>
              <a:rPr lang="en-GB"/>
              <a:t>Algorithms can be developed in any language</a:t>
            </a:r>
          </a:p>
          <a:p>
            <a:r>
              <a:rPr lang="en-GB"/>
              <a:t>Other applications can connect using the API</a:t>
            </a:r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1E6A5054-FF13-7D2B-EFFC-34A5EC31F4A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8DDFF4-2107-45FA-9BFB-5A681BB7B766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81275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7016AC-7320-103A-5B1F-710F8D56DD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00A3DAB1-4078-230C-0415-DD9DBC5FF98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F88D6204-6991-1D47-C772-87D773C370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Open source</a:t>
            </a:r>
          </a:p>
          <a:p>
            <a:r>
              <a:rPr lang="en-GB"/>
              <a:t>Container orchestration for privacy enhancing techniques</a:t>
            </a:r>
          </a:p>
          <a:p>
            <a:r>
              <a:rPr lang="en-GB"/>
              <a:t>Easily extensible to different types of data sources</a:t>
            </a:r>
          </a:p>
          <a:p>
            <a:r>
              <a:rPr lang="en-GB"/>
              <a:t>Algorithms can be developed in any language</a:t>
            </a:r>
          </a:p>
          <a:p>
            <a:r>
              <a:rPr lang="en-GB"/>
              <a:t>Other applications can connect using the API</a:t>
            </a:r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1E6A5054-FF13-7D2B-EFFC-34A5EC31F4A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8DDFF4-2107-45FA-9BFB-5A681BB7B766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37537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7016AC-7320-103A-5B1F-710F8D56DD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00A3DAB1-4078-230C-0415-DD9DBC5FF98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F88D6204-6991-1D47-C772-87D773C370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Open source</a:t>
            </a:r>
          </a:p>
          <a:p>
            <a:r>
              <a:rPr lang="en-GB"/>
              <a:t>Container orchestration for privacy enhancing techniques</a:t>
            </a:r>
          </a:p>
          <a:p>
            <a:r>
              <a:rPr lang="en-GB"/>
              <a:t>Easily extensible to different types of data sources</a:t>
            </a:r>
          </a:p>
          <a:p>
            <a:r>
              <a:rPr lang="en-GB"/>
              <a:t>Algorithms can be developed in any language</a:t>
            </a:r>
          </a:p>
          <a:p>
            <a:r>
              <a:rPr lang="en-GB"/>
              <a:t>Other applications can connect using the API</a:t>
            </a:r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1E6A5054-FF13-7D2B-EFFC-34A5EC31F4A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8DDFF4-2107-45FA-9BFB-5A681BB7B766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6228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7016AC-7320-103A-5B1F-710F8D56DD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00A3DAB1-4078-230C-0415-DD9DBC5FF98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F88D6204-6991-1D47-C772-87D773C370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Open source</a:t>
            </a:r>
          </a:p>
          <a:p>
            <a:r>
              <a:rPr lang="en-GB"/>
              <a:t>Container orchestration for privacy enhancing techniques</a:t>
            </a:r>
          </a:p>
          <a:p>
            <a:r>
              <a:rPr lang="en-GB"/>
              <a:t>Easily extensible to different types of data sources</a:t>
            </a:r>
          </a:p>
          <a:p>
            <a:r>
              <a:rPr lang="en-GB"/>
              <a:t>Algorithms can be developed in any language</a:t>
            </a:r>
          </a:p>
          <a:p>
            <a:r>
              <a:rPr lang="en-GB"/>
              <a:t>Other applications can connect using the API</a:t>
            </a:r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1E6A5054-FF13-7D2B-EFFC-34A5EC31F4A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8DDFF4-2107-45FA-9BFB-5A681BB7B766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22797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FD12B-082B-4E04-A0D9-3B44F4443A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DA157B-79DC-4A40-B11B-80986412C5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9D38AE-67D5-4A0B-9753-6EA8A6AFE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76CC6-0B10-4E86-BD70-DFE29CA69112}" type="datetimeFigureOut">
              <a:rPr lang="en-NL" smtClean="0"/>
              <a:t>09/25/2024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F59F00-DE36-4C24-A6E4-117B7D829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45938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75570-E817-4A2D-8100-5C4980BED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C00A23-7D69-49A0-A3E6-1C657D0DD8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ECC180-4A7A-4276-8F35-0A4D8B3FC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76CC6-0B10-4E86-BD70-DFE29CA69112}" type="datetimeFigureOut">
              <a:rPr lang="en-NL" smtClean="0"/>
              <a:t>09/25/2024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D87AF7-8A4C-44DA-81C7-6075148EA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057470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2208A1-50ED-495F-BF39-7697160B2B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1593669"/>
            <a:ext cx="2628900" cy="458329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935769-8BD2-4351-8ABE-5F4B768320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593667"/>
            <a:ext cx="7734300" cy="458329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1CBDC-F742-4AF4-9646-FC24A6355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76CC6-0B10-4E86-BD70-DFE29CA69112}" type="datetimeFigureOut">
              <a:rPr lang="en-NL" smtClean="0"/>
              <a:t>09/25/2024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B2EFF1-22D6-4470-B5F9-BC53C22A7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085277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534F0-EF6A-4907-90C6-63CA4BCD5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779079-1E53-47FB-8845-D4F6C387BE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65A981-2A51-4CC0-A658-E0F29A666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76CC6-0B10-4E86-BD70-DFE29CA69112}" type="datetimeFigureOut">
              <a:rPr lang="en-NL" smtClean="0"/>
              <a:t>09/25/2024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C4994D-58FE-48B8-81CA-C89D00EA6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256898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34554-A22A-456C-A0C6-992FE43EF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05E6CC-CEF0-4752-909B-5829696CF5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AABFCE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A9A874-5366-427D-920E-31B8DE308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76CC6-0B10-4E86-BD70-DFE29CA69112}" type="datetimeFigureOut">
              <a:rPr lang="en-NL" smtClean="0"/>
              <a:t>09/25/2024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886039-7C7B-41B2-B767-EC74076B3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475436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5C704-FD95-47F6-A458-7E1E2A649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90F898-8E1B-47A2-A3EC-0141FF994E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78B078-C614-48A6-919C-BE78AA83A1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9CC175-CA55-4DD4-B36F-09606D0DB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76CC6-0B10-4E86-BD70-DFE29CA69112}" type="datetimeFigureOut">
              <a:rPr lang="en-NL" smtClean="0"/>
              <a:t>09/25/2024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C46834-A971-4E00-95C0-AB30652BC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351724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65360-43D4-4DB3-A2BB-5D15E6F83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811043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7C6908-67C6-4D21-8E36-232E00A079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9F7441-4D70-4777-8361-84A079B7C8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57ACBC-1D1B-49F7-9324-3ED0F484E1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93BA5E-ECF2-4E7E-A97C-A42D02DC91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084EA6-2B60-4155-9431-51BE09F9A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76CC6-0B10-4E86-BD70-DFE29CA69112}" type="datetimeFigureOut">
              <a:rPr lang="en-NL" smtClean="0"/>
              <a:t>09/25/2024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B49A16-E37C-40B2-B551-0993C6F4C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633765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28942-23ED-4C59-B219-42F79CEC0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421698-12C0-41F4-BD64-B1861C9FD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76CC6-0B10-4E86-BD70-DFE29CA69112}" type="datetimeFigureOut">
              <a:rPr lang="en-NL" smtClean="0"/>
              <a:t>09/25/2024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1FC771-CA77-4BB0-AC63-F78CEC383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861950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A72BC6-A2E5-4837-9086-3FB52BB7F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76CC6-0B10-4E86-BD70-DFE29CA69112}" type="datetimeFigureOut">
              <a:rPr lang="en-NL" smtClean="0"/>
              <a:t>09/25/2024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515ACD-DB1F-4B14-938A-ECF68FCDC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052690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3ACC1-5EEA-48F2-A755-E80CED1FD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083958"/>
            <a:ext cx="3932237" cy="97344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34CC2-98E2-4C15-AB7D-6C48D67571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83958"/>
            <a:ext cx="6172200" cy="47770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152B73-59A9-4332-B367-C633E8A9D2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455B23-370B-47E0-8B84-743936AF9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76CC6-0B10-4E86-BD70-DFE29CA69112}" type="datetimeFigureOut">
              <a:rPr lang="en-NL" smtClean="0"/>
              <a:t>09/25/2024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759534-EAE7-4599-B96B-D8FAB1960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419819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8D2E7-3046-4CA7-9191-D31C51EB9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90C515-8A88-4C0C-AC73-ABBB06DA1F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07D9C2-1172-41E5-820D-42900DE5CB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C5D0EC-532E-4314-827A-C39035F7E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76CC6-0B10-4E86-BD70-DFE29CA69112}" type="datetimeFigureOut">
              <a:rPr lang="en-NL" smtClean="0"/>
              <a:t>09/25/2024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63367B-BA91-4B83-A920-CE13B91CA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954589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E5BCAD-0511-4BBE-99A2-FAB52495F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0506"/>
            <a:ext cx="8180650" cy="4080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190FA6-FABE-4DC5-BB45-821B23AD99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35348"/>
            <a:ext cx="10515600" cy="49416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E4FE36-2203-4F9A-AA7B-8004472BA3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9AC23"/>
                </a:solidFill>
              </a:defRPr>
            </a:lvl1pPr>
          </a:lstStyle>
          <a:p>
            <a:fld id="{F9076CC6-0B10-4E86-BD70-DFE29CA69112}" type="datetimeFigureOut">
              <a:rPr lang="en-NL" smtClean="0"/>
              <a:t>09/25/2024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F8A312-90BF-4923-ABB7-2405476E89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9AC23"/>
                </a:solidFill>
              </a:defRPr>
            </a:lvl1pPr>
          </a:lstStyle>
          <a:p>
            <a:endParaRPr lang="en-NL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EB1F02E8-4334-440A-916F-2E7495C09FD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401175" y="250826"/>
            <a:ext cx="1952625" cy="762000"/>
          </a:xfrm>
          <a:prstGeom prst="rect">
            <a:avLst/>
          </a:prstGeom>
        </p:spPr>
      </p:pic>
      <p:pic>
        <p:nvPicPr>
          <p:cNvPr id="1026" name="Picture 2" descr="IKNL Integraal Kankercentrum Nederland - YouTube">
            <a:extLst>
              <a:ext uri="{FF2B5EF4-FFF2-40B4-BE49-F238E27FC236}">
                <a16:creationId xmlns:a16="http://schemas.microsoft.com/office/drawing/2014/main" id="{A5D060B5-4E86-22A2-F7D1-19218AF8788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675" b="26196"/>
          <a:stretch/>
        </p:blipFill>
        <p:spPr bwMode="auto">
          <a:xfrm>
            <a:off x="10691683" y="6362518"/>
            <a:ext cx="662117" cy="384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Who we are - eScience Center">
            <a:extLst>
              <a:ext uri="{FF2B5EF4-FFF2-40B4-BE49-F238E27FC236}">
                <a16:creationId xmlns:a16="http://schemas.microsoft.com/office/drawing/2014/main" id="{231BAE1A-9768-8FFE-3018-29DCD9A2F8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8463" y="6396979"/>
            <a:ext cx="1181898" cy="325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C00EF72-D6EC-7F0E-D62C-CDEA8A7654FC}"/>
              </a:ext>
            </a:extLst>
          </p:cNvPr>
          <p:cNvSpPr txBox="1"/>
          <p:nvPr/>
        </p:nvSpPr>
        <p:spPr>
          <a:xfrm>
            <a:off x="10377487" y="6176963"/>
            <a:ext cx="11019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bg1">
                    <a:lumMod val="50000"/>
                  </a:schemeClr>
                </a:solidFill>
              </a:rPr>
              <a:t>Jointly organized by: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B78FFB2-4DE6-FCC9-8A3E-7C210AB8C2C7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971578" y="209830"/>
            <a:ext cx="2489945" cy="914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611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rgbClr val="0F497B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0F497B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F497B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F497B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F497B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F497B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F9FC9-7A7F-1E1F-BF7D-D8638979DE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Privacy Enhancing Technology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70202A-A492-5903-47CC-761CABE75A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0648077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27544F-B6AA-DDAC-C288-78BA1CA8FE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06836C-2B65-05D5-3E25-1847F61BB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Secret sharing: an example</a:t>
            </a:r>
          </a:p>
        </p:txBody>
      </p:sp>
      <p:pic>
        <p:nvPicPr>
          <p:cNvPr id="3" name="Picture 2" descr="A screenshot of a math problem&#10;&#10;Description automatically generated">
            <a:extLst>
              <a:ext uri="{FF2B5EF4-FFF2-40B4-BE49-F238E27FC236}">
                <a16:creationId xmlns:a16="http://schemas.microsoft.com/office/drawing/2014/main" id="{D61208EE-2F24-F9B0-AA6C-83545EC4C6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0844" y="1485563"/>
            <a:ext cx="8281358" cy="5378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857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27544F-B6AA-DDAC-C288-78BA1CA8FE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06836C-2B65-05D5-3E25-1847F61BB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Differential privacy: </a:t>
            </a:r>
            <a:br>
              <a:rPr lang="en-US" dirty="0">
                <a:ea typeface="Source Sans Pro SemiBold"/>
              </a:rPr>
            </a:br>
            <a:r>
              <a:rPr lang="en-US" dirty="0">
                <a:ea typeface="Source Sans Pro SemiBold"/>
              </a:rPr>
              <a:t>Add noise</a:t>
            </a:r>
          </a:p>
        </p:txBody>
      </p:sp>
      <p:pic>
        <p:nvPicPr>
          <p:cNvPr id="4" name="Picture 3" descr="A diagram of a game&#10;&#10;Description automatically generated">
            <a:extLst>
              <a:ext uri="{FF2B5EF4-FFF2-40B4-BE49-F238E27FC236}">
                <a16:creationId xmlns:a16="http://schemas.microsoft.com/office/drawing/2014/main" id="{386A0CA9-482A-5F4C-992E-80F38D15A5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6405" y="1208108"/>
            <a:ext cx="9163291" cy="5107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0319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27544F-B6AA-DDAC-C288-78BA1CA8FE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06836C-2B65-05D5-3E25-1847F61BB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partitioning</a:t>
            </a:r>
          </a:p>
        </p:txBody>
      </p:sp>
      <p:pic>
        <p:nvPicPr>
          <p:cNvPr id="4" name="Picture 3" descr="A pair of scissors cutting a number&#10;&#10;Description automatically generated">
            <a:extLst>
              <a:ext uri="{FF2B5EF4-FFF2-40B4-BE49-F238E27FC236}">
                <a16:creationId xmlns:a16="http://schemas.microsoft.com/office/drawing/2014/main" id="{ECA5870A-620A-FB06-A58F-830D7C6769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7465" y="895875"/>
            <a:ext cx="9336591" cy="5271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6840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0726C-CEE2-912B-1CC0-4C53734E6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Source Sans Pro SemiBold"/>
              </a:rPr>
              <a:t>Technology doesn't solve everything!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DC0637-9D53-5B80-118E-E9971D51C9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Source Sans Pro"/>
              </a:rPr>
              <a:t>Privacy enhancing technology is only a small part of the data sharing puzzle</a:t>
            </a:r>
            <a:endParaRPr lang="en-US"/>
          </a:p>
          <a:p>
            <a:r>
              <a:rPr lang="en-US" dirty="0">
                <a:ea typeface="Source Sans Pro"/>
              </a:rPr>
              <a:t>Some other factors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ea typeface="Source Sans Pro"/>
              </a:rPr>
              <a:t>Trust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ea typeface="Source Sans Pro"/>
              </a:rPr>
              <a:t>Regulations (either general or specific to the location)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ea typeface="Source Sans Pro"/>
              </a:rPr>
              <a:t>Data harmonization</a:t>
            </a:r>
          </a:p>
          <a:p>
            <a:endParaRPr lang="en-US" dirty="0">
              <a:ea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14934463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61EA4-DFB4-4F06-86A4-85BA37E14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Source Sans Pro SemiBold"/>
              </a:rPr>
              <a:t>Summary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437D2-6BD1-CC37-1B49-268E303788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en-US" dirty="0">
                <a:ea typeface="+mn-lt"/>
                <a:cs typeface="+mn-lt"/>
              </a:rPr>
              <a:t>With PETs you can derive insights from data without seeing individual records.</a:t>
            </a:r>
            <a:endParaRPr lang="en-US" dirty="0">
              <a:ea typeface="Source Sans Pro"/>
            </a:endParaRPr>
          </a:p>
          <a:p>
            <a:r>
              <a:rPr lang="en-US" dirty="0">
                <a:ea typeface="+mn-lt"/>
                <a:cs typeface="+mn-lt"/>
              </a:rPr>
              <a:t>PET analysis usually starts with the anonymization or pseudonymization of the data.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In federated data analysis the analysis moves to the data, while in classic analysis the data moves around.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In secure multiparty computation, computations are performed collaboratively without any one party being able to see all the raw data.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Techniques from differential privacy add noise to the data to make it harder to reconstruct the original records from an aggregation.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Privacy enhancing analyses usually stack multiple techniques on top of each other to provide multiple layers of protection.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Horizontal partitioning means the records are split, while in vertical partitioning the features are split.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In research on privacy sensitive data, technology is only one part of the story</a:t>
            </a:r>
            <a:endParaRPr lang="en-US">
              <a:ea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3890420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27544F-B6AA-DDAC-C288-78BA1CA8FE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06836C-2B65-05D5-3E25-1847F61BB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Classic analysis: </a:t>
            </a:r>
            <a:br>
              <a:rPr lang="en-US" dirty="0">
                <a:ea typeface="Source Sans Pro SemiBold"/>
              </a:rPr>
            </a:br>
            <a:r>
              <a:rPr lang="en-US" dirty="0"/>
              <a:t>Collect the data in one place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A4DA1C9-3B33-8B14-5D0F-88FF2B209F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1637" y="1241136"/>
            <a:ext cx="8990060" cy="5060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244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27544F-B6AA-DDAC-C288-78BA1CA8FE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06836C-2B65-05D5-3E25-1847F61BB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anonymization:</a:t>
            </a:r>
            <a:br>
              <a:rPr lang="en-US" dirty="0">
                <a:ea typeface="Source Sans Pro SemiBold"/>
              </a:rPr>
            </a:br>
            <a:r>
              <a:rPr lang="en-US" dirty="0">
                <a:ea typeface="Source Sans Pro SemiBold"/>
              </a:rPr>
              <a:t>Remove sensitive fields</a:t>
            </a:r>
          </a:p>
        </p:txBody>
      </p:sp>
      <p:pic>
        <p:nvPicPr>
          <p:cNvPr id="4" name="Picture 3" descr="A diagram of a number&#10;&#10;Description automatically generated">
            <a:extLst>
              <a:ext uri="{FF2B5EF4-FFF2-40B4-BE49-F238E27FC236}">
                <a16:creationId xmlns:a16="http://schemas.microsoft.com/office/drawing/2014/main" id="{51468885-DC42-A7ED-54EE-1A945E41C1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1091" y="1395076"/>
            <a:ext cx="8597515" cy="4837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949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27544F-B6AA-DDAC-C288-78BA1CA8FE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06836C-2B65-05D5-3E25-1847F61BB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Federated data analysis:</a:t>
            </a:r>
            <a:br>
              <a:rPr lang="en-US" dirty="0">
                <a:ea typeface="Source Sans Pro SemiBold"/>
              </a:rPr>
            </a:br>
            <a:r>
              <a:rPr lang="en-US" dirty="0">
                <a:ea typeface="Source Sans Pro SemiBold"/>
              </a:rPr>
              <a:t>Send analysis to the source, then aggregate</a:t>
            </a:r>
          </a:p>
        </p:txBody>
      </p:sp>
      <p:pic>
        <p:nvPicPr>
          <p:cNvPr id="3" name="Picture 2" descr="A diagram of numbers and lines&#10;&#10;Description automatically generated">
            <a:extLst>
              <a:ext uri="{FF2B5EF4-FFF2-40B4-BE49-F238E27FC236}">
                <a16:creationId xmlns:a16="http://schemas.microsoft.com/office/drawing/2014/main" id="{ADDB017B-531E-DDD8-282F-321BD4D748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9747" y="1429956"/>
            <a:ext cx="8179443" cy="4567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999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27544F-B6AA-DDAC-C288-78BA1CA8FE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06836C-2B65-05D5-3E25-1847F61BB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Federated learning:</a:t>
            </a:r>
            <a:br>
              <a:rPr lang="en-US" dirty="0">
                <a:ea typeface="Source Sans Pro SemiBold"/>
              </a:rPr>
            </a:br>
            <a:r>
              <a:rPr lang="en-US" dirty="0">
                <a:ea typeface="Source Sans Pro SemiBold"/>
              </a:rPr>
              <a:t>Train models locally, then aggregate</a:t>
            </a:r>
          </a:p>
        </p:txBody>
      </p:sp>
      <p:pic>
        <p:nvPicPr>
          <p:cNvPr id="4" name="Picture 3" descr="A diagram of a algorithm&#10;&#10;Description automatically generated">
            <a:extLst>
              <a:ext uri="{FF2B5EF4-FFF2-40B4-BE49-F238E27FC236}">
                <a16:creationId xmlns:a16="http://schemas.microsoft.com/office/drawing/2014/main" id="{613480AF-67D8-57D8-E9F9-18D14E46EE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3669" y="1102960"/>
            <a:ext cx="9529822" cy="5319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5728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27544F-B6AA-DDAC-C288-78BA1CA8FE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06836C-2B65-05D5-3E25-1847F61BB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9265"/>
            <a:ext cx="8180650" cy="408020"/>
          </a:xfrm>
        </p:spPr>
        <p:txBody>
          <a:bodyPr/>
          <a:lstStyle/>
          <a:p>
            <a:r>
              <a:rPr lang="en-US" dirty="0">
                <a:ea typeface="Source Sans Pro SemiBold"/>
              </a:rPr>
              <a:t>Federated learning and analysis can still leak data!</a:t>
            </a:r>
          </a:p>
        </p:txBody>
      </p:sp>
      <p:pic>
        <p:nvPicPr>
          <p:cNvPr id="4" name="Picture 3" descr="A collage of images&#10;&#10;Description automatically generated">
            <a:extLst>
              <a:ext uri="{FF2B5EF4-FFF2-40B4-BE49-F238E27FC236}">
                <a16:creationId xmlns:a16="http://schemas.microsoft.com/office/drawing/2014/main" id="{827E78D0-0DBC-989C-B310-81B39D53AC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0413" y="1368535"/>
            <a:ext cx="7961586" cy="4480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420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27544F-B6AA-DDAC-C288-78BA1CA8FE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06836C-2B65-05D5-3E25-1847F61BB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Secure multiparty computation:</a:t>
            </a:r>
            <a:br>
              <a:rPr lang="en-US" dirty="0">
                <a:ea typeface="Source Sans Pro SemiBold"/>
              </a:rPr>
            </a:br>
            <a:r>
              <a:rPr lang="en-US" dirty="0"/>
              <a:t>Send around encrypted puzzle pieces</a:t>
            </a:r>
          </a:p>
        </p:txBody>
      </p:sp>
      <p:pic>
        <p:nvPicPr>
          <p:cNvPr id="3" name="Picture 2" descr="A diagram of a mathematical equation&#10;&#10;Description automatically generated">
            <a:extLst>
              <a:ext uri="{FF2B5EF4-FFF2-40B4-BE49-F238E27FC236}">
                <a16:creationId xmlns:a16="http://schemas.microsoft.com/office/drawing/2014/main" id="{E7E1FA6E-A3C5-2E36-C825-8C444A577E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5848" y="1256335"/>
            <a:ext cx="8420582" cy="4740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3164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27544F-B6AA-DDAC-C288-78BA1CA8FE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06836C-2B65-05D5-3E25-1847F61BB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Secret sharing: an example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E722DE6C-7A4D-9EFD-A37D-42DBBB99035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11264"/>
          <a:stretch/>
        </p:blipFill>
        <p:spPr>
          <a:xfrm>
            <a:off x="1606526" y="898537"/>
            <a:ext cx="7942150" cy="5654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6108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27544F-B6AA-DDAC-C288-78BA1CA8FE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06836C-2B65-05D5-3E25-1847F61BB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Secret sharing: an example</a:t>
            </a:r>
          </a:p>
        </p:txBody>
      </p:sp>
      <p:pic>
        <p:nvPicPr>
          <p:cNvPr id="4" name="Picture 3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DF557BA6-75B2-988B-2129-7EA36D81FD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3476" y="1115692"/>
            <a:ext cx="7907547" cy="4624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230854"/>
      </p:ext>
    </p:extLst>
  </p:cSld>
  <p:clrMapOvr>
    <a:masterClrMapping/>
  </p:clrMapOvr>
</p:sld>
</file>

<file path=ppt/theme/theme1.xml><?xml version="1.0" encoding="utf-8"?>
<a:theme xmlns:a="http://schemas.openxmlformats.org/drawingml/2006/main" name="vantage6-template-workshop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3">
      <a:majorFont>
        <a:latin typeface="Source Sans Pro SemiBold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ster.potx" id="{33619C8A-87D7-4915-AE34-E1E478F6E586}" vid="{5257655C-AEBA-4153-B03A-D7D8D941279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7164C23EC47024F97AA423E75479F12" ma:contentTypeVersion="18" ma:contentTypeDescription="Create a new document." ma:contentTypeScope="" ma:versionID="108453ed9b46aec3b70b3a9a4d9bd7ac">
  <xsd:schema xmlns:xsd="http://www.w3.org/2001/XMLSchema" xmlns:xs="http://www.w3.org/2001/XMLSchema" xmlns:p="http://schemas.microsoft.com/office/2006/metadata/properties" xmlns:ns2="af34c8a9-9806-44d6-aa44-d772f2793323" xmlns:ns3="26898810-f9b9-406f-8188-8f8f7cdf5520" targetNamespace="http://schemas.microsoft.com/office/2006/metadata/properties" ma:root="true" ma:fieldsID="52bb5089fb0674458b27754d2b24d983" ns2:_="" ns3:_="">
    <xsd:import namespace="af34c8a9-9806-44d6-aa44-d772f2793323"/>
    <xsd:import namespace="26898810-f9b9-406f-8188-8f8f7cdf552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f34c8a9-9806-44d6-aa44-d772f279332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c0ad629c-0c64-4cfd-a7c6-02f1c6e4954d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3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2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6898810-f9b9-406f-8188-8f8f7cdf5520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4188a644-1cf1-4326-943c-8fefd27dd543}" ma:internalName="TaxCatchAll" ma:showField="CatchAllData" ma:web="26898810-f9b9-406f-8188-8f8f7cdf552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8C92116-0E62-45E4-A606-D334EE2D2AD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D7DDECB-4DB6-4FC7-872F-1054CABC7EE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f34c8a9-9806-44d6-aa44-d772f2793323"/>
    <ds:schemaRef ds:uri="26898810-f9b9-406f-8188-8f8f7cdf552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vantage6-template-workshop</Template>
  <TotalTime>0</TotalTime>
  <Words>1337</Words>
  <Application>Microsoft Office PowerPoint</Application>
  <PresentationFormat>Widescreen</PresentationFormat>
  <Paragraphs>122</Paragraphs>
  <Slides>14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vantage6-template-workshop</vt:lpstr>
      <vt:lpstr>Introduction to Privacy Enhancing Technology</vt:lpstr>
      <vt:lpstr>Classic analysis:  Collect the data in one place</vt:lpstr>
      <vt:lpstr>Data anonymization: Remove sensitive fields</vt:lpstr>
      <vt:lpstr>Federated data analysis: Send analysis to the source, then aggregate</vt:lpstr>
      <vt:lpstr>Federated learning: Train models locally, then aggregate</vt:lpstr>
      <vt:lpstr>Federated learning and analysis can still leak data!</vt:lpstr>
      <vt:lpstr>Secure multiparty computation: Send around encrypted puzzle pieces</vt:lpstr>
      <vt:lpstr>Secret sharing: an example</vt:lpstr>
      <vt:lpstr>Secret sharing: an example</vt:lpstr>
      <vt:lpstr>Secret sharing: an example</vt:lpstr>
      <vt:lpstr>Differential privacy:  Add noise</vt:lpstr>
      <vt:lpstr>Data partitioning</vt:lpstr>
      <vt:lpstr>Technology doesn't solve everything!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Walter Baccinelli</dc:creator>
  <cp:lastModifiedBy>Walter Baccinelli</cp:lastModifiedBy>
  <cp:revision>183</cp:revision>
  <dcterms:created xsi:type="dcterms:W3CDTF">2024-08-23T13:33:44Z</dcterms:created>
  <dcterms:modified xsi:type="dcterms:W3CDTF">2024-09-25T12:26:19Z</dcterms:modified>
</cp:coreProperties>
</file>