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9E828C6-3801-4304-BAA5-A79CDE7E8F86}"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26721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E828C6-3801-4304-BAA5-A79CDE7E8F86}"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18850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E828C6-3801-4304-BAA5-A79CDE7E8F86}"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62090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E828C6-3801-4304-BAA5-A79CDE7E8F86}"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180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828C6-3801-4304-BAA5-A79CDE7E8F86}" type="datetimeFigureOut">
              <a:rPr lang="en-GB" smtClean="0"/>
              <a:t>04/04/2024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396292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9E828C6-3801-4304-BAA5-A79CDE7E8F86}"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41336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9E828C6-3801-4304-BAA5-A79CDE7E8F86}" type="datetimeFigureOut">
              <a:rPr lang="en-GB" smtClean="0"/>
              <a:t>04/04/2024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5855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9E828C6-3801-4304-BAA5-A79CDE7E8F86}" type="datetimeFigureOut">
              <a:rPr lang="en-GB" smtClean="0"/>
              <a:t>04/04/2024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401376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828C6-3801-4304-BAA5-A79CDE7E8F86}" type="datetimeFigureOut">
              <a:rPr lang="en-GB" smtClean="0"/>
              <a:t>04/04/2024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4506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828C6-3801-4304-BAA5-A79CDE7E8F86}"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269174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828C6-3801-4304-BAA5-A79CDE7E8F86}" type="datetimeFigureOut">
              <a:rPr lang="en-GB" smtClean="0"/>
              <a:t>04/04/2024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21DC61-0328-48FD-B46F-C03F1AF221F4}" type="slidenum">
              <a:rPr lang="en-GB" smtClean="0"/>
              <a:t>‹#›</a:t>
            </a:fld>
            <a:endParaRPr lang="en-GB"/>
          </a:p>
        </p:txBody>
      </p:sp>
    </p:spTree>
    <p:extLst>
      <p:ext uri="{BB962C8B-B14F-4D97-AF65-F5344CB8AC3E}">
        <p14:creationId xmlns:p14="http://schemas.microsoft.com/office/powerpoint/2010/main" val="100209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828C6-3801-4304-BAA5-A79CDE7E8F86}" type="datetimeFigureOut">
              <a:rPr lang="en-GB" smtClean="0"/>
              <a:t>04/04/2024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DC61-0328-48FD-B46F-C03F1AF221F4}" type="slidenum">
              <a:rPr lang="en-GB" smtClean="0"/>
              <a:t>‹#›</a:t>
            </a:fld>
            <a:endParaRPr lang="en-GB"/>
          </a:p>
        </p:txBody>
      </p:sp>
    </p:spTree>
    <p:extLst>
      <p:ext uri="{BB962C8B-B14F-4D97-AF65-F5344CB8AC3E}">
        <p14:creationId xmlns:p14="http://schemas.microsoft.com/office/powerpoint/2010/main" val="9620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laywright.dev/docs/test-asser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laywright.dev/docs/trace-view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slint.org/" TargetMode="External"/><Relationship Id="rId2" Type="http://schemas.openxmlformats.org/officeDocument/2006/relationships/hyperlink" Target="https://typescript-eslint.io/rules/no-floating-promi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laywright.dev/docs/test-parallel"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playwright.dev/docs/test-parallel#shard-tests-between-multiple-machin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b="1" dirty="0"/>
              <a:t>✅ Plusy Playwright Test </a:t>
            </a:r>
            <a:endParaRPr lang="en-GB" dirty="0"/>
          </a:p>
        </p:txBody>
      </p:sp>
      <p:sp>
        <p:nvSpPr>
          <p:cNvPr id="3" name="Subtitle 2"/>
          <p:cNvSpPr>
            <a:spLocks noGrp="1"/>
          </p:cNvSpPr>
          <p:nvPr>
            <p:ph type="subTitle" idx="1"/>
          </p:nvPr>
        </p:nvSpPr>
        <p:spPr/>
        <p:txBody>
          <a:bodyPr/>
          <a:lstStyle/>
          <a:p>
            <a:r>
              <a:rPr lang="pl-PL" dirty="0" smtClean="0"/>
              <a:t>Other issues answered</a:t>
            </a:r>
            <a:endParaRPr lang="en-GB" dirty="0"/>
          </a:p>
        </p:txBody>
      </p:sp>
    </p:spTree>
    <p:extLst>
      <p:ext uri="{BB962C8B-B14F-4D97-AF65-F5344CB8AC3E}">
        <p14:creationId xmlns:p14="http://schemas.microsoft.com/office/powerpoint/2010/main" val="229598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Connect to DB</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6835775" cy="419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88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Soft </a:t>
            </a:r>
            <a:r>
              <a:rPr lang="en-GB" b="1" dirty="0" smtClean="0"/>
              <a:t>assertions</a:t>
            </a:r>
            <a:endParaRPr lang="en-GB" dirty="0"/>
          </a:p>
        </p:txBody>
      </p:sp>
      <p:sp>
        <p:nvSpPr>
          <p:cNvPr id="3" name="Content Placeholder 2"/>
          <p:cNvSpPr>
            <a:spLocks noGrp="1"/>
          </p:cNvSpPr>
          <p:nvPr>
            <p:ph idx="1"/>
          </p:nvPr>
        </p:nvSpPr>
        <p:spPr>
          <a:xfrm>
            <a:off x="457200" y="1600201"/>
            <a:ext cx="8229600" cy="1252735"/>
          </a:xfrm>
        </p:spPr>
        <p:txBody>
          <a:bodyPr>
            <a:normAutofit fontScale="70000" lnSpcReduction="20000"/>
          </a:bodyPr>
          <a:lstStyle/>
          <a:p>
            <a:r>
              <a:rPr lang="en-US" dirty="0"/>
              <a:t>By default, failed assertion will terminate test execution. Playwright also supports </a:t>
            </a:r>
            <a:r>
              <a:rPr lang="en-US" i="1" dirty="0"/>
              <a:t>soft assertions</a:t>
            </a:r>
            <a:r>
              <a:rPr lang="en-US" dirty="0"/>
              <a:t>: failed soft assertions </a:t>
            </a:r>
            <a:r>
              <a:rPr lang="en-US" b="1" dirty="0"/>
              <a:t>do not</a:t>
            </a:r>
            <a:r>
              <a:rPr lang="en-US" dirty="0"/>
              <a:t> terminate test execution, but mark the </a:t>
            </a:r>
            <a:r>
              <a:rPr lang="en-US" dirty="0" smtClean="0"/>
              <a:t>test</a:t>
            </a:r>
            <a:r>
              <a:rPr lang="pl-PL" dirty="0" smtClean="0"/>
              <a:t>.</a:t>
            </a:r>
            <a:r>
              <a:rPr lang="en-US" dirty="0" smtClean="0"/>
              <a:t> </a:t>
            </a:r>
            <a:r>
              <a:rPr lang="en-US" dirty="0"/>
              <a:t>as </a:t>
            </a:r>
            <a:r>
              <a:rPr lang="en-US" dirty="0" smtClean="0"/>
              <a:t>failed</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97163"/>
            <a:ext cx="65230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62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Best Practices</a:t>
            </a:r>
          </a:p>
        </p:txBody>
      </p:sp>
      <p:sp>
        <p:nvSpPr>
          <p:cNvPr id="3" name="Content Placeholder 2"/>
          <p:cNvSpPr>
            <a:spLocks noGrp="1"/>
          </p:cNvSpPr>
          <p:nvPr>
            <p:ph idx="1"/>
          </p:nvPr>
        </p:nvSpPr>
        <p:spPr/>
        <p:txBody>
          <a:bodyPr/>
          <a:lstStyle/>
          <a:p>
            <a:r>
              <a:rPr lang="en-GB" b="1" dirty="0"/>
              <a:t>Test user-visible </a:t>
            </a:r>
            <a:r>
              <a:rPr lang="en-GB" b="1" dirty="0" smtClean="0"/>
              <a:t>behaviour</a:t>
            </a:r>
            <a:endParaRPr lang="en-GB" b="1" dirty="0"/>
          </a:p>
          <a:p>
            <a:pPr lvl="1"/>
            <a:r>
              <a:rPr lang="en-US" dirty="0"/>
              <a:t>Automated tests should verify that the application code works for the end users, and avoid relying on implementation details such as things which users will not typically use, see, or even know </a:t>
            </a:r>
            <a:r>
              <a:rPr lang="en-US" dirty="0" smtClean="0"/>
              <a:t>about</a:t>
            </a:r>
            <a:endParaRPr lang="pl-PL" dirty="0" smtClean="0"/>
          </a:p>
          <a:p>
            <a:pPr lvl="1"/>
            <a:r>
              <a:rPr lang="en-US" dirty="0"/>
              <a:t>The end user will see or interact with what is rendered on the page, so your test should typically only see/interact with the same rendered </a:t>
            </a:r>
            <a:r>
              <a:rPr lang="en-US" dirty="0" smtClean="0"/>
              <a:t>output</a:t>
            </a:r>
            <a:endParaRPr lang="en-GB" dirty="0"/>
          </a:p>
        </p:txBody>
      </p:sp>
    </p:spTree>
    <p:extLst>
      <p:ext uri="{BB962C8B-B14F-4D97-AF65-F5344CB8AC3E}">
        <p14:creationId xmlns:p14="http://schemas.microsoft.com/office/powerpoint/2010/main" val="14572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Make tests as isolated as </a:t>
            </a:r>
            <a:r>
              <a:rPr lang="en-US" b="1" dirty="0" smtClean="0"/>
              <a:t>possible</a:t>
            </a:r>
            <a:endParaRPr lang="en-GB" dirty="0"/>
          </a:p>
        </p:txBody>
      </p:sp>
      <p:sp>
        <p:nvSpPr>
          <p:cNvPr id="3" name="Content Placeholder 2"/>
          <p:cNvSpPr>
            <a:spLocks noGrp="1"/>
          </p:cNvSpPr>
          <p:nvPr>
            <p:ph idx="1"/>
          </p:nvPr>
        </p:nvSpPr>
        <p:spPr>
          <a:xfrm>
            <a:off x="457200" y="1600201"/>
            <a:ext cx="8229600" cy="1396751"/>
          </a:xfrm>
        </p:spPr>
        <p:txBody>
          <a:bodyPr>
            <a:normAutofit fontScale="85000" lnSpcReduction="10000"/>
          </a:bodyPr>
          <a:lstStyle/>
          <a:p>
            <a:r>
              <a:rPr lang="en-US" dirty="0"/>
              <a:t>Each test should be completely isolated from another test and should run independently with its own local storage, session storage, data, cookies etc</a:t>
            </a:r>
            <a:r>
              <a:rPr lang="en-US" dirty="0" smtClean="0"/>
              <a:t>.</a:t>
            </a:r>
            <a:endParaRPr lang="pl-PL" dirty="0" smtClean="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6370637"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52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Use </a:t>
            </a:r>
            <a:r>
              <a:rPr lang="en-GB" b="1" dirty="0" smtClean="0"/>
              <a:t>locators</a:t>
            </a:r>
            <a:endParaRPr lang="en-GB" dirty="0"/>
          </a:p>
        </p:txBody>
      </p:sp>
      <p:sp>
        <p:nvSpPr>
          <p:cNvPr id="3" name="Content Placeholder 2"/>
          <p:cNvSpPr>
            <a:spLocks noGrp="1"/>
          </p:cNvSpPr>
          <p:nvPr>
            <p:ph idx="1"/>
          </p:nvPr>
        </p:nvSpPr>
        <p:spPr>
          <a:xfrm>
            <a:off x="457200" y="1600201"/>
            <a:ext cx="8229600" cy="2044824"/>
          </a:xfrm>
        </p:spPr>
        <p:txBody>
          <a:bodyPr>
            <a:normAutofit fontScale="77500" lnSpcReduction="20000"/>
          </a:bodyPr>
          <a:lstStyle/>
          <a:p>
            <a:r>
              <a:rPr lang="en-US" dirty="0"/>
              <a:t>Locators come with auto waiting and retry-ability. Auto waiting means that Playwright performs a range of </a:t>
            </a:r>
            <a:r>
              <a:rPr lang="en-US" dirty="0" err="1"/>
              <a:t>actionability</a:t>
            </a:r>
            <a:r>
              <a:rPr lang="en-US" dirty="0"/>
              <a:t> checks on the elements, such as ensuring the element is visible and enabled before it performs the click. </a:t>
            </a:r>
            <a:endParaRPr lang="pl-PL" dirty="0" smtClean="0"/>
          </a:p>
          <a:p>
            <a:r>
              <a:rPr lang="en-US" dirty="0" smtClean="0"/>
              <a:t>To </a:t>
            </a:r>
            <a:r>
              <a:rPr lang="en-US" dirty="0"/>
              <a:t>make tests resilient, we recommend prioritizing user-facing attributes and explicit contracts.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45024"/>
            <a:ext cx="45339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225" y="4206807"/>
            <a:ext cx="2611997" cy="369332"/>
          </a:xfrm>
          <a:prstGeom prst="rect">
            <a:avLst/>
          </a:prstGeom>
        </p:spPr>
        <p:txBody>
          <a:bodyPr wrap="none">
            <a:spAutoFit/>
          </a:bodyPr>
          <a:lstStyle/>
          <a:p>
            <a:r>
              <a:rPr lang="en-GB" b="1" dirty="0"/>
              <a:t>Use chaining and filtering</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676023"/>
            <a:ext cx="67135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4" y="4941168"/>
            <a:ext cx="50292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98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Use web first </a:t>
            </a:r>
            <a:r>
              <a:rPr lang="en-GB" b="1" dirty="0" smtClean="0"/>
              <a:t>assertions</a:t>
            </a:r>
            <a:endParaRPr lang="en-GB" dirty="0"/>
          </a:p>
        </p:txBody>
      </p:sp>
      <p:sp>
        <p:nvSpPr>
          <p:cNvPr id="3" name="Content Placeholder 2"/>
          <p:cNvSpPr>
            <a:spLocks noGrp="1"/>
          </p:cNvSpPr>
          <p:nvPr>
            <p:ph idx="1"/>
          </p:nvPr>
        </p:nvSpPr>
        <p:spPr>
          <a:xfrm>
            <a:off x="457200" y="1600201"/>
            <a:ext cx="8229600" cy="2116831"/>
          </a:xfrm>
        </p:spPr>
        <p:txBody>
          <a:bodyPr>
            <a:normAutofit fontScale="70000" lnSpcReduction="20000"/>
          </a:bodyPr>
          <a:lstStyle/>
          <a:p>
            <a:r>
              <a:rPr lang="en-US" dirty="0"/>
              <a:t>By using </a:t>
            </a:r>
            <a:r>
              <a:rPr lang="en-US" dirty="0">
                <a:hlinkClick r:id="rId2"/>
              </a:rPr>
              <a:t>web first assertions</a:t>
            </a:r>
            <a:r>
              <a:rPr lang="en-US" dirty="0"/>
              <a:t> Playwright will wait until the expected condition is met. </a:t>
            </a:r>
            <a:endParaRPr lang="pl-PL" dirty="0" smtClean="0"/>
          </a:p>
          <a:p>
            <a:r>
              <a:rPr lang="en-US" dirty="0" smtClean="0"/>
              <a:t>For </a:t>
            </a:r>
            <a:r>
              <a:rPr lang="en-US" dirty="0"/>
              <a:t>example, when testing an alert message, a test would click a button that makes a message appear and check that the alert message is there. </a:t>
            </a:r>
            <a:endParaRPr lang="pl-PL" dirty="0" smtClean="0"/>
          </a:p>
          <a:p>
            <a:r>
              <a:rPr lang="en-US" dirty="0" smtClean="0"/>
              <a:t>If </a:t>
            </a:r>
            <a:r>
              <a:rPr lang="en-US" dirty="0"/>
              <a:t>the alert message takes half a second to appear, assertions such as </a:t>
            </a:r>
            <a:r>
              <a:rPr lang="en-US" dirty="0" err="1"/>
              <a:t>toBeVisible</a:t>
            </a:r>
            <a:r>
              <a:rPr lang="en-US" dirty="0"/>
              <a:t>() will wait and retry if needed.</a:t>
            </a:r>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149080"/>
            <a:ext cx="61341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5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Don't use manual </a:t>
            </a:r>
            <a:r>
              <a:rPr lang="en-GB" b="1" dirty="0" smtClean="0"/>
              <a:t>assertions</a:t>
            </a:r>
            <a:endParaRPr lang="en-GB" dirty="0"/>
          </a:p>
        </p:txBody>
      </p:sp>
      <p:sp>
        <p:nvSpPr>
          <p:cNvPr id="3" name="Content Placeholder 2"/>
          <p:cNvSpPr>
            <a:spLocks noGrp="1"/>
          </p:cNvSpPr>
          <p:nvPr>
            <p:ph idx="1"/>
          </p:nvPr>
        </p:nvSpPr>
        <p:spPr>
          <a:xfrm>
            <a:off x="457200" y="1600201"/>
            <a:ext cx="8229600" cy="1900808"/>
          </a:xfrm>
        </p:spPr>
        <p:txBody>
          <a:bodyPr>
            <a:normAutofit fontScale="70000" lnSpcReduction="20000"/>
          </a:bodyPr>
          <a:lstStyle/>
          <a:p>
            <a:r>
              <a:rPr lang="en-US" dirty="0"/>
              <a:t>Don't use manual assertions that are not awaiting the expect. In the code below the await is inside the expect rather than before it. </a:t>
            </a:r>
            <a:endParaRPr lang="pl-PL" dirty="0" smtClean="0"/>
          </a:p>
          <a:p>
            <a:r>
              <a:rPr lang="en-US" dirty="0" smtClean="0"/>
              <a:t>When </a:t>
            </a:r>
            <a:r>
              <a:rPr lang="en-US" dirty="0"/>
              <a:t>using assertions such as </a:t>
            </a:r>
            <a:r>
              <a:rPr lang="en-US" dirty="0" err="1"/>
              <a:t>isVisible</a:t>
            </a:r>
            <a:r>
              <a:rPr lang="en-US" dirty="0"/>
              <a:t>() the test won't wait a single second, it will just check the locator is there and return immediately.</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3717032"/>
            <a:ext cx="7186613"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12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Debugging on </a:t>
            </a:r>
            <a:r>
              <a:rPr lang="en-GB" b="1" dirty="0" smtClean="0"/>
              <a:t>CI</a:t>
            </a:r>
            <a:endParaRPr lang="en-GB" dirty="0"/>
          </a:p>
        </p:txBody>
      </p:sp>
      <p:sp>
        <p:nvSpPr>
          <p:cNvPr id="3" name="Content Placeholder 2"/>
          <p:cNvSpPr>
            <a:spLocks noGrp="1"/>
          </p:cNvSpPr>
          <p:nvPr>
            <p:ph idx="1"/>
          </p:nvPr>
        </p:nvSpPr>
        <p:spPr>
          <a:xfrm>
            <a:off x="457200" y="1600201"/>
            <a:ext cx="8229600" cy="3340968"/>
          </a:xfrm>
        </p:spPr>
        <p:txBody>
          <a:bodyPr>
            <a:normAutofit fontScale="92500" lnSpcReduction="20000"/>
          </a:bodyPr>
          <a:lstStyle/>
          <a:p>
            <a:r>
              <a:rPr lang="en-US" dirty="0"/>
              <a:t>For CI failures, use the Playwright </a:t>
            </a:r>
            <a:r>
              <a:rPr lang="en-US" dirty="0">
                <a:hlinkClick r:id="rId2"/>
              </a:rPr>
              <a:t>trace viewer</a:t>
            </a:r>
            <a:r>
              <a:rPr lang="en-US" dirty="0"/>
              <a:t> instead of videos and screenshots. </a:t>
            </a:r>
            <a:endParaRPr lang="pl-PL" dirty="0" smtClean="0"/>
          </a:p>
          <a:p>
            <a:r>
              <a:rPr lang="en-US" dirty="0" smtClean="0"/>
              <a:t>The </a:t>
            </a:r>
            <a:r>
              <a:rPr lang="en-US" dirty="0"/>
              <a:t>trace viewer gives you a full trace of your tests as a local Progressive Web App (</a:t>
            </a:r>
            <a:r>
              <a:rPr lang="en-US" dirty="0" err="1"/>
              <a:t>PWA</a:t>
            </a:r>
            <a:r>
              <a:rPr lang="en-US" dirty="0"/>
              <a:t>) that can easily be shared. </a:t>
            </a:r>
            <a:endParaRPr lang="pl-PL" dirty="0" smtClean="0"/>
          </a:p>
          <a:p>
            <a:r>
              <a:rPr lang="en-US" dirty="0" smtClean="0"/>
              <a:t>With </a:t>
            </a:r>
            <a:r>
              <a:rPr lang="en-US" dirty="0"/>
              <a:t>the trace viewer you can view the timeline, inspect DOM snapshots for each action using dev tools, view network requests and more.</a:t>
            </a:r>
            <a:endParaRPr lang="en-GB" dirty="0"/>
          </a:p>
        </p:txBody>
      </p:sp>
    </p:spTree>
    <p:extLst>
      <p:ext uri="{BB962C8B-B14F-4D97-AF65-F5344CB8AC3E}">
        <p14:creationId xmlns:p14="http://schemas.microsoft.com/office/powerpoint/2010/main" val="361196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Debugging on CI</a:t>
            </a:r>
            <a:endParaRPr lang="en-GB" dirty="0"/>
          </a:p>
        </p:txBody>
      </p:sp>
      <p:pic>
        <p:nvPicPr>
          <p:cNvPr id="8194" name="Picture 2" descr="https://user-images.githubusercontent.com/13063165/212277895-c63d94c2-bd06-4881-864e-62790a072ca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30" y="1238334"/>
            <a:ext cx="9629726" cy="6097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7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Lint your </a:t>
            </a:r>
            <a:r>
              <a:rPr lang="en-GB" b="1" dirty="0" smtClean="0"/>
              <a:t>tests</a:t>
            </a:r>
            <a:endParaRPr lang="en-GB" dirty="0"/>
          </a:p>
        </p:txBody>
      </p:sp>
      <p:sp>
        <p:nvSpPr>
          <p:cNvPr id="3" name="Content Placeholder 2"/>
          <p:cNvSpPr>
            <a:spLocks noGrp="1"/>
          </p:cNvSpPr>
          <p:nvPr>
            <p:ph idx="1"/>
          </p:nvPr>
        </p:nvSpPr>
        <p:spPr/>
        <p:txBody>
          <a:bodyPr/>
          <a:lstStyle/>
          <a:p>
            <a:r>
              <a:rPr lang="en-US" dirty="0" err="1"/>
              <a:t>Linting</a:t>
            </a:r>
            <a:r>
              <a:rPr lang="en-US" dirty="0"/>
              <a:t> the tests helps catching errors early. Use </a:t>
            </a:r>
            <a:r>
              <a:rPr lang="en-US" dirty="0">
                <a:hlinkClick r:id="rId2"/>
              </a:rPr>
              <a:t>@typescript-</a:t>
            </a:r>
            <a:r>
              <a:rPr lang="en-US" dirty="0" err="1">
                <a:hlinkClick r:id="rId2"/>
              </a:rPr>
              <a:t>eslint</a:t>
            </a:r>
            <a:r>
              <a:rPr lang="en-US" dirty="0">
                <a:hlinkClick r:id="rId2"/>
              </a:rPr>
              <a:t>/no-floating-promises</a:t>
            </a:r>
            <a:r>
              <a:rPr lang="en-US" dirty="0"/>
              <a:t> </a:t>
            </a:r>
            <a:r>
              <a:rPr lang="en-US" dirty="0" err="1">
                <a:hlinkClick r:id="rId3"/>
              </a:rPr>
              <a:t>ESLint</a:t>
            </a:r>
            <a:r>
              <a:rPr lang="en-US" dirty="0"/>
              <a:t> rule to make sure there are no missing awaits before the asynchronous calls to the Playwright API.</a:t>
            </a:r>
            <a:endParaRPr lang="en-GB" dirty="0"/>
          </a:p>
        </p:txBody>
      </p:sp>
    </p:spTree>
    <p:extLst>
      <p:ext uri="{BB962C8B-B14F-4D97-AF65-F5344CB8AC3E}">
        <p14:creationId xmlns:p14="http://schemas.microsoft.com/office/powerpoint/2010/main" val="289063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b="1" dirty="0" smtClean="0"/>
              <a:t>✅ Plusy Playwright Test </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597841787"/>
              </p:ext>
            </p:extLst>
          </p:nvPr>
        </p:nvGraphicFramePr>
        <p:xfrm>
          <a:off x="1524000" y="1397000"/>
          <a:ext cx="6096000" cy="4754880"/>
        </p:xfrm>
        <a:graphic>
          <a:graphicData uri="http://schemas.openxmlformats.org/drawingml/2006/table">
            <a:tbl>
              <a:tblPr firstRow="1" bandRow="1">
                <a:tableStyleId>{5C22544A-7EE6-4342-B048-85BDC9FD1C3A}</a:tableStyleId>
              </a:tblPr>
              <a:tblGrid>
                <a:gridCol w="6096000"/>
              </a:tblGrid>
              <a:tr h="370840">
                <a:tc>
                  <a:txBody>
                    <a:bodyPr/>
                    <a:lstStyle/>
                    <a:p>
                      <a:r>
                        <a:rPr lang="pl-PL" sz="1800" b="1" i="0" kern="1200" dirty="0" smtClean="0">
                          <a:solidFill>
                            <a:schemeClr val="lt1"/>
                          </a:solidFill>
                          <a:effectLst/>
                          <a:latin typeface="+mn-lt"/>
                          <a:ea typeface="+mn-ea"/>
                          <a:cs typeface="+mn-cs"/>
                        </a:rPr>
                        <a:t>Test Runner</a:t>
                      </a:r>
                      <a:r>
                        <a:rPr lang="pl-PL" sz="1800" b="0" i="0" kern="1200" dirty="0" smtClean="0">
                          <a:solidFill>
                            <a:schemeClr val="lt1"/>
                          </a:solidFill>
                          <a:effectLst/>
                          <a:latin typeface="+mn-lt"/>
                          <a:ea typeface="+mn-ea"/>
                          <a:cs typeface="+mn-cs"/>
                        </a:rPr>
                        <a:t> - narzędzie, które wykorzystujące i rozszerzające bibliotekę podstawową Playwright. Daje dostęp do pewnych funkcji, które nie są znajdziemy “out of the box” w innych językach korzystając z Playwright.</a:t>
                      </a:r>
                      <a:endParaRPr lang="en-GB" dirty="0"/>
                    </a:p>
                  </a:txBody>
                  <a:tcPr/>
                </a:tc>
              </a:tr>
              <a:tr h="370840">
                <a:tc>
                  <a:txBody>
                    <a:bodyPr/>
                    <a:lstStyle/>
                    <a:p>
                      <a:r>
                        <a:rPr lang="pl-PL" sz="1800" b="1" i="0" kern="1200" dirty="0" smtClean="0">
                          <a:solidFill>
                            <a:schemeClr val="dk1"/>
                          </a:solidFill>
                          <a:effectLst/>
                          <a:latin typeface="+mn-lt"/>
                          <a:ea typeface="+mn-ea"/>
                          <a:cs typeface="+mn-cs"/>
                        </a:rPr>
                        <a:t>Parallel run</a:t>
                      </a:r>
                      <a:r>
                        <a:rPr lang="pl-PL" sz="1800" b="0" i="0" kern="1200" dirty="0" smtClean="0">
                          <a:solidFill>
                            <a:schemeClr val="dk1"/>
                          </a:solidFill>
                          <a:effectLst/>
                          <a:latin typeface="+mn-lt"/>
                          <a:ea typeface="+mn-ea"/>
                          <a:cs typeface="+mn-cs"/>
                        </a:rPr>
                        <a:t> - testy równoległe, konfigurowalne ustawieniem liczby </a:t>
                      </a:r>
                      <a:r>
                        <a:rPr lang="pl-PL" sz="1800" b="1" i="0" kern="1200" dirty="0" smtClean="0">
                          <a:solidFill>
                            <a:schemeClr val="dk1"/>
                          </a:solidFill>
                          <a:effectLst/>
                          <a:latin typeface="+mn-lt"/>
                          <a:ea typeface="+mn-ea"/>
                          <a:cs typeface="+mn-cs"/>
                        </a:rPr>
                        <a:t>workerów</a:t>
                      </a:r>
                      <a:r>
                        <a:rPr lang="pl-PL" sz="1800" b="0" i="0" kern="1200" dirty="0" smtClean="0">
                          <a:solidFill>
                            <a:schemeClr val="dk1"/>
                          </a:solidFill>
                          <a:effectLst/>
                          <a:latin typeface="+mn-lt"/>
                          <a:ea typeface="+mn-ea"/>
                          <a:cs typeface="+mn-cs"/>
                        </a:rPr>
                        <a:t>, domyślnie liczba workerów wykonujących niezależnie twoje testy jest równa połowie logicznych procesorów. </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Sharding </a:t>
                      </a:r>
                      <a:r>
                        <a:rPr lang="pl-PL" sz="1800" b="0" i="0" kern="1200" dirty="0" smtClean="0">
                          <a:solidFill>
                            <a:schemeClr val="dk1"/>
                          </a:solidFill>
                          <a:effectLst/>
                          <a:latin typeface="+mn-lt"/>
                          <a:ea typeface="+mn-ea"/>
                          <a:cs typeface="+mn-cs"/>
                        </a:rPr>
                        <a:t>- uruchomienie i dystrybucja testów na kilku maszynach jednocześnie, przydatne dla uruchamianiu testów na serwerze Ciągłej Integracji (GH Actions lub GitLab CI)</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UI mode</a:t>
                      </a:r>
                      <a:r>
                        <a:rPr lang="pl-PL" sz="1800" b="0" i="0" kern="1200" dirty="0" smtClean="0">
                          <a:solidFill>
                            <a:schemeClr val="dk1"/>
                          </a:solidFill>
                          <a:effectLst/>
                          <a:latin typeface="+mn-lt"/>
                          <a:ea typeface="+mn-ea"/>
                          <a:cs typeface="+mn-cs"/>
                        </a:rPr>
                        <a:t> - narzędzie do uruchamiania testów i automatycznego uruchamiania zmienionych testów, z Trace, podglądem ruchu sieciowego, wiadomościami na konsoli, kodem testów oraz wyborem danych projektów (profili jak np Chrome, FF lub grup testów etc)</a:t>
                      </a:r>
                    </a:p>
                  </a:txBody>
                  <a:tcPr/>
                </a:tc>
              </a:tr>
            </a:tbl>
          </a:graphicData>
        </a:graphic>
      </p:graphicFrame>
    </p:spTree>
    <p:extLst>
      <p:ext uri="{BB962C8B-B14F-4D97-AF65-F5344CB8AC3E}">
        <p14:creationId xmlns:p14="http://schemas.microsoft.com/office/powerpoint/2010/main" val="1885743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Use parallelism and </a:t>
            </a:r>
            <a:r>
              <a:rPr lang="en-GB" b="1" dirty="0" err="1" smtClean="0"/>
              <a:t>sharding</a:t>
            </a:r>
            <a:endParaRPr lang="en-GB" dirty="0"/>
          </a:p>
        </p:txBody>
      </p:sp>
      <p:sp>
        <p:nvSpPr>
          <p:cNvPr id="3" name="Content Placeholder 2"/>
          <p:cNvSpPr>
            <a:spLocks noGrp="1"/>
          </p:cNvSpPr>
          <p:nvPr>
            <p:ph idx="1"/>
          </p:nvPr>
        </p:nvSpPr>
        <p:spPr>
          <a:xfrm>
            <a:off x="457200" y="1600201"/>
            <a:ext cx="8229600" cy="1252735"/>
          </a:xfrm>
        </p:spPr>
        <p:txBody>
          <a:bodyPr>
            <a:normAutofit fontScale="70000" lnSpcReduction="20000"/>
          </a:bodyPr>
          <a:lstStyle/>
          <a:p>
            <a:r>
              <a:rPr lang="en-US" dirty="0"/>
              <a:t>Playwright runs tests in </a:t>
            </a:r>
            <a:r>
              <a:rPr lang="en-US" dirty="0">
                <a:hlinkClick r:id="rId2"/>
              </a:rPr>
              <a:t>parallel</a:t>
            </a:r>
            <a:r>
              <a:rPr lang="en-US" dirty="0"/>
              <a:t> by default. Tests in a single file are run in order, in the same worker process. </a:t>
            </a:r>
            <a:endParaRPr lang="pl-PL" dirty="0" smtClean="0"/>
          </a:p>
          <a:p>
            <a:r>
              <a:rPr lang="en-US" dirty="0" smtClean="0"/>
              <a:t>If </a:t>
            </a:r>
            <a:r>
              <a:rPr lang="en-US" dirty="0"/>
              <a:t>you have many independent tests in a single file, you might want to run them in </a:t>
            </a:r>
            <a:r>
              <a:rPr lang="en-US" dirty="0" smtClean="0"/>
              <a:t>parallel</a:t>
            </a:r>
            <a:endParaRPr lang="pl-PL" dirty="0" smtClean="0"/>
          </a:p>
          <a:p>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92" y="3105835"/>
            <a:ext cx="577691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4797152"/>
            <a:ext cx="6840760" cy="646331"/>
          </a:xfrm>
          <a:prstGeom prst="rect">
            <a:avLst/>
          </a:prstGeom>
        </p:spPr>
        <p:txBody>
          <a:bodyPr wrap="square">
            <a:spAutoFit/>
          </a:bodyPr>
          <a:lstStyle/>
          <a:p>
            <a:r>
              <a:rPr lang="en-US" dirty="0"/>
              <a:t>Playwright can </a:t>
            </a:r>
            <a:r>
              <a:rPr lang="en-US" dirty="0">
                <a:hlinkClick r:id="rId4"/>
              </a:rPr>
              <a:t>shard</a:t>
            </a:r>
            <a:r>
              <a:rPr lang="en-US" dirty="0"/>
              <a:t> a test suite, so that it can be executed on multiple machines.</a:t>
            </a:r>
            <a:endParaRPr lang="en-GB"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5589240"/>
            <a:ext cx="39401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891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Restoring a DB after a test suite is run</a:t>
            </a:r>
            <a:endParaRPr lang="en-GB" dirty="0"/>
          </a:p>
        </p:txBody>
      </p:sp>
      <p:sp>
        <p:nvSpPr>
          <p:cNvPr id="5" name="Rectangle 4"/>
          <p:cNvSpPr/>
          <p:nvPr/>
        </p:nvSpPr>
        <p:spPr>
          <a:xfrm>
            <a:off x="611560" y="1484784"/>
            <a:ext cx="1512168" cy="12961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smtClean="0"/>
              <a:t>restore-db.ts</a:t>
            </a:r>
            <a:endParaRPr lang="en-GB" dirty="0"/>
          </a:p>
        </p:txBody>
      </p:sp>
      <p:sp>
        <p:nvSpPr>
          <p:cNvPr id="6" name="Right Arrow 5"/>
          <p:cNvSpPr/>
          <p:nvPr/>
        </p:nvSpPr>
        <p:spPr>
          <a:xfrm>
            <a:off x="2267744" y="1959631"/>
            <a:ext cx="129614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nip Diagonal Corner Rectangle 6"/>
          <p:cNvSpPr/>
          <p:nvPr/>
        </p:nvSpPr>
        <p:spPr>
          <a:xfrm>
            <a:off x="3707904" y="1454155"/>
            <a:ext cx="2016224" cy="2088232"/>
          </a:xfrm>
          <a:prstGeom prst="snip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pl-PL" sz="8000" dirty="0" smtClean="0"/>
              <a:t>API</a:t>
            </a:r>
            <a:endParaRPr lang="en-GB" dirty="0"/>
          </a:p>
        </p:txBody>
      </p:sp>
      <p:sp>
        <p:nvSpPr>
          <p:cNvPr id="8" name="Right Arrow 7"/>
          <p:cNvSpPr/>
          <p:nvPr/>
        </p:nvSpPr>
        <p:spPr>
          <a:xfrm rot="5400000">
            <a:off x="4036132" y="3901244"/>
            <a:ext cx="936104" cy="423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an 8"/>
          <p:cNvSpPr/>
          <p:nvPr/>
        </p:nvSpPr>
        <p:spPr>
          <a:xfrm>
            <a:off x="7164288" y="4437112"/>
            <a:ext cx="1656184" cy="216024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pl-PL" sz="4000" dirty="0" smtClean="0"/>
              <a:t>IBData</a:t>
            </a:r>
            <a:endParaRPr lang="en-GB" dirty="0"/>
          </a:p>
        </p:txBody>
      </p:sp>
      <p:sp>
        <p:nvSpPr>
          <p:cNvPr id="11" name="Hexagon 10"/>
          <p:cNvSpPr/>
          <p:nvPr/>
        </p:nvSpPr>
        <p:spPr>
          <a:xfrm>
            <a:off x="3604084" y="4725144"/>
            <a:ext cx="1800200" cy="1584176"/>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sz="3200" dirty="0" smtClean="0"/>
              <a:t>db.sql</a:t>
            </a:r>
            <a:endParaRPr lang="en-GB" sz="3200" dirty="0"/>
          </a:p>
        </p:txBody>
      </p:sp>
      <p:sp>
        <p:nvSpPr>
          <p:cNvPr id="12" name="Right Arrow 11"/>
          <p:cNvSpPr/>
          <p:nvPr/>
        </p:nvSpPr>
        <p:spPr>
          <a:xfrm>
            <a:off x="5580112" y="5250904"/>
            <a:ext cx="129614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535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LINQ-like library</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2" y="1340768"/>
            <a:ext cx="805497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5" y="2438860"/>
            <a:ext cx="39401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054" y="2044012"/>
            <a:ext cx="4713933" cy="17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821" y="3836274"/>
            <a:ext cx="4207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21" y="3960088"/>
            <a:ext cx="4950917" cy="2453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53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DIC</a:t>
            </a:r>
            <a:endParaRPr lang="en-GB" dirty="0"/>
          </a:p>
        </p:txBody>
      </p:sp>
      <p:sp>
        <p:nvSpPr>
          <p:cNvPr id="3" name="Content Placeholder 2"/>
          <p:cNvSpPr>
            <a:spLocks noGrp="1"/>
          </p:cNvSpPr>
          <p:nvPr>
            <p:ph idx="1"/>
          </p:nvPr>
        </p:nvSpPr>
        <p:spPr/>
        <p:txBody>
          <a:bodyPr/>
          <a:lstStyle/>
          <a:p>
            <a:r>
              <a:rPr lang="en-US" dirty="0"/>
              <a:t>Playwright Test is based on the concept of test fixtures. </a:t>
            </a:r>
            <a:endParaRPr lang="pl-PL" dirty="0" smtClean="0"/>
          </a:p>
          <a:p>
            <a:r>
              <a:rPr lang="en-US" dirty="0" smtClean="0"/>
              <a:t>Test </a:t>
            </a:r>
            <a:r>
              <a:rPr lang="en-US" dirty="0"/>
              <a:t>fixtures are used to establish the environment for each test, giving the test everything it needs and nothing else. </a:t>
            </a:r>
            <a:endParaRPr lang="pl-PL" dirty="0" smtClean="0"/>
          </a:p>
          <a:p>
            <a:r>
              <a:rPr lang="en-US" dirty="0" smtClean="0"/>
              <a:t>Test </a:t>
            </a:r>
            <a:r>
              <a:rPr lang="en-US" dirty="0"/>
              <a:t>fixtures are isolated between tests. With fixtures, you can group tests based on their meaning, instead of their common setup.</a:t>
            </a:r>
            <a:endParaRPr lang="en-GB" dirty="0"/>
          </a:p>
        </p:txBody>
      </p:sp>
    </p:spTree>
    <p:extLst>
      <p:ext uri="{BB962C8B-B14F-4D97-AF65-F5344CB8AC3E}">
        <p14:creationId xmlns:p14="http://schemas.microsoft.com/office/powerpoint/2010/main" val="220739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DIC</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580707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65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DIC</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5715000"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221087"/>
            <a:ext cx="5815013"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86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 Plusy Playwright Test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36494887"/>
              </p:ext>
            </p:extLst>
          </p:nvPr>
        </p:nvGraphicFramePr>
        <p:xfrm>
          <a:off x="1524000" y="1397000"/>
          <a:ext cx="6096000" cy="466344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lt1"/>
                          </a:solidFill>
                          <a:effectLst/>
                          <a:latin typeface="+mn-lt"/>
                          <a:ea typeface="+mn-ea"/>
                          <a:cs typeface="+mn-cs"/>
                        </a:rPr>
                        <a:t>Visual Comparison</a:t>
                      </a:r>
                      <a:r>
                        <a:rPr lang="pl-PL" sz="1800" b="0" i="0" kern="1200" dirty="0" smtClean="0">
                          <a:solidFill>
                            <a:schemeClr val="lt1"/>
                          </a:solidFill>
                          <a:effectLst/>
                          <a:latin typeface="+mn-lt"/>
                          <a:ea typeface="+mn-ea"/>
                          <a:cs typeface="+mn-cs"/>
                        </a:rPr>
                        <a:t> - porównywanie screenshotów strony lub jej elementów dla różnych urządzeń, dołączane do raportów, z heat mapą zmian i podglądem różnic</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Timeouts </a:t>
                      </a:r>
                      <a:r>
                        <a:rPr lang="pl-PL" sz="1800" b="0" i="0" kern="1200" dirty="0" smtClean="0">
                          <a:solidFill>
                            <a:schemeClr val="dk1"/>
                          </a:solidFill>
                          <a:effectLst/>
                          <a:latin typeface="+mn-lt"/>
                          <a:ea typeface="+mn-ea"/>
                          <a:cs typeface="+mn-cs"/>
                        </a:rPr>
                        <a:t>- ustawienie globalnego/dedykowanego timeout dla testów, asercji, akcji, slow motion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Przechowywanie sesji, stanu przeglądarki</a:t>
                      </a:r>
                      <a:r>
                        <a:rPr lang="pl-PL" sz="1800" b="0" i="0" kern="1200" dirty="0" smtClean="0">
                          <a:solidFill>
                            <a:schemeClr val="dk1"/>
                          </a:solidFill>
                          <a:effectLst/>
                          <a:latin typeface="+mn-lt"/>
                          <a:ea typeface="+mn-ea"/>
                          <a:cs typeface="+mn-cs"/>
                        </a:rPr>
                        <a:t> - wystarczy zapisać w jednym teście i podłaczyć kolejne testy poprzez projekt zależny (nie trzeba fixtures, wstrzykiwania w testach etc.)</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Testy zależne</a:t>
                      </a:r>
                      <a:r>
                        <a:rPr lang="pl-PL" sz="1800" b="0" i="0" kern="1200" dirty="0" smtClean="0">
                          <a:solidFill>
                            <a:schemeClr val="dk1"/>
                          </a:solidFill>
                          <a:effectLst/>
                          <a:latin typeface="+mn-lt"/>
                          <a:ea typeface="+mn-ea"/>
                          <a:cs typeface="+mn-cs"/>
                        </a:rPr>
                        <a:t> jako: synchronicznie uruchamiane dla grupy (describe) lub jako Test Steps w danym teście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dk1"/>
                          </a:solidFill>
                          <a:effectLst/>
                          <a:latin typeface="+mn-lt"/>
                          <a:ea typeface="+mn-ea"/>
                          <a:cs typeface="+mn-cs"/>
                        </a:rPr>
                        <a:t>Custom testy</a:t>
                      </a:r>
                      <a:r>
                        <a:rPr lang="en-GB" sz="1800" b="0" i="0" kern="1200" dirty="0" smtClean="0">
                          <a:solidFill>
                            <a:schemeClr val="dk1"/>
                          </a:solidFill>
                          <a:effectLst/>
                          <a:latin typeface="+mn-lt"/>
                          <a:ea typeface="+mn-ea"/>
                          <a:cs typeface="+mn-cs"/>
                        </a:rPr>
                        <a:t> </a:t>
                      </a:r>
                      <a:r>
                        <a:rPr lang="en-GB" sz="1800" b="0" i="0" kern="1200" dirty="0" err="1" smtClean="0">
                          <a:solidFill>
                            <a:schemeClr val="dk1"/>
                          </a:solidFill>
                          <a:effectLst/>
                          <a:latin typeface="+mn-lt"/>
                          <a:ea typeface="+mn-ea"/>
                          <a:cs typeface="+mn-cs"/>
                        </a:rPr>
                        <a:t>jak</a:t>
                      </a:r>
                      <a:r>
                        <a:rPr lang="en-GB" sz="1800" b="0" i="0" kern="1200" dirty="0" smtClean="0">
                          <a:solidFill>
                            <a:schemeClr val="dk1"/>
                          </a:solidFill>
                          <a:effectLst/>
                          <a:latin typeface="+mn-lt"/>
                          <a:ea typeface="+mn-ea"/>
                          <a:cs typeface="+mn-cs"/>
                        </a:rPr>
                        <a:t>: test retires, </a:t>
                      </a:r>
                      <a:r>
                        <a:rPr lang="en-GB" sz="1800" b="0" i="0" kern="1200" dirty="0" err="1" smtClean="0">
                          <a:solidFill>
                            <a:schemeClr val="dk1"/>
                          </a:solidFill>
                          <a:effectLst/>
                          <a:latin typeface="+mn-lt"/>
                          <a:ea typeface="+mn-ea"/>
                          <a:cs typeface="+mn-cs"/>
                        </a:rPr>
                        <a:t>fixme</a:t>
                      </a:r>
                      <a:r>
                        <a:rPr lang="en-GB" sz="1800" b="0" i="0" kern="1200" dirty="0" smtClean="0">
                          <a:solidFill>
                            <a:schemeClr val="dk1"/>
                          </a:solidFill>
                          <a:effectLst/>
                          <a:latin typeface="+mn-lt"/>
                          <a:ea typeface="+mn-ea"/>
                          <a:cs typeface="+mn-cs"/>
                        </a:rPr>
                        <a:t>(conditional), slow(conditional) </a:t>
                      </a:r>
                      <a:r>
                        <a:rPr lang="en-GB" sz="1800" b="0" i="0" kern="1200" dirty="0" err="1" smtClean="0">
                          <a:solidFill>
                            <a:schemeClr val="dk1"/>
                          </a:solidFill>
                          <a:effectLst/>
                          <a:latin typeface="+mn-lt"/>
                          <a:ea typeface="+mn-ea"/>
                          <a:cs typeface="+mn-cs"/>
                        </a:rPr>
                        <a:t>gdzie</a:t>
                      </a:r>
                      <a:r>
                        <a:rPr lang="en-GB" sz="1800" b="0" i="0" kern="1200" dirty="0" smtClean="0">
                          <a:solidFill>
                            <a:schemeClr val="dk1"/>
                          </a:solidFill>
                          <a:effectLst/>
                          <a:latin typeface="+mn-lt"/>
                          <a:ea typeface="+mn-ea"/>
                          <a:cs typeface="+mn-cs"/>
                        </a:rPr>
                        <a:t> conditional </a:t>
                      </a:r>
                      <a:r>
                        <a:rPr lang="en-GB" sz="1800" b="0" i="0" kern="1200" dirty="0" err="1" smtClean="0">
                          <a:solidFill>
                            <a:schemeClr val="dk1"/>
                          </a:solidFill>
                          <a:effectLst/>
                          <a:latin typeface="+mn-lt"/>
                          <a:ea typeface="+mn-ea"/>
                          <a:cs typeface="+mn-cs"/>
                        </a:rPr>
                        <a:t>może</a:t>
                      </a:r>
                      <a:r>
                        <a:rPr lang="en-GB" sz="1800" b="0" i="0" kern="1200" dirty="0" smtClean="0">
                          <a:solidFill>
                            <a:schemeClr val="dk1"/>
                          </a:solidFill>
                          <a:effectLst/>
                          <a:latin typeface="+mn-lt"/>
                          <a:ea typeface="+mn-ea"/>
                          <a:cs typeface="+mn-cs"/>
                        </a:rPr>
                        <a:t> </a:t>
                      </a:r>
                      <a:r>
                        <a:rPr lang="en-GB" sz="1800" b="0" i="0" kern="1200" dirty="0" err="1" smtClean="0">
                          <a:solidFill>
                            <a:schemeClr val="dk1"/>
                          </a:solidFill>
                          <a:effectLst/>
                          <a:latin typeface="+mn-lt"/>
                          <a:ea typeface="+mn-ea"/>
                          <a:cs typeface="+mn-cs"/>
                        </a:rPr>
                        <a:t>być</a:t>
                      </a:r>
                      <a:r>
                        <a:rPr lang="en-GB" sz="1800" b="0" i="0" kern="1200" dirty="0" smtClean="0">
                          <a:solidFill>
                            <a:schemeClr val="dk1"/>
                          </a:solidFill>
                          <a:effectLst/>
                          <a:latin typeface="+mn-lt"/>
                          <a:ea typeface="+mn-ea"/>
                          <a:cs typeface="+mn-cs"/>
                        </a:rPr>
                        <a:t> </a:t>
                      </a:r>
                      <a:r>
                        <a:rPr lang="en-GB" sz="1800" b="0" i="0" kern="1200" dirty="0" err="1" smtClean="0">
                          <a:solidFill>
                            <a:schemeClr val="dk1"/>
                          </a:solidFill>
                          <a:effectLst/>
                          <a:latin typeface="+mn-lt"/>
                          <a:ea typeface="+mn-ea"/>
                          <a:cs typeface="+mn-cs"/>
                        </a:rPr>
                        <a:t>danym</a:t>
                      </a:r>
                      <a:r>
                        <a:rPr lang="en-GB" sz="1800" b="0" i="0" kern="1200" dirty="0" smtClean="0">
                          <a:solidFill>
                            <a:schemeClr val="dk1"/>
                          </a:solidFill>
                          <a:effectLst/>
                          <a:latin typeface="+mn-lt"/>
                          <a:ea typeface="+mn-ea"/>
                          <a:cs typeface="+mn-cs"/>
                        </a:rPr>
                        <a:t> </a:t>
                      </a:r>
                      <a:r>
                        <a:rPr lang="en-GB" sz="1800" b="0" i="0" kern="1200" dirty="0" err="1" smtClean="0">
                          <a:solidFill>
                            <a:schemeClr val="dk1"/>
                          </a:solidFill>
                          <a:effectLst/>
                          <a:latin typeface="+mn-lt"/>
                          <a:ea typeface="+mn-ea"/>
                          <a:cs typeface="+mn-cs"/>
                        </a:rPr>
                        <a:t>projektem</a:t>
                      </a:r>
                      <a:r>
                        <a:rPr lang="en-GB" sz="1800" b="0" i="0" kern="1200" dirty="0" smtClean="0">
                          <a:solidFill>
                            <a:schemeClr val="dk1"/>
                          </a:solidFill>
                          <a:effectLst/>
                          <a:latin typeface="+mn-lt"/>
                          <a:ea typeface="+mn-ea"/>
                          <a:cs typeface="+mn-cs"/>
                        </a:rPr>
                        <a:t> (Chromium, </a:t>
                      </a:r>
                      <a:r>
                        <a:rPr lang="en-GB" sz="1800" b="0" i="0" kern="1200" dirty="0" err="1" smtClean="0">
                          <a:solidFill>
                            <a:schemeClr val="dk1"/>
                          </a:solidFill>
                          <a:effectLst/>
                          <a:latin typeface="+mn-lt"/>
                          <a:ea typeface="+mn-ea"/>
                          <a:cs typeface="+mn-cs"/>
                        </a:rPr>
                        <a:t>FF</a:t>
                      </a:r>
                      <a:r>
                        <a:rPr lang="en-GB" sz="1800" b="0" i="0" kern="1200" dirty="0" smtClean="0">
                          <a:solidFill>
                            <a:schemeClr val="dk1"/>
                          </a:solidFill>
                          <a:effectLst/>
                          <a:latin typeface="+mn-lt"/>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Soft asercje</a:t>
                      </a:r>
                      <a:r>
                        <a:rPr lang="pl-PL" sz="1800" b="0" i="0" kern="1200" dirty="0" smtClean="0">
                          <a:solidFill>
                            <a:schemeClr val="dk1"/>
                          </a:solidFill>
                          <a:effectLst/>
                          <a:latin typeface="+mn-lt"/>
                          <a:ea typeface="+mn-ea"/>
                          <a:cs typeface="+mn-cs"/>
                        </a:rPr>
                        <a:t> - rodzaj asercji która nie powoduje przerwania testu</a:t>
                      </a:r>
                    </a:p>
                  </a:txBody>
                  <a:tcPr/>
                </a:tc>
              </a:tr>
            </a:tbl>
          </a:graphicData>
        </a:graphic>
      </p:graphicFrame>
    </p:spTree>
    <p:extLst>
      <p:ext uri="{BB962C8B-B14F-4D97-AF65-F5344CB8AC3E}">
        <p14:creationId xmlns:p14="http://schemas.microsoft.com/office/powerpoint/2010/main" val="103273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 Plusy Playwright Test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5523296"/>
              </p:ext>
            </p:extLst>
          </p:nvPr>
        </p:nvGraphicFramePr>
        <p:xfrm>
          <a:off x="1524000" y="1397000"/>
          <a:ext cx="6096000" cy="246888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lt1"/>
                          </a:solidFill>
                          <a:effectLst/>
                          <a:latin typeface="+mn-lt"/>
                          <a:ea typeface="+mn-ea"/>
                          <a:cs typeface="+mn-cs"/>
                        </a:rPr>
                        <a:t>Web First </a:t>
                      </a:r>
                      <a:r>
                        <a:rPr lang="en-GB" sz="1800" b="1" i="0" kern="1200" dirty="0" err="1" smtClean="0">
                          <a:solidFill>
                            <a:schemeClr val="lt1"/>
                          </a:solidFill>
                          <a:effectLst/>
                          <a:latin typeface="+mn-lt"/>
                          <a:ea typeface="+mn-ea"/>
                          <a:cs typeface="+mn-cs"/>
                        </a:rPr>
                        <a:t>Asertions</a:t>
                      </a:r>
                      <a:r>
                        <a:rPr lang="en-GB" sz="1800" b="0" i="0" kern="1200" dirty="0" smtClean="0">
                          <a:solidFill>
                            <a:schemeClr val="lt1"/>
                          </a:solidFill>
                          <a:effectLst/>
                          <a:latin typeface="+mn-lt"/>
                          <a:ea typeface="+mn-ea"/>
                          <a:cs typeface="+mn-cs"/>
                        </a:rPr>
                        <a:t> - </a:t>
                      </a:r>
                      <a:r>
                        <a:rPr lang="en-GB" sz="1800" b="0" i="0" kern="1200" dirty="0" err="1" smtClean="0">
                          <a:solidFill>
                            <a:schemeClr val="lt1"/>
                          </a:solidFill>
                          <a:effectLst/>
                          <a:latin typeface="+mn-lt"/>
                          <a:ea typeface="+mn-ea"/>
                          <a:cs typeface="+mn-cs"/>
                        </a:rPr>
                        <a:t>specjalne</a:t>
                      </a:r>
                      <a:r>
                        <a:rPr lang="en-GB" sz="1800" b="0" i="0" kern="1200" dirty="0" smtClean="0">
                          <a:solidFill>
                            <a:schemeClr val="lt1"/>
                          </a:solidFill>
                          <a:effectLst/>
                          <a:latin typeface="+mn-lt"/>
                          <a:ea typeface="+mn-ea"/>
                          <a:cs typeface="+mn-cs"/>
                        </a:rPr>
                        <a:t> </a:t>
                      </a:r>
                      <a:r>
                        <a:rPr lang="en-GB" sz="1800" b="0" i="0" kern="1200" dirty="0" err="1" smtClean="0">
                          <a:solidFill>
                            <a:schemeClr val="lt1"/>
                          </a:solidFill>
                          <a:effectLst/>
                          <a:latin typeface="+mn-lt"/>
                          <a:ea typeface="+mn-ea"/>
                          <a:cs typeface="+mn-cs"/>
                        </a:rPr>
                        <a:t>asercje</a:t>
                      </a:r>
                      <a:r>
                        <a:rPr lang="en-GB" sz="1800" b="0" i="0" kern="1200" dirty="0" smtClean="0">
                          <a:solidFill>
                            <a:schemeClr val="lt1"/>
                          </a:solidFill>
                          <a:effectLst/>
                          <a:latin typeface="+mn-lt"/>
                          <a:ea typeface="+mn-ea"/>
                          <a:cs typeface="+mn-cs"/>
                        </a:rPr>
                        <a:t> </a:t>
                      </a:r>
                      <a:r>
                        <a:rPr lang="en-GB" sz="1800" b="0" i="0" kern="1200" dirty="0" err="1" smtClean="0">
                          <a:solidFill>
                            <a:schemeClr val="lt1"/>
                          </a:solidFill>
                          <a:effectLst/>
                          <a:latin typeface="+mn-lt"/>
                          <a:ea typeface="+mn-ea"/>
                          <a:cs typeface="+mn-cs"/>
                        </a:rPr>
                        <a:t>będące</a:t>
                      </a:r>
                      <a:r>
                        <a:rPr lang="en-GB" sz="1800" b="0" i="0" kern="1200" dirty="0" smtClean="0">
                          <a:solidFill>
                            <a:schemeClr val="lt1"/>
                          </a:solidFill>
                          <a:effectLst/>
                          <a:latin typeface="+mn-lt"/>
                          <a:ea typeface="+mn-ea"/>
                          <a:cs typeface="+mn-cs"/>
                        </a:rPr>
                        <a:t> </a:t>
                      </a:r>
                      <a:r>
                        <a:rPr lang="en-GB" sz="1800" b="0" i="0" kern="1200" dirty="0" err="1" smtClean="0">
                          <a:solidFill>
                            <a:schemeClr val="lt1"/>
                          </a:solidFill>
                          <a:effectLst/>
                          <a:latin typeface="+mn-lt"/>
                          <a:ea typeface="+mn-ea"/>
                          <a:cs typeface="+mn-cs"/>
                        </a:rPr>
                        <a:t>portem</a:t>
                      </a:r>
                      <a:r>
                        <a:rPr lang="en-GB" sz="1800" b="0" i="0" kern="1200" dirty="0" smtClean="0">
                          <a:solidFill>
                            <a:schemeClr val="lt1"/>
                          </a:solidFill>
                          <a:effectLst/>
                          <a:latin typeface="+mn-lt"/>
                          <a:ea typeface="+mn-ea"/>
                          <a:cs typeface="+mn-cs"/>
                        </a:rPr>
                        <a:t> z Testing Library </a:t>
                      </a:r>
                      <a:r>
                        <a:rPr lang="en-GB" sz="1800" b="0" i="0" kern="1200" dirty="0" err="1" smtClean="0">
                          <a:solidFill>
                            <a:schemeClr val="lt1"/>
                          </a:solidFill>
                          <a:effectLst/>
                          <a:latin typeface="+mn-lt"/>
                          <a:ea typeface="+mn-ea"/>
                          <a:cs typeface="+mn-cs"/>
                        </a:rPr>
                        <a:t>wbudowane</a:t>
                      </a:r>
                      <a:r>
                        <a:rPr lang="en-GB" sz="1800" b="0" i="0" kern="1200" dirty="0" smtClean="0">
                          <a:solidFill>
                            <a:schemeClr val="lt1"/>
                          </a:solidFill>
                          <a:effectLst/>
                          <a:latin typeface="+mn-lt"/>
                          <a:ea typeface="+mn-ea"/>
                          <a:cs typeface="+mn-cs"/>
                        </a:rPr>
                        <a:t> w Playwright Test</a:t>
                      </a:r>
                      <a:endParaRPr lang="pl-PL" sz="1800" b="1" i="0" kern="1200" dirty="0" smtClean="0">
                        <a:solidFill>
                          <a:schemeClr val="lt1"/>
                        </a:solidFill>
                        <a:effectLst/>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Debugging </a:t>
                      </a:r>
                      <a:r>
                        <a:rPr lang="pl-PL" sz="1800" b="0" i="0" kern="1200" dirty="0" smtClean="0">
                          <a:solidFill>
                            <a:schemeClr val="dk1"/>
                          </a:solidFill>
                          <a:effectLst/>
                          <a:latin typeface="+mn-lt"/>
                          <a:ea typeface="+mn-ea"/>
                          <a:cs typeface="+mn-cs"/>
                        </a:rPr>
                        <a:t>- powyższe funkcje można debuggować z poziomu VSC, są brakepointy, podgląd zmiennych, kontrola przeglądarki. Dzięki temu debugowanie można urozmaicić o różne narzędzia dodatkowe z Playwright Test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1" i="0" kern="1200" dirty="0" smtClean="0">
                          <a:solidFill>
                            <a:schemeClr val="dk1"/>
                          </a:solidFill>
                          <a:effectLst/>
                          <a:latin typeface="+mn-lt"/>
                          <a:ea typeface="+mn-ea"/>
                          <a:cs typeface="+mn-cs"/>
                        </a:rPr>
                        <a:t>Global Setup and Teardown</a:t>
                      </a:r>
                      <a:r>
                        <a:rPr lang="pl-PL" sz="1800" b="0" i="0" kern="1200" dirty="0" smtClean="0">
                          <a:solidFill>
                            <a:schemeClr val="dk1"/>
                          </a:solidFill>
                          <a:effectLst/>
                          <a:latin typeface="+mn-lt"/>
                          <a:ea typeface="+mn-ea"/>
                          <a:cs typeface="+mn-cs"/>
                        </a:rPr>
                        <a:t> - łatwe w konfiguracji i automatycznie integrowane pliki z globalnymi ustawieniami</a:t>
                      </a:r>
                    </a:p>
                  </a:txBody>
                  <a:tcPr/>
                </a:tc>
              </a:tr>
            </a:tbl>
          </a:graphicData>
        </a:graphic>
      </p:graphicFrame>
    </p:spTree>
    <p:extLst>
      <p:ext uri="{BB962C8B-B14F-4D97-AF65-F5344CB8AC3E}">
        <p14:creationId xmlns:p14="http://schemas.microsoft.com/office/powerpoint/2010/main" val="402239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 Plusy Playwright Test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5681803"/>
              </p:ext>
            </p:extLst>
          </p:nvPr>
        </p:nvGraphicFramePr>
        <p:xfrm>
          <a:off x="1524000" y="1397000"/>
          <a:ext cx="6096000" cy="5130800"/>
        </p:xfrm>
        <a:graphic>
          <a:graphicData uri="http://schemas.openxmlformats.org/drawingml/2006/table">
            <a:tbl>
              <a:tblPr firstRow="1" bandRow="1">
                <a:tableStyleId>{5C22544A-7EE6-4342-B048-85BDC9FD1C3A}</a:tableStyleId>
              </a:tblPr>
              <a:tblGrid>
                <a:gridCol w="6096000"/>
              </a:tblGrid>
              <a:tr h="370840">
                <a:tc>
                  <a:txBody>
                    <a:bodyPr/>
                    <a:lstStyle/>
                    <a:p>
                      <a:r>
                        <a:rPr lang="pl-PL" sz="1800" b="1" i="0" kern="1200" dirty="0" smtClean="0">
                          <a:solidFill>
                            <a:schemeClr val="lt1"/>
                          </a:solidFill>
                          <a:effectLst/>
                          <a:latin typeface="+mn-lt"/>
                          <a:ea typeface="+mn-ea"/>
                          <a:cs typeface="+mn-cs"/>
                        </a:rPr>
                        <a:t>Raporty</a:t>
                      </a:r>
                      <a:r>
                        <a:rPr lang="pl-PL" sz="1800" b="0" i="0" kern="1200" dirty="0" smtClean="0">
                          <a:solidFill>
                            <a:schemeClr val="lt1"/>
                          </a:solidFill>
                          <a:effectLst/>
                          <a:latin typeface="+mn-lt"/>
                          <a:ea typeface="+mn-ea"/>
                          <a:cs typeface="+mn-cs"/>
                        </a:rPr>
                        <a:t> - domyślnie otrzymujemy dedykowane raporty, które za pomocą bardzo prostej konfiguracji możemy wzbogacić o:</a:t>
                      </a:r>
                      <a:endParaRPr lang="en-GB" dirty="0"/>
                    </a:p>
                  </a:txBody>
                  <a:tcPr/>
                </a:tc>
              </a:tr>
              <a:tr h="370840">
                <a:tc>
                  <a:txBody>
                    <a:bodyPr/>
                    <a:lstStyle/>
                    <a:p>
                      <a:r>
                        <a:rPr lang="pl-PL" sz="1800" b="1" i="0" kern="1200" dirty="0" smtClean="0">
                          <a:solidFill>
                            <a:schemeClr val="dk1"/>
                          </a:solidFill>
                          <a:effectLst/>
                          <a:latin typeface="+mn-lt"/>
                          <a:ea typeface="+mn-ea"/>
                          <a:cs typeface="+mn-cs"/>
                        </a:rPr>
                        <a:t>Trace Viewer: </a:t>
                      </a:r>
                      <a:r>
                        <a:rPr lang="pl-PL" sz="1800" b="0" i="0" kern="1200" dirty="0" smtClean="0">
                          <a:solidFill>
                            <a:schemeClr val="dk1"/>
                          </a:solidFill>
                          <a:effectLst/>
                          <a:latin typeface="+mn-lt"/>
                          <a:ea typeface="+mn-ea"/>
                          <a:cs typeface="+mn-cs"/>
                        </a:rPr>
                        <a:t>genialne narzędzie do podglądu testu, z akcjami, lokatorami, requestami i graficznym podglądem tych akcji na stronie (możemy nawet podglądnąć akcje w kilku oknach na raz np. jak testujemy otwarcie nowego taba)</a:t>
                      </a:r>
                      <a:endParaRPr lang="en-GB" dirty="0"/>
                    </a:p>
                  </a:txBody>
                  <a:tcPr/>
                </a:tc>
              </a:tr>
              <a:tr h="370840">
                <a:tc>
                  <a:txBody>
                    <a:bodyPr/>
                    <a:lstStyle/>
                    <a:p>
                      <a:r>
                        <a:rPr lang="pl-PL" sz="1800" b="1" i="0" kern="1200" dirty="0" smtClean="0">
                          <a:solidFill>
                            <a:schemeClr val="dk1"/>
                          </a:solidFill>
                          <a:effectLst/>
                          <a:latin typeface="+mn-lt"/>
                          <a:ea typeface="+mn-ea"/>
                          <a:cs typeface="+mn-cs"/>
                        </a:rPr>
                        <a:t>Artefakty</a:t>
                      </a:r>
                      <a:r>
                        <a:rPr lang="pl-PL" sz="1800" b="0" i="0" kern="1200" dirty="0" smtClean="0">
                          <a:solidFill>
                            <a:schemeClr val="dk1"/>
                          </a:solidFill>
                          <a:effectLst/>
                          <a:latin typeface="+mn-lt"/>
                          <a:ea typeface="+mn-ea"/>
                          <a:cs typeface="+mn-cs"/>
                        </a:rPr>
                        <a:t> jak wideo czy screenshot</a:t>
                      </a:r>
                      <a:endParaRPr lang="en-GB" dirty="0"/>
                    </a:p>
                  </a:txBody>
                  <a:tcPr/>
                </a:tc>
              </a:tr>
              <a:tr h="370840">
                <a:tc>
                  <a:txBody>
                    <a:bodyPr/>
                    <a:lstStyle/>
                    <a:p>
                      <a:r>
                        <a:rPr lang="pl-PL" sz="1800" b="1" i="0" kern="1200" dirty="0" smtClean="0">
                          <a:solidFill>
                            <a:schemeClr val="dk1"/>
                          </a:solidFill>
                          <a:effectLst/>
                          <a:latin typeface="+mn-lt"/>
                          <a:ea typeface="+mn-ea"/>
                          <a:cs typeface="+mn-cs"/>
                        </a:rPr>
                        <a:t>Test Retry (flaky test) </a:t>
                      </a:r>
                      <a:r>
                        <a:rPr lang="pl-PL" sz="1800" b="0" i="0" kern="1200" dirty="0" smtClean="0">
                          <a:solidFill>
                            <a:schemeClr val="dk1"/>
                          </a:solidFill>
                          <a:effectLst/>
                          <a:latin typeface="+mn-lt"/>
                          <a:ea typeface="+mn-ea"/>
                          <a:cs typeface="+mn-cs"/>
                        </a:rPr>
                        <a:t>- funkcja umożliwiająca śledzenie ponowionych testów przydatna na serwerze CI</a:t>
                      </a:r>
                      <a:endParaRPr lang="en-GB" dirty="0"/>
                    </a:p>
                  </a:txBody>
                  <a:tcPr/>
                </a:tc>
              </a:tr>
              <a:tr h="370840">
                <a:tc>
                  <a:txBody>
                    <a:bodyPr/>
                    <a:lstStyle/>
                    <a:p>
                      <a:r>
                        <a:rPr lang="pl-PL" sz="1800" b="1" i="0" kern="1200" dirty="0" smtClean="0">
                          <a:solidFill>
                            <a:schemeClr val="dk1"/>
                          </a:solidFill>
                          <a:effectLst/>
                          <a:latin typeface="+mn-lt"/>
                          <a:ea typeface="+mn-ea"/>
                          <a:cs typeface="+mn-cs"/>
                        </a:rPr>
                        <a:t>Podsumowanie</a:t>
                      </a:r>
                      <a:r>
                        <a:rPr lang="pl-PL" sz="1800" b="0" i="0" kern="1200" dirty="0" smtClean="0">
                          <a:solidFill>
                            <a:schemeClr val="dk1"/>
                          </a:solidFill>
                          <a:effectLst/>
                          <a:latin typeface="+mn-lt"/>
                          <a:ea typeface="+mn-ea"/>
                          <a:cs typeface="+mn-cs"/>
                        </a:rPr>
                        <a:t>: Testy zakończone sukcesem, porażką, pominięte, flaky</a:t>
                      </a:r>
                      <a:endParaRPr lang="en-GB" dirty="0"/>
                    </a:p>
                  </a:txBody>
                  <a:tcPr/>
                </a:tc>
              </a:tr>
              <a:tr h="370840">
                <a:tc>
                  <a:txBody>
                    <a:bodyPr/>
                    <a:lstStyle/>
                    <a:p>
                      <a:r>
                        <a:rPr lang="pl-PL" sz="1800" b="1" i="0" kern="1200" dirty="0" smtClean="0">
                          <a:solidFill>
                            <a:schemeClr val="dk1"/>
                          </a:solidFill>
                          <a:effectLst/>
                          <a:latin typeface="+mn-lt"/>
                          <a:ea typeface="+mn-ea"/>
                          <a:cs typeface="+mn-cs"/>
                        </a:rPr>
                        <a:t>Informacje</a:t>
                      </a:r>
                      <a:r>
                        <a:rPr lang="pl-PL" sz="1800" b="0" i="0" kern="1200" dirty="0" smtClean="0">
                          <a:solidFill>
                            <a:schemeClr val="dk1"/>
                          </a:solidFill>
                          <a:effectLst/>
                          <a:latin typeface="+mn-lt"/>
                          <a:ea typeface="+mn-ea"/>
                          <a:cs typeface="+mn-cs"/>
                        </a:rPr>
                        <a:t> o teście jak nazwa, tagi, projekty (np. rodzaj użytej przeglądarki)</a:t>
                      </a:r>
                      <a:endParaRPr lang="en-GB" dirty="0"/>
                    </a:p>
                  </a:txBody>
                  <a:tcPr/>
                </a:tc>
              </a:tr>
              <a:tr h="370840">
                <a:tc>
                  <a:txBody>
                    <a:bodyPr/>
                    <a:lstStyle/>
                    <a:p>
                      <a:r>
                        <a:rPr lang="pl-PL" sz="1800" b="0" i="0" kern="1200" dirty="0" smtClean="0">
                          <a:solidFill>
                            <a:schemeClr val="dk1"/>
                          </a:solidFill>
                          <a:effectLst/>
                          <a:latin typeface="+mn-lt"/>
                          <a:ea typeface="+mn-ea"/>
                          <a:cs typeface="+mn-cs"/>
                        </a:rPr>
                        <a:t>W przypadku błędu, log błędu</a:t>
                      </a:r>
                      <a:endParaRPr lang="en-GB" dirty="0"/>
                    </a:p>
                  </a:txBody>
                  <a:tcPr/>
                </a:tc>
              </a:tr>
              <a:tr h="370840">
                <a:tc>
                  <a:txBody>
                    <a:bodyPr/>
                    <a:lstStyle/>
                    <a:p>
                      <a:r>
                        <a:rPr lang="pl-PL" sz="1800" b="0" i="0" kern="1200" dirty="0" smtClean="0">
                          <a:solidFill>
                            <a:schemeClr val="dk1"/>
                          </a:solidFill>
                          <a:effectLst/>
                          <a:latin typeface="+mn-lt"/>
                          <a:ea typeface="+mn-ea"/>
                          <a:cs typeface="+mn-cs"/>
                        </a:rPr>
                        <a:t>akcje, hooks i inne elementy dostępne w widoku pojedynczego testu </a:t>
                      </a:r>
                      <a:endParaRPr lang="en-GB" dirty="0"/>
                    </a:p>
                  </a:txBody>
                  <a:tcPr/>
                </a:tc>
              </a:tr>
            </a:tbl>
          </a:graphicData>
        </a:graphic>
      </p:graphicFrame>
    </p:spTree>
    <p:extLst>
      <p:ext uri="{BB962C8B-B14F-4D97-AF65-F5344CB8AC3E}">
        <p14:creationId xmlns:p14="http://schemas.microsoft.com/office/powerpoint/2010/main" val="17258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a:t>✅ Plusy Playwright Test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25420883"/>
              </p:ext>
            </p:extLst>
          </p:nvPr>
        </p:nvGraphicFramePr>
        <p:xfrm>
          <a:off x="1524000" y="1397000"/>
          <a:ext cx="6096000" cy="374904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lt1"/>
                          </a:solidFill>
                          <a:effectLst/>
                          <a:latin typeface="+mn-lt"/>
                          <a:ea typeface="+mn-ea"/>
                          <a:cs typeface="+mn-cs"/>
                        </a:rPr>
                        <a:t>Network Intercepting</a:t>
                      </a:r>
                    </a:p>
                    <a:p>
                      <a:r>
                        <a:rPr lang="pl-PL" sz="1800" b="0" i="0" kern="1200" dirty="0" smtClean="0">
                          <a:solidFill>
                            <a:schemeClr val="lt1"/>
                          </a:solidFill>
                          <a:effectLst/>
                          <a:latin typeface="+mn-lt"/>
                          <a:ea typeface="+mn-ea"/>
                          <a:cs typeface="+mn-cs"/>
                        </a:rPr>
                        <a:t>Wykorzystanie np. w testach GUI aby je wyizolować od ruchu sieciowego API</a:t>
                      </a:r>
                    </a:p>
                    <a:p>
                      <a:r>
                        <a:rPr lang="pl-PL" sz="1800" b="0" i="0" kern="1200" dirty="0" smtClean="0">
                          <a:solidFill>
                            <a:schemeClr val="lt1"/>
                          </a:solidFill>
                          <a:effectLst/>
                          <a:latin typeface="+mn-lt"/>
                          <a:ea typeface="+mn-ea"/>
                          <a:cs typeface="+mn-cs"/>
                        </a:rPr>
                        <a:t>Modyfikowanie dowolnego ruchu sieciowego </a:t>
                      </a:r>
                    </a:p>
                    <a:p>
                      <a:r>
                        <a:rPr lang="pl-PL" sz="1800" b="0" i="0" kern="1200" dirty="0" smtClean="0">
                          <a:solidFill>
                            <a:schemeClr val="lt1"/>
                          </a:solidFill>
                          <a:effectLst/>
                          <a:latin typeface="+mn-lt"/>
                          <a:ea typeface="+mn-ea"/>
                          <a:cs typeface="+mn-cs"/>
                        </a:rPr>
                        <a:t>Zatrzymywanie request, nadpisywanie response, logowanie wybranych własności</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dk1"/>
                          </a:solidFill>
                          <a:effectLst/>
                          <a:latin typeface="+mn-lt"/>
                          <a:ea typeface="+mn-ea"/>
                          <a:cs typeface="+mn-cs"/>
                        </a:rPr>
                        <a:t>Visual Comparison</a:t>
                      </a:r>
                    </a:p>
                    <a:p>
                      <a:r>
                        <a:rPr lang="pl-PL" sz="1800" b="0" i="0" kern="1200" dirty="0" smtClean="0">
                          <a:solidFill>
                            <a:schemeClr val="dk1"/>
                          </a:solidFill>
                          <a:effectLst/>
                          <a:latin typeface="+mn-lt"/>
                          <a:ea typeface="+mn-ea"/>
                          <a:cs typeface="+mn-cs"/>
                        </a:rPr>
                        <a:t>Porównywanie wybranych elementów graficznych strony do przechowywanych screenshotów</a:t>
                      </a:r>
                    </a:p>
                    <a:p>
                      <a:r>
                        <a:rPr lang="pl-PL" sz="1800" b="0" i="0" kern="1200" dirty="0" smtClean="0">
                          <a:solidFill>
                            <a:schemeClr val="dk1"/>
                          </a:solidFill>
                          <a:effectLst/>
                          <a:latin typeface="+mn-lt"/>
                          <a:ea typeface="+mn-ea"/>
                          <a:cs typeface="+mn-cs"/>
                        </a:rPr>
                        <a:t>Można porównać wybrane obszary strony</a:t>
                      </a:r>
                    </a:p>
                    <a:p>
                      <a:r>
                        <a:rPr lang="pl-PL" sz="1800" b="0" i="0" kern="1200" dirty="0" smtClean="0">
                          <a:solidFill>
                            <a:schemeClr val="dk1"/>
                          </a:solidFill>
                          <a:effectLst/>
                          <a:latin typeface="+mn-lt"/>
                          <a:ea typeface="+mn-ea"/>
                          <a:cs typeface="+mn-cs"/>
                        </a:rPr>
                        <a:t>Można ignorować elementy pobieranych screenshots</a:t>
                      </a:r>
                    </a:p>
                    <a:p>
                      <a:r>
                        <a:rPr lang="pl-PL" sz="1800" b="0" i="0" kern="1200" dirty="0" smtClean="0">
                          <a:solidFill>
                            <a:schemeClr val="dk1"/>
                          </a:solidFill>
                          <a:effectLst/>
                          <a:latin typeface="+mn-lt"/>
                          <a:ea typeface="+mn-ea"/>
                          <a:cs typeface="+mn-cs"/>
                        </a:rPr>
                        <a:t>Można ustawić jak bardzo screenshots muszą być zgodne</a:t>
                      </a:r>
                    </a:p>
                    <a:p>
                      <a:r>
                        <a:rPr lang="pl-PL" sz="1800" b="0" i="0" kern="1200" dirty="0" smtClean="0">
                          <a:solidFill>
                            <a:schemeClr val="dk1"/>
                          </a:solidFill>
                          <a:effectLst/>
                          <a:latin typeface="+mn-lt"/>
                          <a:ea typeface="+mn-ea"/>
                          <a:cs typeface="+mn-cs"/>
                        </a:rPr>
                        <a:t>Wyniki można wygodnie przeglądać w raportach </a:t>
                      </a:r>
                    </a:p>
                  </a:txBody>
                  <a:tcPr/>
                </a:tc>
              </a:tr>
            </a:tbl>
          </a:graphicData>
        </a:graphic>
      </p:graphicFrame>
    </p:spTree>
    <p:extLst>
      <p:ext uri="{BB962C8B-B14F-4D97-AF65-F5344CB8AC3E}">
        <p14:creationId xmlns:p14="http://schemas.microsoft.com/office/powerpoint/2010/main" val="17765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smtClean="0"/>
              <a:t>Popularność</a:t>
            </a:r>
            <a:r>
              <a:rPr lang="pl-PL" b="1" dirty="0" smtClean="0"/>
              <a:t> (</a:t>
            </a:r>
            <a:r>
              <a:rPr lang="en-GB" dirty="0" smtClean="0"/>
              <a:t>2023Q2</a:t>
            </a:r>
            <a:r>
              <a:rPr lang="pl-PL" dirty="0" smtClean="0"/>
              <a:t>)</a:t>
            </a:r>
            <a:endParaRPr lang="en-GB" dirty="0"/>
          </a:p>
        </p:txBody>
      </p:sp>
      <p:sp>
        <p:nvSpPr>
          <p:cNvPr id="3" name="Content Placeholder 2"/>
          <p:cNvSpPr>
            <a:spLocks noGrp="1"/>
          </p:cNvSpPr>
          <p:nvPr>
            <p:ph idx="1"/>
          </p:nvPr>
        </p:nvSpPr>
        <p:spPr/>
        <p:txBody>
          <a:bodyPr>
            <a:normAutofit/>
          </a:bodyPr>
          <a:lstStyle/>
          <a:p>
            <a:r>
              <a:rPr lang="pl-PL" b="1" dirty="0"/>
              <a:t>TS/JS: </a:t>
            </a:r>
            <a:r>
              <a:rPr lang="pl-PL" dirty="0"/>
              <a:t>ok </a:t>
            </a:r>
            <a:r>
              <a:rPr lang="pl-PL" dirty="0" smtClean="0"/>
              <a:t>3800k</a:t>
            </a:r>
          </a:p>
          <a:p>
            <a:r>
              <a:rPr lang="pl-PL" b="1" dirty="0" smtClean="0"/>
              <a:t>Python</a:t>
            </a:r>
            <a:r>
              <a:rPr lang="pl-PL" b="1" dirty="0"/>
              <a:t>: </a:t>
            </a:r>
            <a:r>
              <a:rPr lang="pl-PL" dirty="0"/>
              <a:t>ok </a:t>
            </a:r>
            <a:r>
              <a:rPr lang="pl-PL" dirty="0" smtClean="0"/>
              <a:t>50k</a:t>
            </a:r>
          </a:p>
          <a:p>
            <a:r>
              <a:rPr lang="pl-PL" b="1" dirty="0" smtClean="0"/>
              <a:t>C</a:t>
            </a:r>
            <a:r>
              <a:rPr lang="pl-PL" b="1" dirty="0"/>
              <a:t>#: </a:t>
            </a:r>
            <a:r>
              <a:rPr lang="pl-PL" dirty="0"/>
              <a:t>ok 80k </a:t>
            </a:r>
          </a:p>
          <a:p>
            <a:r>
              <a:rPr lang="pl-PL" b="1" dirty="0" smtClean="0"/>
              <a:t>Java</a:t>
            </a:r>
            <a:r>
              <a:rPr lang="pl-PL" b="1" dirty="0"/>
              <a:t>: </a:t>
            </a:r>
            <a:r>
              <a:rPr lang="pl-PL" dirty="0"/>
              <a:t>brak </a:t>
            </a:r>
            <a:r>
              <a:rPr lang="pl-PL" dirty="0" smtClean="0"/>
              <a:t>danych</a:t>
            </a:r>
            <a:endParaRPr lang="en-GB" dirty="0"/>
          </a:p>
        </p:txBody>
      </p:sp>
    </p:spTree>
    <p:extLst>
      <p:ext uri="{BB962C8B-B14F-4D97-AF65-F5344CB8AC3E}">
        <p14:creationId xmlns:p14="http://schemas.microsoft.com/office/powerpoint/2010/main" val="182561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Zalecenia</a:t>
            </a:r>
            <a:r>
              <a:rPr lang="en-GB" b="1" dirty="0"/>
              <a:t> </a:t>
            </a:r>
            <a:r>
              <a:rPr lang="en-GB" b="1" dirty="0" err="1" smtClean="0"/>
              <a:t>Twórców</a:t>
            </a:r>
            <a:endParaRPr lang="en-GB" dirty="0"/>
          </a:p>
        </p:txBody>
      </p:sp>
      <p:pic>
        <p:nvPicPr>
          <p:cNvPr id="1026" name="Picture 2" descr="notio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372815"/>
            <a:ext cx="4839193" cy="529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37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Connect to DB</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408737"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09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870</Words>
  <Application>Microsoft Office PowerPoint</Application>
  <PresentationFormat>On-screen Show (4:3)</PresentationFormat>
  <Paragraphs>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Plusy Playwright Test </vt:lpstr>
      <vt:lpstr>✅ Plusy Playwright Test </vt:lpstr>
      <vt:lpstr>✅ Plusy Playwright Test </vt:lpstr>
      <vt:lpstr>✅ Plusy Playwright Test </vt:lpstr>
      <vt:lpstr>✅ Plusy Playwright Test </vt:lpstr>
      <vt:lpstr>✅ Plusy Playwright Test </vt:lpstr>
      <vt:lpstr>Popularność (2023Q2)</vt:lpstr>
      <vt:lpstr>Zalecenia Twórców</vt:lpstr>
      <vt:lpstr>Connect to DB</vt:lpstr>
      <vt:lpstr>Connect to DB</vt:lpstr>
      <vt:lpstr>Soft assertions</vt:lpstr>
      <vt:lpstr>Best Practices</vt:lpstr>
      <vt:lpstr>Make tests as isolated as possible</vt:lpstr>
      <vt:lpstr>Use locators</vt:lpstr>
      <vt:lpstr>Use web first assertions</vt:lpstr>
      <vt:lpstr>Don't use manual assertions</vt:lpstr>
      <vt:lpstr>Debugging on CI</vt:lpstr>
      <vt:lpstr>Debugging on CI</vt:lpstr>
      <vt:lpstr>Lint your tests</vt:lpstr>
      <vt:lpstr>Use parallelism and sharding</vt:lpstr>
      <vt:lpstr>Restoring a DB after a test suite is run</vt:lpstr>
      <vt:lpstr>LINQ-like library</vt:lpstr>
      <vt:lpstr>DIC</vt:lpstr>
      <vt:lpstr>DIC</vt:lpstr>
      <vt:lpstr>DIC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 Lewandowski</dc:creator>
  <cp:lastModifiedBy>Kamil Lewandowski</cp:lastModifiedBy>
  <cp:revision>14</cp:revision>
  <dcterms:created xsi:type="dcterms:W3CDTF">2024-04-04T11:37:28Z</dcterms:created>
  <dcterms:modified xsi:type="dcterms:W3CDTF">2024-04-04T21:00:13Z</dcterms:modified>
</cp:coreProperties>
</file>