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86" y="-1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5D46A8C-74C6-4875-B10A-949C63C7E067}" type="datetimeFigureOut">
              <a:rPr lang="en-GB" smtClean="0"/>
              <a:t>22/03/2024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1D096A-449C-4EC4-B2EA-E006571F5128}" type="slidenum">
              <a:rPr lang="en-GB" smtClean="0"/>
              <a:t>‹#›</a:t>
            </a:fld>
            <a:endParaRPr lang="en-GB"/>
          </a:p>
        </p:txBody>
      </p:sp>
    </p:spTree>
    <p:extLst>
      <p:ext uri="{BB962C8B-B14F-4D97-AF65-F5344CB8AC3E}">
        <p14:creationId xmlns:p14="http://schemas.microsoft.com/office/powerpoint/2010/main" val="207162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5D46A8C-74C6-4875-B10A-949C63C7E067}" type="datetimeFigureOut">
              <a:rPr lang="en-GB" smtClean="0"/>
              <a:t>22/03/2024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1D096A-449C-4EC4-B2EA-E006571F5128}" type="slidenum">
              <a:rPr lang="en-GB" smtClean="0"/>
              <a:t>‹#›</a:t>
            </a:fld>
            <a:endParaRPr lang="en-GB"/>
          </a:p>
        </p:txBody>
      </p:sp>
    </p:spTree>
    <p:extLst>
      <p:ext uri="{BB962C8B-B14F-4D97-AF65-F5344CB8AC3E}">
        <p14:creationId xmlns:p14="http://schemas.microsoft.com/office/powerpoint/2010/main" val="139922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5D46A8C-74C6-4875-B10A-949C63C7E067}" type="datetimeFigureOut">
              <a:rPr lang="en-GB" smtClean="0"/>
              <a:t>22/03/2024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1D096A-449C-4EC4-B2EA-E006571F5128}" type="slidenum">
              <a:rPr lang="en-GB" smtClean="0"/>
              <a:t>‹#›</a:t>
            </a:fld>
            <a:endParaRPr lang="en-GB"/>
          </a:p>
        </p:txBody>
      </p:sp>
    </p:spTree>
    <p:extLst>
      <p:ext uri="{BB962C8B-B14F-4D97-AF65-F5344CB8AC3E}">
        <p14:creationId xmlns:p14="http://schemas.microsoft.com/office/powerpoint/2010/main" val="3984641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5D46A8C-74C6-4875-B10A-949C63C7E067}" type="datetimeFigureOut">
              <a:rPr lang="en-GB" smtClean="0"/>
              <a:t>22/03/2024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1D096A-449C-4EC4-B2EA-E006571F5128}" type="slidenum">
              <a:rPr lang="en-GB" smtClean="0"/>
              <a:t>‹#›</a:t>
            </a:fld>
            <a:endParaRPr lang="en-GB"/>
          </a:p>
        </p:txBody>
      </p:sp>
    </p:spTree>
    <p:extLst>
      <p:ext uri="{BB962C8B-B14F-4D97-AF65-F5344CB8AC3E}">
        <p14:creationId xmlns:p14="http://schemas.microsoft.com/office/powerpoint/2010/main" val="127674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D46A8C-74C6-4875-B10A-949C63C7E067}" type="datetimeFigureOut">
              <a:rPr lang="en-GB" smtClean="0"/>
              <a:t>22/03/2024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1D096A-449C-4EC4-B2EA-E006571F5128}" type="slidenum">
              <a:rPr lang="en-GB" smtClean="0"/>
              <a:t>‹#›</a:t>
            </a:fld>
            <a:endParaRPr lang="en-GB"/>
          </a:p>
        </p:txBody>
      </p:sp>
    </p:spTree>
    <p:extLst>
      <p:ext uri="{BB962C8B-B14F-4D97-AF65-F5344CB8AC3E}">
        <p14:creationId xmlns:p14="http://schemas.microsoft.com/office/powerpoint/2010/main" val="2286066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5D46A8C-74C6-4875-B10A-949C63C7E067}" type="datetimeFigureOut">
              <a:rPr lang="en-GB" smtClean="0"/>
              <a:t>22/03/2024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1D096A-449C-4EC4-B2EA-E006571F5128}" type="slidenum">
              <a:rPr lang="en-GB" smtClean="0"/>
              <a:t>‹#›</a:t>
            </a:fld>
            <a:endParaRPr lang="en-GB"/>
          </a:p>
        </p:txBody>
      </p:sp>
    </p:spTree>
    <p:extLst>
      <p:ext uri="{BB962C8B-B14F-4D97-AF65-F5344CB8AC3E}">
        <p14:creationId xmlns:p14="http://schemas.microsoft.com/office/powerpoint/2010/main" val="3300899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5D46A8C-74C6-4875-B10A-949C63C7E067}" type="datetimeFigureOut">
              <a:rPr lang="en-GB" smtClean="0"/>
              <a:t>22/03/2024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71D096A-449C-4EC4-B2EA-E006571F5128}" type="slidenum">
              <a:rPr lang="en-GB" smtClean="0"/>
              <a:t>‹#›</a:t>
            </a:fld>
            <a:endParaRPr lang="en-GB"/>
          </a:p>
        </p:txBody>
      </p:sp>
    </p:spTree>
    <p:extLst>
      <p:ext uri="{BB962C8B-B14F-4D97-AF65-F5344CB8AC3E}">
        <p14:creationId xmlns:p14="http://schemas.microsoft.com/office/powerpoint/2010/main" val="1365275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5D46A8C-74C6-4875-B10A-949C63C7E067}" type="datetimeFigureOut">
              <a:rPr lang="en-GB" smtClean="0"/>
              <a:t>22/03/2024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71D096A-449C-4EC4-B2EA-E006571F5128}" type="slidenum">
              <a:rPr lang="en-GB" smtClean="0"/>
              <a:t>‹#›</a:t>
            </a:fld>
            <a:endParaRPr lang="en-GB"/>
          </a:p>
        </p:txBody>
      </p:sp>
    </p:spTree>
    <p:extLst>
      <p:ext uri="{BB962C8B-B14F-4D97-AF65-F5344CB8AC3E}">
        <p14:creationId xmlns:p14="http://schemas.microsoft.com/office/powerpoint/2010/main" val="213431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46A8C-74C6-4875-B10A-949C63C7E067}" type="datetimeFigureOut">
              <a:rPr lang="en-GB" smtClean="0"/>
              <a:t>22/03/2024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71D096A-449C-4EC4-B2EA-E006571F5128}" type="slidenum">
              <a:rPr lang="en-GB" smtClean="0"/>
              <a:t>‹#›</a:t>
            </a:fld>
            <a:endParaRPr lang="en-GB"/>
          </a:p>
        </p:txBody>
      </p:sp>
    </p:spTree>
    <p:extLst>
      <p:ext uri="{BB962C8B-B14F-4D97-AF65-F5344CB8AC3E}">
        <p14:creationId xmlns:p14="http://schemas.microsoft.com/office/powerpoint/2010/main" val="152852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D46A8C-74C6-4875-B10A-949C63C7E067}" type="datetimeFigureOut">
              <a:rPr lang="en-GB" smtClean="0"/>
              <a:t>22/03/2024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1D096A-449C-4EC4-B2EA-E006571F5128}" type="slidenum">
              <a:rPr lang="en-GB" smtClean="0"/>
              <a:t>‹#›</a:t>
            </a:fld>
            <a:endParaRPr lang="en-GB"/>
          </a:p>
        </p:txBody>
      </p:sp>
    </p:spTree>
    <p:extLst>
      <p:ext uri="{BB962C8B-B14F-4D97-AF65-F5344CB8AC3E}">
        <p14:creationId xmlns:p14="http://schemas.microsoft.com/office/powerpoint/2010/main" val="298251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D46A8C-74C6-4875-B10A-949C63C7E067}" type="datetimeFigureOut">
              <a:rPr lang="en-GB" smtClean="0"/>
              <a:t>22/03/2024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1D096A-449C-4EC4-B2EA-E006571F5128}" type="slidenum">
              <a:rPr lang="en-GB" smtClean="0"/>
              <a:t>‹#›</a:t>
            </a:fld>
            <a:endParaRPr lang="en-GB"/>
          </a:p>
        </p:txBody>
      </p:sp>
    </p:spTree>
    <p:extLst>
      <p:ext uri="{BB962C8B-B14F-4D97-AF65-F5344CB8AC3E}">
        <p14:creationId xmlns:p14="http://schemas.microsoft.com/office/powerpoint/2010/main" val="205311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46A8C-74C6-4875-B10A-949C63C7E067}" type="datetimeFigureOut">
              <a:rPr lang="en-GB" smtClean="0"/>
              <a:t>22/03/2024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D096A-449C-4EC4-B2EA-E006571F5128}" type="slidenum">
              <a:rPr lang="en-GB" smtClean="0"/>
              <a:t>‹#›</a:t>
            </a:fld>
            <a:endParaRPr lang="en-GB"/>
          </a:p>
        </p:txBody>
      </p:sp>
    </p:spTree>
    <p:extLst>
      <p:ext uri="{BB962C8B-B14F-4D97-AF65-F5344CB8AC3E}">
        <p14:creationId xmlns:p14="http://schemas.microsoft.com/office/powerpoint/2010/main" val="532296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zenrows.com/blog/blocking-resources-in-playwrigh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496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Record &amp; </a:t>
            </a:r>
            <a:r>
              <a:rPr lang="en-GB" dirty="0" smtClean="0"/>
              <a:t>Playback</a:t>
            </a:r>
            <a:endParaRPr lang="en-GB" dirty="0"/>
          </a:p>
        </p:txBody>
      </p:sp>
      <p:sp>
        <p:nvSpPr>
          <p:cNvPr id="3" name="Content Placeholder 2"/>
          <p:cNvSpPr>
            <a:spLocks noGrp="1"/>
          </p:cNvSpPr>
          <p:nvPr>
            <p:ph idx="1"/>
          </p:nvPr>
        </p:nvSpPr>
        <p:spPr/>
        <p:txBody>
          <a:bodyPr>
            <a:normAutofit/>
          </a:bodyPr>
          <a:lstStyle/>
          <a:p>
            <a:r>
              <a:rPr lang="en-US" sz="2800" dirty="0"/>
              <a:t>Playwright has a powerful code generation that assists in automating user interactions within the browser. </a:t>
            </a:r>
            <a:endParaRPr lang="pl-PL" sz="2800" dirty="0" smtClean="0"/>
          </a:p>
          <a:p>
            <a:r>
              <a:rPr lang="en-US" sz="2800" dirty="0" smtClean="0"/>
              <a:t>With </a:t>
            </a:r>
            <a:r>
              <a:rPr lang="en-US" sz="2800" dirty="0"/>
              <a:t>Playwright’s </a:t>
            </a:r>
            <a:r>
              <a:rPr lang="en-US" sz="2800" dirty="0" err="1"/>
              <a:t>CodeGen</a:t>
            </a:r>
            <a:r>
              <a:rPr lang="en-US" sz="2800" dirty="0"/>
              <a:t> functionality, you can effortlessly generate code corresponding to the actions performed during your browsing session</a:t>
            </a:r>
            <a:r>
              <a:rPr lang="en-US" sz="2800" dirty="0" smtClean="0"/>
              <a:t>.</a:t>
            </a:r>
            <a:endParaRPr lang="pl-PL" sz="2800" dirty="0" smtClean="0"/>
          </a:p>
        </p:txBody>
      </p:sp>
    </p:spTree>
    <p:extLst>
      <p:ext uri="{BB962C8B-B14F-4D97-AF65-F5344CB8AC3E}">
        <p14:creationId xmlns:p14="http://schemas.microsoft.com/office/powerpoint/2010/main" val="2135775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Record &amp; Playback</a:t>
            </a:r>
            <a:endParaRPr lang="en-GB" dirty="0"/>
          </a:p>
        </p:txBody>
      </p:sp>
      <p:pic>
        <p:nvPicPr>
          <p:cNvPr id="7170" name="Picture 2" descr="Playwright Insp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88840"/>
            <a:ext cx="7747275" cy="3801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942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Test </a:t>
            </a:r>
            <a:r>
              <a:rPr lang="en-GB" dirty="0" smtClean="0"/>
              <a:t>Flakiness</a:t>
            </a:r>
            <a:endParaRPr lang="en-GB" dirty="0"/>
          </a:p>
        </p:txBody>
      </p:sp>
      <p:sp>
        <p:nvSpPr>
          <p:cNvPr id="3" name="Content Placeholder 2"/>
          <p:cNvSpPr>
            <a:spLocks noGrp="1"/>
          </p:cNvSpPr>
          <p:nvPr>
            <p:ph idx="1"/>
          </p:nvPr>
        </p:nvSpPr>
        <p:spPr/>
        <p:txBody>
          <a:bodyPr/>
          <a:lstStyle/>
          <a:p>
            <a:r>
              <a:rPr lang="en-US" dirty="0" smtClean="0"/>
              <a:t>Test flakiness, or the inconsistency of test results, can be a significant challenge in automated testing. It can lead to unreliable test outcomes and hinder the effectiveness of the testing process</a:t>
            </a:r>
            <a:r>
              <a:rPr lang="pl-PL" dirty="0" smtClean="0"/>
              <a:t>.</a:t>
            </a:r>
            <a:endParaRPr lang="en-GB" dirty="0"/>
          </a:p>
        </p:txBody>
      </p:sp>
    </p:spTree>
    <p:extLst>
      <p:ext uri="{BB962C8B-B14F-4D97-AF65-F5344CB8AC3E}">
        <p14:creationId xmlns:p14="http://schemas.microsoft.com/office/powerpoint/2010/main" val="1797522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Flakiness</a:t>
            </a:r>
            <a:endParaRPr lang="en-GB" dirty="0"/>
          </a:p>
        </p:txBody>
      </p:sp>
      <p:sp>
        <p:nvSpPr>
          <p:cNvPr id="3" name="Content Placeholder 2"/>
          <p:cNvSpPr>
            <a:spLocks noGrp="1"/>
          </p:cNvSpPr>
          <p:nvPr>
            <p:ph idx="1"/>
          </p:nvPr>
        </p:nvSpPr>
        <p:spPr/>
        <p:txBody>
          <a:bodyPr>
            <a:normAutofit/>
          </a:bodyPr>
          <a:lstStyle/>
          <a:p>
            <a:r>
              <a:rPr lang="en-US" b="1" dirty="0" err="1"/>
              <a:t>Async</a:t>
            </a:r>
            <a:r>
              <a:rPr lang="en-US" b="1" dirty="0"/>
              <a:t>-Await and Promises</a:t>
            </a:r>
            <a:endParaRPr lang="en-US" dirty="0"/>
          </a:p>
          <a:p>
            <a:pPr lvl="1"/>
            <a:r>
              <a:rPr lang="en-US" dirty="0"/>
              <a:t>Playwright leverages modern JavaScript syntax, including </a:t>
            </a:r>
            <a:r>
              <a:rPr lang="en-US" dirty="0" err="1"/>
              <a:t>async</a:t>
            </a:r>
            <a:r>
              <a:rPr lang="en-US" dirty="0"/>
              <a:t>-await and promises, to handle asynchronous operations effectively. This ensures proper synchronization between test steps, reducing the likelihood of test flakiness caused by timing issues.</a:t>
            </a:r>
          </a:p>
          <a:p>
            <a:endParaRPr lang="en-GB" dirty="0"/>
          </a:p>
        </p:txBody>
      </p:sp>
    </p:spTree>
    <p:extLst>
      <p:ext uri="{BB962C8B-B14F-4D97-AF65-F5344CB8AC3E}">
        <p14:creationId xmlns:p14="http://schemas.microsoft.com/office/powerpoint/2010/main" val="318646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Flakiness</a:t>
            </a:r>
            <a:endParaRPr lang="en-GB" dirty="0"/>
          </a:p>
        </p:txBody>
      </p:sp>
      <p:sp>
        <p:nvSpPr>
          <p:cNvPr id="3" name="Content Placeholder 2"/>
          <p:cNvSpPr>
            <a:spLocks noGrp="1"/>
          </p:cNvSpPr>
          <p:nvPr>
            <p:ph idx="1"/>
          </p:nvPr>
        </p:nvSpPr>
        <p:spPr/>
        <p:txBody>
          <a:bodyPr>
            <a:normAutofit/>
          </a:bodyPr>
          <a:lstStyle/>
          <a:p>
            <a:r>
              <a:rPr lang="en-US" b="1" dirty="0" smtClean="0"/>
              <a:t>Built-in </a:t>
            </a:r>
            <a:r>
              <a:rPr lang="en-US" b="1" dirty="0"/>
              <a:t>Waits</a:t>
            </a:r>
            <a:endParaRPr lang="en-US" dirty="0"/>
          </a:p>
          <a:p>
            <a:pPr lvl="1"/>
            <a:r>
              <a:rPr lang="en-US" dirty="0"/>
              <a:t>Playwright provides built-in wait mechanisms, such as </a:t>
            </a:r>
            <a:r>
              <a:rPr lang="en-US" i="1" dirty="0" err="1"/>
              <a:t>waitForSelector</a:t>
            </a:r>
            <a:r>
              <a:rPr lang="en-US" i="1" dirty="0"/>
              <a:t> and </a:t>
            </a:r>
            <a:r>
              <a:rPr lang="en-US" i="1" dirty="0" err="1"/>
              <a:t>waitForNavigation</a:t>
            </a:r>
            <a:r>
              <a:rPr lang="en-US" dirty="0"/>
              <a:t>, that allow tests to wait for specific conditions before proceeding. These waits help handle asynchronous behavior and eliminate the need for explicit manual waits.</a:t>
            </a:r>
          </a:p>
          <a:p>
            <a:endParaRPr lang="en-GB" dirty="0"/>
          </a:p>
        </p:txBody>
      </p:sp>
    </p:spTree>
    <p:extLst>
      <p:ext uri="{BB962C8B-B14F-4D97-AF65-F5344CB8AC3E}">
        <p14:creationId xmlns:p14="http://schemas.microsoft.com/office/powerpoint/2010/main" val="516099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Flakiness</a:t>
            </a:r>
            <a:endParaRPr lang="en-GB" dirty="0"/>
          </a:p>
        </p:txBody>
      </p:sp>
      <p:sp>
        <p:nvSpPr>
          <p:cNvPr id="3" name="Content Placeholder 2"/>
          <p:cNvSpPr>
            <a:spLocks noGrp="1"/>
          </p:cNvSpPr>
          <p:nvPr>
            <p:ph idx="1"/>
          </p:nvPr>
        </p:nvSpPr>
        <p:spPr/>
        <p:txBody>
          <a:bodyPr>
            <a:normAutofit/>
          </a:bodyPr>
          <a:lstStyle/>
          <a:p>
            <a:r>
              <a:rPr lang="en-US" b="1" dirty="0" smtClean="0"/>
              <a:t>Network </a:t>
            </a:r>
            <a:r>
              <a:rPr lang="en-US" b="1" dirty="0"/>
              <a:t>and Request Interception</a:t>
            </a:r>
            <a:endParaRPr lang="en-US" dirty="0"/>
          </a:p>
          <a:p>
            <a:pPr lvl="1"/>
            <a:r>
              <a:rPr lang="en-US" dirty="0"/>
              <a:t>Playwright enables granular control over network requests, allowing developers to intercept, modify, or stub network responses. This control helps eliminate test flakiness caused by external dependencies or network variations.</a:t>
            </a:r>
          </a:p>
          <a:p>
            <a:endParaRPr lang="en-GB" dirty="0"/>
          </a:p>
        </p:txBody>
      </p:sp>
    </p:spTree>
    <p:extLst>
      <p:ext uri="{BB962C8B-B14F-4D97-AF65-F5344CB8AC3E}">
        <p14:creationId xmlns:p14="http://schemas.microsoft.com/office/powerpoint/2010/main" val="516099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Mobile </a:t>
            </a:r>
            <a:r>
              <a:rPr lang="en-GB" dirty="0" smtClean="0"/>
              <a:t>Support</a:t>
            </a:r>
            <a:endParaRPr lang="en-GB" dirty="0"/>
          </a:p>
        </p:txBody>
      </p:sp>
      <p:sp>
        <p:nvSpPr>
          <p:cNvPr id="3" name="Content Placeholder 2"/>
          <p:cNvSpPr>
            <a:spLocks noGrp="1"/>
          </p:cNvSpPr>
          <p:nvPr>
            <p:ph idx="1"/>
          </p:nvPr>
        </p:nvSpPr>
        <p:spPr/>
        <p:txBody>
          <a:bodyPr/>
          <a:lstStyle/>
          <a:p>
            <a:r>
              <a:rPr lang="en-US" dirty="0" smtClean="0"/>
              <a:t>Developed by Microsoft, Playwright supports mobile automation tests on Android and iOS platforms, making it a robust choice for mobile testing.</a:t>
            </a:r>
            <a:endParaRPr lang="en-GB" dirty="0"/>
          </a:p>
        </p:txBody>
      </p:sp>
    </p:spTree>
    <p:extLst>
      <p:ext uri="{BB962C8B-B14F-4D97-AF65-F5344CB8AC3E}">
        <p14:creationId xmlns:p14="http://schemas.microsoft.com/office/powerpoint/2010/main" val="3771108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Parallel Test </a:t>
            </a:r>
            <a:r>
              <a:rPr lang="en-GB" dirty="0" smtClean="0"/>
              <a:t>Execution</a:t>
            </a:r>
            <a:endParaRPr lang="en-GB" dirty="0"/>
          </a:p>
        </p:txBody>
      </p:sp>
      <p:sp>
        <p:nvSpPr>
          <p:cNvPr id="3" name="Content Placeholder 2"/>
          <p:cNvSpPr>
            <a:spLocks noGrp="1"/>
          </p:cNvSpPr>
          <p:nvPr>
            <p:ph idx="1"/>
          </p:nvPr>
        </p:nvSpPr>
        <p:spPr/>
        <p:txBody>
          <a:bodyPr/>
          <a:lstStyle/>
          <a:p>
            <a:r>
              <a:rPr lang="en-US" dirty="0"/>
              <a:t>Playwright supports parallel test execution by utilizing test runners and infrastructure </a:t>
            </a:r>
            <a:r>
              <a:rPr lang="en-US" dirty="0" smtClean="0"/>
              <a:t>tools.</a:t>
            </a:r>
            <a:endParaRPr lang="pl-PL" dirty="0" smtClean="0"/>
          </a:p>
          <a:p>
            <a:r>
              <a:rPr lang="en-US" dirty="0" smtClean="0"/>
              <a:t>Playwright </a:t>
            </a:r>
            <a:r>
              <a:rPr lang="en-US" dirty="0"/>
              <a:t>can be integrated with popular test runners like Jest or Mocha, and parallelization can be achieved by leveraging the test runner’s built-in parallel execution capabilities.</a:t>
            </a:r>
            <a:endParaRPr lang="en-GB" dirty="0"/>
          </a:p>
        </p:txBody>
      </p:sp>
    </p:spTree>
    <p:extLst>
      <p:ext uri="{BB962C8B-B14F-4D97-AF65-F5344CB8AC3E}">
        <p14:creationId xmlns:p14="http://schemas.microsoft.com/office/powerpoint/2010/main" val="3705668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Parallel Test Execution</a:t>
            </a:r>
            <a:endParaRPr lang="en-GB" dirty="0"/>
          </a:p>
        </p:txBody>
      </p:sp>
      <p:sp>
        <p:nvSpPr>
          <p:cNvPr id="3" name="Content Placeholder 2"/>
          <p:cNvSpPr>
            <a:spLocks noGrp="1"/>
          </p:cNvSpPr>
          <p:nvPr>
            <p:ph idx="1"/>
          </p:nvPr>
        </p:nvSpPr>
        <p:spPr/>
        <p:txBody>
          <a:bodyPr>
            <a:normAutofit fontScale="92500" lnSpcReduction="10000"/>
          </a:bodyPr>
          <a:lstStyle/>
          <a:p>
            <a:r>
              <a:rPr lang="en-US" dirty="0"/>
              <a:t>Playwright will distribute the tests across multiple threads, enabling faster test execution. </a:t>
            </a:r>
            <a:endParaRPr lang="pl-PL" dirty="0" smtClean="0"/>
          </a:p>
          <a:p>
            <a:r>
              <a:rPr lang="en-US" dirty="0" smtClean="0"/>
              <a:t>Both </a:t>
            </a:r>
            <a:r>
              <a:rPr lang="en-US" dirty="0"/>
              <a:t>Playwright and Cypress offer solutions for parallel test execution, allowing tests to run concurrently and reducing overall execution </a:t>
            </a:r>
            <a:r>
              <a:rPr lang="en-US" dirty="0" smtClean="0"/>
              <a:t>time.</a:t>
            </a:r>
            <a:endParaRPr lang="pl-PL" dirty="0" smtClean="0"/>
          </a:p>
          <a:p>
            <a:r>
              <a:rPr lang="en-US" dirty="0" smtClean="0"/>
              <a:t>Cypress </a:t>
            </a:r>
            <a:r>
              <a:rPr lang="en-US" dirty="0"/>
              <a:t>provides built-in support for parallel execution using its Cypress Dashboard, while Playwright integrates seamlessly with popular test runners like Jest or Mocha, which offer parallelization features.</a:t>
            </a:r>
            <a:endParaRPr lang="en-GB" dirty="0"/>
          </a:p>
        </p:txBody>
      </p:sp>
    </p:spTree>
    <p:extLst>
      <p:ext uri="{BB962C8B-B14F-4D97-AF65-F5344CB8AC3E}">
        <p14:creationId xmlns:p14="http://schemas.microsoft.com/office/powerpoint/2010/main" val="17152244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API </a:t>
            </a:r>
            <a:r>
              <a:rPr lang="en-GB" dirty="0" smtClean="0"/>
              <a:t>Testing</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API testing is a vital aspect of ensuring the quality and reliability of web applications</a:t>
            </a:r>
            <a:endParaRPr lang="pl-PL" dirty="0" smtClean="0"/>
          </a:p>
          <a:p>
            <a:pPr marL="0" indent="0">
              <a:buNone/>
            </a:pPr>
            <a:endParaRPr lang="pl-PL" dirty="0" smtClean="0"/>
          </a:p>
          <a:p>
            <a:r>
              <a:rPr lang="en-US" b="1" dirty="0"/>
              <a:t>Intercepting and Modifying Network Requests</a:t>
            </a:r>
            <a:endParaRPr lang="en-US" dirty="0"/>
          </a:p>
          <a:p>
            <a:pPr lvl="1"/>
            <a:r>
              <a:rPr lang="en-US" dirty="0"/>
              <a:t>Playwright allows developers to intercept and modify network requests, enabling them to simulate different scenarios and validate API responses effectively. The Playwright’s route() function intercepts specific URLs or patterns and modifies the response. This capability is crucial for testing API behavior under various conditions.</a:t>
            </a:r>
          </a:p>
          <a:p>
            <a:pPr marL="0" indent="0">
              <a:buNone/>
            </a:pPr>
            <a:endParaRPr lang="en-GB" dirty="0"/>
          </a:p>
        </p:txBody>
      </p:sp>
    </p:spTree>
    <p:extLst>
      <p:ext uri="{BB962C8B-B14F-4D97-AF65-F5344CB8AC3E}">
        <p14:creationId xmlns:p14="http://schemas.microsoft.com/office/powerpoint/2010/main" val="3959294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P</a:t>
            </a:r>
            <a:r>
              <a:rPr lang="pl-PL" dirty="0" smtClean="0"/>
              <a:t>opularity</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8403444"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268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API </a:t>
            </a:r>
            <a:r>
              <a:rPr lang="en-GB" dirty="0" smtClean="0"/>
              <a:t>Testing</a:t>
            </a:r>
            <a:endParaRPr lang="en-GB" dirty="0"/>
          </a:p>
        </p:txBody>
      </p:sp>
      <p:sp>
        <p:nvSpPr>
          <p:cNvPr id="3" name="Content Placeholder 2"/>
          <p:cNvSpPr>
            <a:spLocks noGrp="1"/>
          </p:cNvSpPr>
          <p:nvPr>
            <p:ph idx="1"/>
          </p:nvPr>
        </p:nvSpPr>
        <p:spPr/>
        <p:txBody>
          <a:bodyPr>
            <a:normAutofit/>
          </a:bodyPr>
          <a:lstStyle/>
          <a:p>
            <a:r>
              <a:rPr lang="en-US" b="1" dirty="0" smtClean="0"/>
              <a:t>Authentication </a:t>
            </a:r>
            <a:r>
              <a:rPr lang="en-US" b="1" dirty="0"/>
              <a:t>and Security</a:t>
            </a:r>
            <a:endParaRPr lang="en-US" dirty="0"/>
          </a:p>
          <a:p>
            <a:pPr lvl="1"/>
            <a:r>
              <a:rPr lang="en-US" dirty="0"/>
              <a:t>Playwright supports handling authentication and security during API testing. Developers can set custom headers, cookies, and request methods using the fetch() function or modify the page context. This flexibility enables accurate simulation of authenticated requests and testing of various security scenarios.</a:t>
            </a:r>
          </a:p>
          <a:p>
            <a:pPr marL="0" indent="0">
              <a:buNone/>
            </a:pPr>
            <a:endParaRPr lang="en-GB" dirty="0"/>
          </a:p>
        </p:txBody>
      </p:sp>
    </p:spTree>
    <p:extLst>
      <p:ext uri="{BB962C8B-B14F-4D97-AF65-F5344CB8AC3E}">
        <p14:creationId xmlns:p14="http://schemas.microsoft.com/office/powerpoint/2010/main" val="3849757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API Testing</a:t>
            </a:r>
            <a:endParaRPr lang="en-GB" dirty="0"/>
          </a:p>
        </p:txBody>
      </p:sp>
      <p:sp>
        <p:nvSpPr>
          <p:cNvPr id="3" name="Content Placeholder 2"/>
          <p:cNvSpPr>
            <a:spLocks noGrp="1"/>
          </p:cNvSpPr>
          <p:nvPr>
            <p:ph idx="1"/>
          </p:nvPr>
        </p:nvSpPr>
        <p:spPr/>
        <p:txBody>
          <a:bodyPr/>
          <a:lstStyle/>
          <a:p>
            <a:r>
              <a:rPr lang="en-US" b="1" dirty="0"/>
              <a:t>Response Validation and Custom Assertions</a:t>
            </a:r>
            <a:endParaRPr lang="en-US" dirty="0"/>
          </a:p>
          <a:p>
            <a:pPr lvl="1"/>
            <a:r>
              <a:rPr lang="en-US" dirty="0"/>
              <a:t>Playwright provides a rich set of API testing functionalities for response validation and custom assertions. Developers can extract data from the response and assert the API returns the expected results. This allows for comprehensive validation and verification of the API behavior.</a:t>
            </a:r>
          </a:p>
          <a:p>
            <a:endParaRPr lang="en-GB" dirty="0"/>
          </a:p>
        </p:txBody>
      </p:sp>
    </p:spTree>
    <p:extLst>
      <p:ext uri="{BB962C8B-B14F-4D97-AF65-F5344CB8AC3E}">
        <p14:creationId xmlns:p14="http://schemas.microsoft.com/office/powerpoint/2010/main" val="6818806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CI/CD </a:t>
            </a:r>
            <a:r>
              <a:rPr lang="en-GB" dirty="0" smtClean="0"/>
              <a:t>Integration</a:t>
            </a:r>
            <a:endParaRPr lang="en-GB" dirty="0"/>
          </a:p>
        </p:txBody>
      </p:sp>
      <p:sp>
        <p:nvSpPr>
          <p:cNvPr id="3" name="Content Placeholder 2"/>
          <p:cNvSpPr>
            <a:spLocks noGrp="1"/>
          </p:cNvSpPr>
          <p:nvPr>
            <p:ph idx="1"/>
          </p:nvPr>
        </p:nvSpPr>
        <p:spPr/>
        <p:txBody>
          <a:bodyPr/>
          <a:lstStyle/>
          <a:p>
            <a:r>
              <a:rPr lang="en-US" dirty="0"/>
              <a:t>Playwright can be integrated with tools like Jenkins, </a:t>
            </a:r>
            <a:r>
              <a:rPr lang="en-US" dirty="0" err="1"/>
              <a:t>CircleCI</a:t>
            </a:r>
            <a:r>
              <a:rPr lang="en-US" dirty="0"/>
              <a:t>, Azure Pipelines, and GitHub </a:t>
            </a:r>
            <a:r>
              <a:rPr lang="en-US" dirty="0" smtClean="0"/>
              <a:t>Actions</a:t>
            </a:r>
            <a:endParaRPr lang="en-GB" dirty="0"/>
          </a:p>
        </p:txBody>
      </p:sp>
    </p:spTree>
    <p:extLst>
      <p:ext uri="{BB962C8B-B14F-4D97-AF65-F5344CB8AC3E}">
        <p14:creationId xmlns:p14="http://schemas.microsoft.com/office/powerpoint/2010/main" val="2389934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Comparison</a:t>
            </a:r>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67" y="1628800"/>
            <a:ext cx="7224713"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63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the Advantages of Playwright</a:t>
            </a:r>
            <a:r>
              <a:rPr lang="en-US" b="1" dirty="0" smtClean="0"/>
              <a:t>?</a:t>
            </a:r>
            <a:endParaRPr lang="en-GB" dirty="0"/>
          </a:p>
        </p:txBody>
      </p:sp>
      <p:sp>
        <p:nvSpPr>
          <p:cNvPr id="3" name="Content Placeholder 2"/>
          <p:cNvSpPr>
            <a:spLocks noGrp="1"/>
          </p:cNvSpPr>
          <p:nvPr>
            <p:ph idx="1"/>
          </p:nvPr>
        </p:nvSpPr>
        <p:spPr/>
        <p:txBody>
          <a:bodyPr>
            <a:normAutofit fontScale="77500" lnSpcReduction="20000"/>
          </a:bodyPr>
          <a:lstStyle/>
          <a:p>
            <a:r>
              <a:rPr lang="en-US" dirty="0"/>
              <a:t>It supports all modern rendering engines, including Chromium, </a:t>
            </a:r>
            <a:r>
              <a:rPr lang="en-US" dirty="0" err="1"/>
              <a:t>WebKit</a:t>
            </a:r>
            <a:r>
              <a:rPr lang="en-US" dirty="0"/>
              <a:t>, and Firefox.</a:t>
            </a:r>
          </a:p>
          <a:p>
            <a:r>
              <a:rPr lang="en-US" dirty="0"/>
              <a:t>Playwright can be used on Windows, Linux, </a:t>
            </a:r>
            <a:r>
              <a:rPr lang="en-US" dirty="0" err="1"/>
              <a:t>macOS</a:t>
            </a:r>
            <a:r>
              <a:rPr lang="en-US" dirty="0"/>
              <a:t>, or CI.</a:t>
            </a:r>
          </a:p>
          <a:p>
            <a:r>
              <a:rPr lang="en-US" dirty="0"/>
              <a:t>It supports TypeScript, JavaScript (Node.js), Python, .NET, and Java.</a:t>
            </a:r>
          </a:p>
          <a:p>
            <a:r>
              <a:rPr lang="en-US" dirty="0"/>
              <a:t>Playwright's execution speed is faster than Selenium's.</a:t>
            </a:r>
          </a:p>
          <a:p>
            <a:r>
              <a:rPr lang="en-US" dirty="0"/>
              <a:t>The framework also supports auto-wait and performs relevant checks for elements.</a:t>
            </a:r>
          </a:p>
          <a:p>
            <a:r>
              <a:rPr lang="en-US" dirty="0"/>
              <a:t>You can generate selectors inspecting web pages and a scenario by recording your actions.</a:t>
            </a:r>
          </a:p>
          <a:p>
            <a:r>
              <a:rPr lang="en-US" dirty="0"/>
              <a:t>Playwright supports simultaneous execution and can also </a:t>
            </a:r>
            <a:r>
              <a:rPr lang="en-US" dirty="0">
                <a:hlinkClick r:id="rId2"/>
              </a:rPr>
              <a:t>block unnecessary resource requests</a:t>
            </a:r>
            <a:r>
              <a:rPr lang="en-US" dirty="0" smtClean="0"/>
              <a:t>.</a:t>
            </a:r>
            <a:endParaRPr lang="en-US" dirty="0"/>
          </a:p>
        </p:txBody>
      </p:sp>
    </p:spTree>
    <p:extLst>
      <p:ext uri="{BB962C8B-B14F-4D97-AF65-F5344CB8AC3E}">
        <p14:creationId xmlns:p14="http://schemas.microsoft.com/office/powerpoint/2010/main" val="20292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the Disadvantages of Playwright</a:t>
            </a:r>
            <a:r>
              <a:rPr lang="en-US" b="1" dirty="0" smtClean="0"/>
              <a:t>?</a:t>
            </a:r>
            <a:endParaRPr lang="en-GB" dirty="0"/>
          </a:p>
        </p:txBody>
      </p:sp>
      <p:sp>
        <p:nvSpPr>
          <p:cNvPr id="3" name="Content Placeholder 2"/>
          <p:cNvSpPr>
            <a:spLocks noGrp="1"/>
          </p:cNvSpPr>
          <p:nvPr>
            <p:ph idx="1"/>
          </p:nvPr>
        </p:nvSpPr>
        <p:spPr/>
        <p:txBody>
          <a:bodyPr/>
          <a:lstStyle/>
          <a:p>
            <a:r>
              <a:rPr lang="en-US" dirty="0"/>
              <a:t>It can handle only emulators and not real devices.</a:t>
            </a:r>
          </a:p>
          <a:p>
            <a:r>
              <a:rPr lang="en-US" dirty="0"/>
              <a:t>Compared to Selenium, Playwright doesn't have a big community.</a:t>
            </a:r>
          </a:p>
          <a:p>
            <a:r>
              <a:rPr lang="en-US" dirty="0"/>
              <a:t>It doesn't work on legacy browsers and devices</a:t>
            </a:r>
            <a:r>
              <a:rPr lang="en-US" dirty="0" smtClean="0"/>
              <a:t>.</a:t>
            </a:r>
            <a:endParaRPr lang="en-US" dirty="0"/>
          </a:p>
        </p:txBody>
      </p:sp>
    </p:spTree>
    <p:extLst>
      <p:ext uri="{BB962C8B-B14F-4D97-AF65-F5344CB8AC3E}">
        <p14:creationId xmlns:p14="http://schemas.microsoft.com/office/powerpoint/2010/main" val="84665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Test </a:t>
            </a:r>
            <a:r>
              <a:rPr lang="en-GB" b="1" dirty="0" smtClean="0"/>
              <a:t>Runner</a:t>
            </a:r>
            <a:endParaRPr lang="en-GB" dirty="0"/>
          </a:p>
        </p:txBody>
      </p:sp>
      <p:sp>
        <p:nvSpPr>
          <p:cNvPr id="3" name="Content Placeholder 2"/>
          <p:cNvSpPr>
            <a:spLocks noGrp="1"/>
          </p:cNvSpPr>
          <p:nvPr>
            <p:ph idx="1"/>
          </p:nvPr>
        </p:nvSpPr>
        <p:spPr/>
        <p:txBody>
          <a:bodyPr/>
          <a:lstStyle/>
          <a:p>
            <a:r>
              <a:rPr lang="en-US" dirty="0"/>
              <a:t>Playwright comes with its own powerful playwright runner. You can also use third-party test runners such as Jest-playwright (playwright jest), AVA, Mocha, etc.</a:t>
            </a:r>
            <a:endParaRPr lang="en-GB" dirty="0"/>
          </a:p>
        </p:txBody>
      </p:sp>
    </p:spTree>
    <p:extLst>
      <p:ext uri="{BB962C8B-B14F-4D97-AF65-F5344CB8AC3E}">
        <p14:creationId xmlns:p14="http://schemas.microsoft.com/office/powerpoint/2010/main" val="287788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Element </a:t>
            </a:r>
            <a:r>
              <a:rPr lang="en-GB" b="1" dirty="0" smtClean="0"/>
              <a:t>Locators</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141608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Visual </a:t>
            </a:r>
            <a:r>
              <a:rPr lang="en-GB" b="1" dirty="0" smtClean="0"/>
              <a:t>Testing</a:t>
            </a:r>
            <a:endParaRPr lang="en-GB" dirty="0"/>
          </a:p>
        </p:txBody>
      </p:sp>
      <p:sp>
        <p:nvSpPr>
          <p:cNvPr id="3" name="Content Placeholder 2"/>
          <p:cNvSpPr>
            <a:spLocks noGrp="1"/>
          </p:cNvSpPr>
          <p:nvPr>
            <p:ph idx="1"/>
          </p:nvPr>
        </p:nvSpPr>
        <p:spPr/>
        <p:txBody>
          <a:bodyPr>
            <a:normAutofit lnSpcReduction="10000"/>
          </a:bodyPr>
          <a:lstStyle/>
          <a:p>
            <a:r>
              <a:rPr lang="en-US" dirty="0"/>
              <a:t>Playwright Test includes producing and visually comparing screenshots using await expect(page).</a:t>
            </a:r>
            <a:r>
              <a:rPr lang="en-US" dirty="0" err="1"/>
              <a:t>toHaveScreenshot</a:t>
            </a:r>
            <a:r>
              <a:rPr lang="en-US" dirty="0"/>
              <a:t>(). </a:t>
            </a:r>
            <a:endParaRPr lang="pl-PL" dirty="0" smtClean="0"/>
          </a:p>
          <a:p>
            <a:r>
              <a:rPr lang="en-US" dirty="0" smtClean="0"/>
              <a:t>Apart </a:t>
            </a:r>
            <a:r>
              <a:rPr lang="en-US" dirty="0"/>
              <a:t>from screenshots, you can use expect(value).</a:t>
            </a:r>
            <a:r>
              <a:rPr lang="en-US" dirty="0" err="1"/>
              <a:t>toMatchSnapshot</a:t>
            </a:r>
            <a:r>
              <a:rPr lang="en-US" dirty="0"/>
              <a:t>(</a:t>
            </a:r>
            <a:r>
              <a:rPr lang="en-US" dirty="0" err="1"/>
              <a:t>snapshotName</a:t>
            </a:r>
            <a:r>
              <a:rPr lang="en-US" dirty="0"/>
              <a:t>) to compare text or arbitrary binary data. Playwright Test auto-detects the content type and uses the appropriate comparison algorithm.</a:t>
            </a:r>
            <a:endParaRPr lang="en-GB" dirty="0"/>
          </a:p>
        </p:txBody>
      </p:sp>
    </p:spTree>
    <p:extLst>
      <p:ext uri="{BB962C8B-B14F-4D97-AF65-F5344CB8AC3E}">
        <p14:creationId xmlns:p14="http://schemas.microsoft.com/office/powerpoint/2010/main" val="3120367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Test </a:t>
            </a:r>
            <a:r>
              <a:rPr lang="en-GB" b="1" dirty="0" smtClean="0"/>
              <a:t>Reporting</a:t>
            </a:r>
            <a:endParaRPr lang="en-GB" dirty="0"/>
          </a:p>
        </p:txBody>
      </p:sp>
      <p:sp>
        <p:nvSpPr>
          <p:cNvPr id="3" name="Content Placeholder 2"/>
          <p:cNvSpPr>
            <a:spLocks noGrp="1"/>
          </p:cNvSpPr>
          <p:nvPr>
            <p:ph idx="1"/>
          </p:nvPr>
        </p:nvSpPr>
        <p:spPr/>
        <p:txBody>
          <a:bodyPr/>
          <a:lstStyle/>
          <a:p>
            <a:r>
              <a:rPr lang="en-US" dirty="0"/>
              <a:t>Playwright Test comes with a few built-in reporters for different needs, and it also has the ability to provide custom reporters. </a:t>
            </a:r>
            <a:endParaRPr lang="pl-PL" smtClean="0"/>
          </a:p>
          <a:p>
            <a:r>
              <a:rPr lang="en-US" smtClean="0"/>
              <a:t>All </a:t>
            </a:r>
            <a:r>
              <a:rPr lang="en-US" dirty="0"/>
              <a:t>built-in reporters show detailed information about failures and mostly differ in verbosity for successful runs. </a:t>
            </a:r>
            <a:endParaRPr lang="en-GB" dirty="0"/>
          </a:p>
        </p:txBody>
      </p:sp>
    </p:spTree>
    <p:extLst>
      <p:ext uri="{BB962C8B-B14F-4D97-AF65-F5344CB8AC3E}">
        <p14:creationId xmlns:p14="http://schemas.microsoft.com/office/powerpoint/2010/main" val="363759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P</a:t>
            </a:r>
            <a:r>
              <a:rPr lang="pl-PL" dirty="0" smtClean="0"/>
              <a:t>opularity</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00808"/>
            <a:ext cx="8895367" cy="364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323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Speed</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63" y="1916832"/>
            <a:ext cx="8580437"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649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Speed</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844824"/>
            <a:ext cx="67818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141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Playwright exposes a consistent set of </a:t>
            </a:r>
            <a:r>
              <a:rPr lang="en-US" b="1" dirty="0" smtClean="0"/>
              <a:t>assertions</a:t>
            </a:r>
            <a:endParaRPr lang="en-GB" dirty="0"/>
          </a:p>
        </p:txBody>
      </p:sp>
      <p:sp>
        <p:nvSpPr>
          <p:cNvPr id="3" name="Content Placeholder 2"/>
          <p:cNvSpPr>
            <a:spLocks noGrp="1"/>
          </p:cNvSpPr>
          <p:nvPr>
            <p:ph idx="1"/>
          </p:nvPr>
        </p:nvSpPr>
        <p:spPr>
          <a:xfrm>
            <a:off x="457200" y="1600201"/>
            <a:ext cx="8229600" cy="1252736"/>
          </a:xfrm>
        </p:spPr>
        <p:txBody>
          <a:bodyPr/>
          <a:lstStyle/>
          <a:p>
            <a:r>
              <a:rPr lang="en-US" dirty="0"/>
              <a:t>For example, the following two code snippets perform identical assertions:</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780928"/>
            <a:ext cx="8656637"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11560" y="4653136"/>
            <a:ext cx="4572000" cy="646331"/>
          </a:xfrm>
          <a:prstGeom prst="rect">
            <a:avLst/>
          </a:prstGeom>
        </p:spPr>
        <p:txBody>
          <a:bodyPr>
            <a:spAutoFit/>
          </a:bodyPr>
          <a:lstStyle/>
          <a:p>
            <a:r>
              <a:rPr lang="en-US" dirty="0"/>
              <a:t>With Playwright, there’s a single, consistent API.</a:t>
            </a:r>
            <a:endParaRPr lang="en-GB"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260" y="5299467"/>
            <a:ext cx="84439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71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Playwright does not depend on a GUI </a:t>
            </a:r>
            <a:r>
              <a:rPr lang="en-US" b="1" dirty="0" smtClean="0"/>
              <a:t>environment</a:t>
            </a:r>
            <a:endParaRPr lang="en-GB" dirty="0"/>
          </a:p>
        </p:txBody>
      </p:sp>
      <p:sp>
        <p:nvSpPr>
          <p:cNvPr id="4" name="TextBox 3"/>
          <p:cNvSpPr txBox="1"/>
          <p:nvPr/>
        </p:nvSpPr>
        <p:spPr>
          <a:xfrm>
            <a:off x="683568" y="1375492"/>
            <a:ext cx="6051080" cy="369332"/>
          </a:xfrm>
          <a:prstGeom prst="rect">
            <a:avLst/>
          </a:prstGeom>
          <a:noFill/>
        </p:spPr>
        <p:txBody>
          <a:bodyPr wrap="none" rtlCol="0">
            <a:spAutoFit/>
          </a:bodyPr>
          <a:lstStyle/>
          <a:p>
            <a:r>
              <a:rPr lang="en-US" dirty="0"/>
              <a:t>One of Cypress’ most touted features is their desktop GUI app:</a:t>
            </a:r>
            <a:endParaRPr lang="en-GB" dirty="0"/>
          </a:p>
        </p:txBody>
      </p:sp>
      <p:pic>
        <p:nvPicPr>
          <p:cNvPr id="5122" name="Picture 2" descr="https://mtlynch.io/notes/cypress-vs-playwright/cypress-gu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754" y="1744824"/>
            <a:ext cx="6191946" cy="35387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75656" y="6021288"/>
            <a:ext cx="184731" cy="369332"/>
          </a:xfrm>
          <a:prstGeom prst="rect">
            <a:avLst/>
          </a:prstGeom>
          <a:noFill/>
        </p:spPr>
        <p:txBody>
          <a:bodyPr wrap="none" rtlCol="0">
            <a:spAutoFit/>
          </a:bodyPr>
          <a:lstStyle/>
          <a:p>
            <a:endParaRPr lang="en-GB" dirty="0"/>
          </a:p>
        </p:txBody>
      </p:sp>
      <p:sp>
        <p:nvSpPr>
          <p:cNvPr id="6" name="Rectangle 5"/>
          <p:cNvSpPr/>
          <p:nvPr/>
        </p:nvSpPr>
        <p:spPr>
          <a:xfrm>
            <a:off x="1331640" y="5421123"/>
            <a:ext cx="6264696" cy="1200329"/>
          </a:xfrm>
          <a:prstGeom prst="rect">
            <a:avLst/>
          </a:prstGeom>
        </p:spPr>
        <p:txBody>
          <a:bodyPr wrap="square">
            <a:spAutoFit/>
          </a:bodyPr>
          <a:lstStyle/>
          <a:p>
            <a:r>
              <a:rPr lang="en-US" dirty="0"/>
              <a:t>The GUI problem crops up again when you try to run your Cypress tests in a CI environment. There’s generally not a desktop GUI there, either. Cypress’ answer is to use their paid CI service, which is the primary way they fund the company.</a:t>
            </a:r>
            <a:endParaRPr lang="en-GB" dirty="0"/>
          </a:p>
        </p:txBody>
      </p:sp>
    </p:spTree>
    <p:extLst>
      <p:ext uri="{BB962C8B-B14F-4D97-AF65-F5344CB8AC3E}">
        <p14:creationId xmlns:p14="http://schemas.microsoft.com/office/powerpoint/2010/main" val="403059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Playwright does not depend on a GUI environment</a:t>
            </a:r>
            <a:endParaRPr lang="en-GB" dirty="0"/>
          </a:p>
        </p:txBody>
      </p:sp>
      <p:sp>
        <p:nvSpPr>
          <p:cNvPr id="3" name="Content Placeholder 2"/>
          <p:cNvSpPr>
            <a:spLocks noGrp="1"/>
          </p:cNvSpPr>
          <p:nvPr>
            <p:ph idx="1"/>
          </p:nvPr>
        </p:nvSpPr>
        <p:spPr>
          <a:xfrm>
            <a:off x="457200" y="1600201"/>
            <a:ext cx="8229600" cy="1324743"/>
          </a:xfrm>
        </p:spPr>
        <p:txBody>
          <a:bodyPr>
            <a:normAutofit fontScale="85000" lnSpcReduction="10000"/>
          </a:bodyPr>
          <a:lstStyle/>
          <a:p>
            <a:r>
              <a:rPr lang="en-US" dirty="0"/>
              <a:t>Playwright has the same time-travel feature as Cypress, but they implement it in a web UI instead of a desktop GUI, so it works in more environments.</a:t>
            </a:r>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852936"/>
            <a:ext cx="6310015" cy="385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767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Architecture</a:t>
            </a:r>
            <a:endParaRPr lang="en-GB" dirty="0"/>
          </a:p>
        </p:txBody>
      </p:sp>
      <p:sp>
        <p:nvSpPr>
          <p:cNvPr id="3" name="Content Placeholder 2"/>
          <p:cNvSpPr>
            <a:spLocks noGrp="1"/>
          </p:cNvSpPr>
          <p:nvPr>
            <p:ph idx="1"/>
          </p:nvPr>
        </p:nvSpPr>
        <p:spPr/>
        <p:txBody>
          <a:bodyPr>
            <a:noAutofit/>
          </a:bodyPr>
          <a:lstStyle/>
          <a:p>
            <a:r>
              <a:rPr lang="en-US" sz="2400" dirty="0"/>
              <a:t>Playwright leverages direct </a:t>
            </a:r>
            <a:r>
              <a:rPr lang="en-US" sz="2400" dirty="0" err="1"/>
              <a:t>WebSocket</a:t>
            </a:r>
            <a:r>
              <a:rPr lang="en-US" sz="2400" dirty="0"/>
              <a:t> integration, enabling seamless transmission of test code in </a:t>
            </a:r>
            <a:r>
              <a:rPr lang="en-US" sz="2400" dirty="0" err="1"/>
              <a:t>JSON</a:t>
            </a:r>
            <a:r>
              <a:rPr lang="en-US" sz="2400" dirty="0"/>
              <a:t> format to the server through the </a:t>
            </a:r>
            <a:r>
              <a:rPr lang="en-US" sz="2400" dirty="0" err="1"/>
              <a:t>WebSocket</a:t>
            </a:r>
            <a:r>
              <a:rPr lang="en-US" sz="2400" dirty="0"/>
              <a:t> protocol. </a:t>
            </a:r>
            <a:endParaRPr lang="pl-PL" sz="2400" dirty="0" smtClean="0"/>
          </a:p>
          <a:p>
            <a:r>
              <a:rPr lang="en-US" sz="2400" dirty="0" smtClean="0"/>
              <a:t>Upon </a:t>
            </a:r>
            <a:r>
              <a:rPr lang="en-US" sz="2400" dirty="0"/>
              <a:t>establishing the connection or handshake, a continuous command exchange occurs between your test and the Playwright server.</a:t>
            </a:r>
          </a:p>
          <a:p>
            <a:r>
              <a:rPr lang="en-US" sz="2400" dirty="0"/>
              <a:t>The client and server connections persist until either party decides to terminate them. Once the connection is closed, it is terminated from both ends.</a:t>
            </a:r>
          </a:p>
          <a:p>
            <a:r>
              <a:rPr lang="en-US" sz="2400" dirty="0"/>
              <a:t>One of the key factors contributing to Playwright’s exceptional speed is the uninterrupted nature of the connection, ensuring optimal performance as long as the connection remains active and uninterrupted by either party</a:t>
            </a:r>
            <a:r>
              <a:rPr lang="en-US" sz="2400" dirty="0" smtClean="0"/>
              <a:t>.</a:t>
            </a:r>
            <a:endParaRPr lang="en-US" sz="2400" dirty="0"/>
          </a:p>
        </p:txBody>
      </p:sp>
    </p:spTree>
    <p:extLst>
      <p:ext uri="{BB962C8B-B14F-4D97-AF65-F5344CB8AC3E}">
        <p14:creationId xmlns:p14="http://schemas.microsoft.com/office/powerpoint/2010/main" val="1569305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1006</Words>
  <Application>Microsoft Office PowerPoint</Application>
  <PresentationFormat>On-screen Show (4:3)</PresentationFormat>
  <Paragraphs>76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Popularity</vt:lpstr>
      <vt:lpstr>Popularity</vt:lpstr>
      <vt:lpstr>Speed</vt:lpstr>
      <vt:lpstr>Speed</vt:lpstr>
      <vt:lpstr>Playwright exposes a consistent set of assertions</vt:lpstr>
      <vt:lpstr>Playwright does not depend on a GUI environment</vt:lpstr>
      <vt:lpstr>Playwright does not depend on a GUI environment</vt:lpstr>
      <vt:lpstr>Architecture</vt:lpstr>
      <vt:lpstr>Record &amp; Playback</vt:lpstr>
      <vt:lpstr>Record &amp; Playback</vt:lpstr>
      <vt:lpstr>Test Flakiness</vt:lpstr>
      <vt:lpstr>Test Flakiness</vt:lpstr>
      <vt:lpstr>Test Flakiness</vt:lpstr>
      <vt:lpstr>Test Flakiness</vt:lpstr>
      <vt:lpstr>Mobile Support</vt:lpstr>
      <vt:lpstr>Parallel Test Execution</vt:lpstr>
      <vt:lpstr>Parallel Test Execution</vt:lpstr>
      <vt:lpstr>API Testing</vt:lpstr>
      <vt:lpstr>API Testing</vt:lpstr>
      <vt:lpstr>API Testing</vt:lpstr>
      <vt:lpstr>CI/CD Integration</vt:lpstr>
      <vt:lpstr>Comparison</vt:lpstr>
      <vt:lpstr>What Are the Advantages of Playwright?</vt:lpstr>
      <vt:lpstr>What Are the Disadvantages of Playwright?</vt:lpstr>
      <vt:lpstr>Test Runner</vt:lpstr>
      <vt:lpstr>Element Locators</vt:lpstr>
      <vt:lpstr>Visual Testing</vt:lpstr>
      <vt:lpstr>Test Reporting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Kamil Lewandowski</dc:creator>
  <cp:lastModifiedBy>Kamil Lewandowski</cp:lastModifiedBy>
  <cp:revision>9</cp:revision>
  <dcterms:created xsi:type="dcterms:W3CDTF">2024-03-22T06:18:49Z</dcterms:created>
  <dcterms:modified xsi:type="dcterms:W3CDTF">2024-03-22T11:34:48Z</dcterms:modified>
</cp:coreProperties>
</file>