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4" r:id="rId17"/>
    <p:sldId id="272" r:id="rId18"/>
    <p:sldId id="271" r:id="rId19"/>
    <p:sldId id="275" r:id="rId20"/>
    <p:sldId id="286" r:id="rId21"/>
    <p:sldId id="292" r:id="rId22"/>
    <p:sldId id="287" r:id="rId23"/>
    <p:sldId id="288" r:id="rId24"/>
    <p:sldId id="289" r:id="rId25"/>
    <p:sldId id="290" r:id="rId26"/>
    <p:sldId id="291" r:id="rId27"/>
    <p:sldId id="276" r:id="rId28"/>
    <p:sldId id="277" r:id="rId29"/>
    <p:sldId id="278" r:id="rId30"/>
    <p:sldId id="279" r:id="rId31"/>
    <p:sldId id="280" r:id="rId32"/>
    <p:sldId id="281" r:id="rId33"/>
    <p:sldId id="273" r:id="rId34"/>
    <p:sldId id="282" r:id="rId35"/>
    <p:sldId id="283" r:id="rId36"/>
    <p:sldId id="284" r:id="rId37"/>
    <p:sldId id="285"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4EC0AD2-08A9-4C93-939E-67C4555154E5}"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298119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EC0AD2-08A9-4C93-939E-67C4555154E5}"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94824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EC0AD2-08A9-4C93-939E-67C4555154E5}"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59158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4EC0AD2-08A9-4C93-939E-67C4555154E5}"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316429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EC0AD2-08A9-4C93-939E-67C4555154E5}"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3569632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EC0AD2-08A9-4C93-939E-67C4555154E5}" type="datetimeFigureOut">
              <a:rPr lang="en-GB" smtClean="0"/>
              <a:t>25/09/2023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54564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4EC0AD2-08A9-4C93-939E-67C4555154E5}" type="datetimeFigureOut">
              <a:rPr lang="en-GB" smtClean="0"/>
              <a:t>25/09/2023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244272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4EC0AD2-08A9-4C93-939E-67C4555154E5}" type="datetimeFigureOut">
              <a:rPr lang="en-GB" smtClean="0"/>
              <a:t>25/09/2023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31983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C0AD2-08A9-4C93-939E-67C4555154E5}" type="datetimeFigureOut">
              <a:rPr lang="en-GB" smtClean="0"/>
              <a:t>25/09/2023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231021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C0AD2-08A9-4C93-939E-67C4555154E5}" type="datetimeFigureOut">
              <a:rPr lang="en-GB" smtClean="0"/>
              <a:t>25/09/2023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338135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EC0AD2-08A9-4C93-939E-67C4555154E5}" type="datetimeFigureOut">
              <a:rPr lang="en-GB" smtClean="0"/>
              <a:t>25/09/2023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18B4D1-0039-4BED-8992-F0CD58439DC5}" type="slidenum">
              <a:rPr lang="en-GB" smtClean="0"/>
              <a:t>‹#›</a:t>
            </a:fld>
            <a:endParaRPr lang="en-GB"/>
          </a:p>
        </p:txBody>
      </p:sp>
    </p:spTree>
    <p:extLst>
      <p:ext uri="{BB962C8B-B14F-4D97-AF65-F5344CB8AC3E}">
        <p14:creationId xmlns:p14="http://schemas.microsoft.com/office/powerpoint/2010/main" val="118214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C0AD2-08A9-4C93-939E-67C4555154E5}" type="datetimeFigureOut">
              <a:rPr lang="en-GB" smtClean="0"/>
              <a:t>25/09/2023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8B4D1-0039-4BED-8992-F0CD58439DC5}" type="slidenum">
              <a:rPr lang="en-GB" smtClean="0"/>
              <a:t>‹#›</a:t>
            </a:fld>
            <a:endParaRPr lang="en-GB"/>
          </a:p>
        </p:txBody>
      </p:sp>
    </p:spTree>
    <p:extLst>
      <p:ext uri="{BB962C8B-B14F-4D97-AF65-F5344CB8AC3E}">
        <p14:creationId xmlns:p14="http://schemas.microsoft.com/office/powerpoint/2010/main" val="1600718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tackoverflow.com/questions/6847721/when-should-i-use-lazy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37063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Volatile Keyword</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a:t>
            </a:r>
            <a:r>
              <a:rPr lang="en-US" dirty="0"/>
              <a:t>The volatile keyword indicates that a field might be modified by multiple threads that are executing at the same time. The compiler, the runtime system, and even the hardware may rearrange reads and writes to a memory location for performance reasons. Fields that are declared volatile are not subject to these optimizations. Adding the volatile modifier ensures that all threads will observe volatile writes performed by any other thread in the order in which they were performed.” </a:t>
            </a:r>
            <a:br>
              <a:rPr lang="en-US" dirty="0"/>
            </a:br>
            <a:endParaRPr lang="en-GB" dirty="0"/>
          </a:p>
        </p:txBody>
      </p:sp>
    </p:spTree>
    <p:extLst>
      <p:ext uri="{BB962C8B-B14F-4D97-AF65-F5344CB8AC3E}">
        <p14:creationId xmlns:p14="http://schemas.microsoft.com/office/powerpoint/2010/main" val="395146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b="1" dirty="0"/>
              <a:t>Why are you marking the instance as volatile in the double-checked locking example?</a:t>
            </a:r>
            <a:r>
              <a:rPr lang="en-US" dirty="0"/>
              <a:t> </a:t>
            </a:r>
            <a:endParaRPr lang="en-GB" dirty="0"/>
          </a:p>
        </p:txBody>
      </p:sp>
    </p:spTree>
    <p:extLst>
      <p:ext uri="{BB962C8B-B14F-4D97-AF65-F5344CB8AC3E}">
        <p14:creationId xmlns:p14="http://schemas.microsoft.com/office/powerpoint/2010/main" val="372919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This simply means that the volatile keyword helps provide a serialize access mechanism, so all threads observe the changes by any other thread as per their execution order. </a:t>
            </a:r>
            <a:r>
              <a:rPr lang="en-US" i="1" dirty="0"/>
              <a:t>It ensures that the most current value is always present in the field. </a:t>
            </a:r>
            <a:r>
              <a:rPr lang="en-US" dirty="0"/>
              <a:t>Thus, using the volatile modifier make</a:t>
            </a:r>
            <a:r>
              <a:rPr lang="en-US" i="1" dirty="0"/>
              <a:t>s </a:t>
            </a:r>
            <a:r>
              <a:rPr lang="en-US" dirty="0"/>
              <a:t>your code safer </a:t>
            </a:r>
            <a:br>
              <a:rPr lang="en-US" dirty="0"/>
            </a:br>
            <a:endParaRPr lang="en-GB" dirty="0"/>
          </a:p>
        </p:txBody>
      </p:sp>
    </p:spTree>
    <p:extLst>
      <p:ext uri="{BB962C8B-B14F-4D97-AF65-F5344CB8AC3E}">
        <p14:creationId xmlns:p14="http://schemas.microsoft.com/office/powerpoint/2010/main" val="396611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US" dirty="0"/>
              <a:t>This simply means that the volatile keyword helps provide a serialize access mechanism, so all threads observe the changes by any other thread as per their execution order. </a:t>
            </a:r>
            <a:r>
              <a:rPr lang="en-US" i="1" dirty="0"/>
              <a:t>It ensures that the most current value is always present in the field. </a:t>
            </a:r>
            <a:r>
              <a:rPr lang="en-US" dirty="0"/>
              <a:t>Thus, using the volatile modifier make</a:t>
            </a:r>
            <a:r>
              <a:rPr lang="en-US" i="1" dirty="0"/>
              <a:t>s </a:t>
            </a:r>
            <a:r>
              <a:rPr lang="en-US" dirty="0"/>
              <a:t>your code safer. </a:t>
            </a:r>
            <a:endParaRPr lang="pl-PL" dirty="0" smtClean="0"/>
          </a:p>
          <a:p>
            <a:r>
              <a:rPr lang="pl-PL" dirty="0" smtClean="0"/>
              <a:t>V</a:t>
            </a:r>
            <a:r>
              <a:rPr lang="en-US" dirty="0" err="1" smtClean="0"/>
              <a:t>olatile</a:t>
            </a:r>
            <a:r>
              <a:rPr lang="en-US" dirty="0" smtClean="0"/>
              <a:t> </a:t>
            </a:r>
            <a:r>
              <a:rPr lang="en-US" dirty="0"/>
              <a:t>keyword cannot be applied to all types, and there are certain restrictions. For example, you can apply it to class or </a:t>
            </a:r>
            <a:r>
              <a:rPr lang="en-US" dirty="0" err="1"/>
              <a:t>struct</a:t>
            </a:r>
            <a:r>
              <a:rPr lang="en-US" dirty="0"/>
              <a:t> fields, but not to local variables. </a:t>
            </a:r>
            <a:br>
              <a:rPr lang="en-US" dirty="0"/>
            </a:br>
            <a:endParaRPr lang="en-GB" dirty="0"/>
          </a:p>
        </p:txBody>
      </p:sp>
    </p:spTree>
    <p:extLst>
      <p:ext uri="{BB962C8B-B14F-4D97-AF65-F5344CB8AC3E}">
        <p14:creationId xmlns:p14="http://schemas.microsoft.com/office/powerpoint/2010/main" val="244204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are multiple object creations a big concern?</a:t>
            </a:r>
            <a:r>
              <a:rPr lang="en-US" dirty="0"/>
              <a:t> </a:t>
            </a:r>
            <a:endParaRPr lang="en-GB" dirty="0"/>
          </a:p>
        </p:txBody>
      </p:sp>
      <p:sp>
        <p:nvSpPr>
          <p:cNvPr id="3" name="Content Placeholder 2"/>
          <p:cNvSpPr>
            <a:spLocks noGrp="1"/>
          </p:cNvSpPr>
          <p:nvPr>
            <p:ph idx="1"/>
          </p:nvPr>
        </p:nvSpPr>
        <p:spPr/>
        <p:txBody>
          <a:bodyPr/>
          <a:lstStyle/>
          <a:p>
            <a:r>
              <a:rPr lang="en-US" dirty="0"/>
              <a:t>Object creations can be costly if you are working with </a:t>
            </a:r>
            <a:r>
              <a:rPr lang="en-US" dirty="0" smtClean="0"/>
              <a:t>resource</a:t>
            </a:r>
            <a:r>
              <a:rPr lang="pl-PL" dirty="0" smtClean="0"/>
              <a:t> </a:t>
            </a:r>
            <a:r>
              <a:rPr lang="en-US" dirty="0" smtClean="0"/>
              <a:t>intensive </a:t>
            </a:r>
            <a:r>
              <a:rPr lang="en-US" dirty="0"/>
              <a:t>objects.</a:t>
            </a:r>
          </a:p>
          <a:p>
            <a:r>
              <a:rPr lang="en-US" dirty="0"/>
              <a:t>• In some applications, you may need to pass a common object </a:t>
            </a:r>
            <a:r>
              <a:rPr lang="en-US" dirty="0" smtClean="0"/>
              <a:t>to</a:t>
            </a:r>
            <a:r>
              <a:rPr lang="pl-PL" dirty="0" smtClean="0"/>
              <a:t> </a:t>
            </a:r>
            <a:r>
              <a:rPr lang="en-US" dirty="0" smtClean="0"/>
              <a:t>multiple </a:t>
            </a:r>
            <a:r>
              <a:rPr lang="en-US" dirty="0"/>
              <a:t>places. </a:t>
            </a:r>
            <a:endParaRPr lang="pl-PL" dirty="0" smtClean="0"/>
          </a:p>
          <a:p>
            <a:r>
              <a:rPr lang="en-US" dirty="0"/>
              <a:t/>
            </a:r>
            <a:br>
              <a:rPr lang="en-US" dirty="0"/>
            </a:br>
            <a:endParaRPr lang="en-GB" dirty="0"/>
          </a:p>
        </p:txBody>
      </p:sp>
    </p:spTree>
    <p:extLst>
      <p:ext uri="{BB962C8B-B14F-4D97-AF65-F5344CB8AC3E}">
        <p14:creationId xmlns:p14="http://schemas.microsoft.com/office/powerpoint/2010/main" val="213637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should I use the Singleton pattern?</a:t>
            </a:r>
            <a:r>
              <a:rPr lang="en-US" dirty="0"/>
              <a:t> </a:t>
            </a:r>
            <a:endParaRPr lang="en-GB" dirty="0"/>
          </a:p>
        </p:txBody>
      </p:sp>
      <p:sp>
        <p:nvSpPr>
          <p:cNvPr id="3" name="Content Placeholder 2"/>
          <p:cNvSpPr>
            <a:spLocks noGrp="1"/>
          </p:cNvSpPr>
          <p:nvPr>
            <p:ph idx="1"/>
          </p:nvPr>
        </p:nvSpPr>
        <p:spPr/>
        <p:txBody>
          <a:bodyPr>
            <a:normAutofit lnSpcReduction="10000"/>
          </a:bodyPr>
          <a:lstStyle/>
          <a:p>
            <a:r>
              <a:rPr lang="en-US" dirty="0"/>
              <a:t>When working with a centralized system (for example a database)</a:t>
            </a:r>
          </a:p>
          <a:p>
            <a:pPr marL="0" indent="0">
              <a:buNone/>
            </a:pPr>
            <a:r>
              <a:rPr lang="en-US" dirty="0"/>
              <a:t>• When maintaining a common log file</a:t>
            </a:r>
          </a:p>
          <a:p>
            <a:pPr marL="0" indent="0">
              <a:buNone/>
            </a:pPr>
            <a:r>
              <a:rPr lang="en-US" dirty="0"/>
              <a:t>• When maintaining a thread pool in a multithreaded environment</a:t>
            </a:r>
          </a:p>
          <a:p>
            <a:pPr marL="0" indent="0">
              <a:buNone/>
            </a:pPr>
            <a:r>
              <a:rPr lang="en-US" dirty="0"/>
              <a:t>• When implementing a caching mechanism or device drivers, and so </a:t>
            </a:r>
            <a:r>
              <a:rPr lang="en-US" dirty="0" smtClean="0"/>
              <a:t>forth</a:t>
            </a:r>
            <a:endParaRPr lang="pl-PL" dirty="0"/>
          </a:p>
          <a:p>
            <a:r>
              <a:rPr lang="pl-PL" dirty="0" smtClean="0"/>
              <a:t>If cannot rely on Dependency Injection.</a:t>
            </a:r>
            <a:r>
              <a:rPr lang="en-US" dirty="0"/>
              <a:t/>
            </a:r>
            <a:br>
              <a:rPr lang="en-US" dirty="0"/>
            </a:br>
            <a:endParaRPr lang="en-GB" dirty="0"/>
          </a:p>
        </p:txBody>
      </p:sp>
    </p:spTree>
    <p:extLst>
      <p:ext uri="{BB962C8B-B14F-4D97-AF65-F5344CB8AC3E}">
        <p14:creationId xmlns:p14="http://schemas.microsoft.com/office/powerpoint/2010/main" val="152188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Why learn Singleton?</a:t>
            </a:r>
            <a:endParaRPr lang="en-GB" dirty="0"/>
          </a:p>
        </p:txBody>
      </p:sp>
      <p:sp>
        <p:nvSpPr>
          <p:cNvPr id="3" name="Content Placeholder 2"/>
          <p:cNvSpPr>
            <a:spLocks noGrp="1"/>
          </p:cNvSpPr>
          <p:nvPr>
            <p:ph idx="1"/>
          </p:nvPr>
        </p:nvSpPr>
        <p:spPr/>
        <p:txBody>
          <a:bodyPr>
            <a:normAutofit/>
          </a:bodyPr>
          <a:lstStyle/>
          <a:p>
            <a:r>
              <a:rPr lang="en-US" dirty="0"/>
              <a:t>It translates into a singleton scope </a:t>
            </a:r>
            <a:endParaRPr lang="pl-PL" dirty="0" smtClean="0"/>
          </a:p>
          <a:p>
            <a:r>
              <a:rPr lang="en-US" dirty="0" smtClean="0"/>
              <a:t>• </a:t>
            </a:r>
            <a:r>
              <a:rPr lang="en-US" dirty="0"/>
              <a:t>Without knowing about it, you cannot locate it, nor try to remove it – or </a:t>
            </a:r>
            <a:r>
              <a:rPr lang="en-US" dirty="0" smtClean="0"/>
              <a:t>avoid</a:t>
            </a:r>
            <a:r>
              <a:rPr lang="pl-PL" dirty="0" smtClean="0"/>
              <a:t> </a:t>
            </a:r>
            <a:r>
              <a:rPr lang="en-US" dirty="0" smtClean="0"/>
              <a:t>its </a:t>
            </a:r>
            <a:r>
              <a:rPr lang="en-US" dirty="0"/>
              <a:t>usage.</a:t>
            </a:r>
          </a:p>
          <a:p>
            <a:pPr marL="0" indent="0">
              <a:buNone/>
            </a:pPr>
            <a:r>
              <a:rPr lang="en-US" dirty="0"/>
              <a:t>• It is a simple pattern to explore, and it leads to other patterns, such as the </a:t>
            </a:r>
            <a:r>
              <a:rPr lang="en-US" dirty="0" smtClean="0"/>
              <a:t>Ambient</a:t>
            </a:r>
            <a:r>
              <a:rPr lang="pl-PL" dirty="0" smtClean="0"/>
              <a:t> </a:t>
            </a:r>
            <a:r>
              <a:rPr lang="en-US" dirty="0" smtClean="0"/>
              <a:t>Context </a:t>
            </a:r>
            <a:r>
              <a:rPr lang="en-US" dirty="0"/>
              <a:t>pattern </a:t>
            </a:r>
            <a:br>
              <a:rPr lang="en-US" dirty="0"/>
            </a:br>
            <a:endParaRPr lang="en-GB" dirty="0"/>
          </a:p>
        </p:txBody>
      </p:sp>
    </p:spTree>
    <p:extLst>
      <p:ext uri="{BB962C8B-B14F-4D97-AF65-F5344CB8AC3E}">
        <p14:creationId xmlns:p14="http://schemas.microsoft.com/office/powerpoint/2010/main" val="456783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Why are you using the </a:t>
            </a:r>
            <a:r>
              <a:rPr lang="en-US" dirty="0"/>
              <a:t>sealed </a:t>
            </a:r>
            <a:r>
              <a:rPr lang="en-US" b="1" dirty="0"/>
              <a:t>keyword? The Singleton class has a private constructor that is sufficient for stopping the derivation process.</a:t>
            </a:r>
            <a:r>
              <a:rPr lang="en-US" dirty="0"/>
              <a:t> </a:t>
            </a:r>
            <a:br>
              <a:rPr lang="en-US" dirty="0"/>
            </a:br>
            <a:endParaRPr lang="en-GB" dirty="0"/>
          </a:p>
        </p:txBody>
      </p:sp>
    </p:spTree>
    <p:extLst>
      <p:ext uri="{BB962C8B-B14F-4D97-AF65-F5344CB8AC3E}">
        <p14:creationId xmlns:p14="http://schemas.microsoft.com/office/powerpoint/2010/main" val="172073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It is not mandatory, but it is always best to clearly show your intentions. </a:t>
            </a:r>
            <a:endParaRPr lang="pl-PL" dirty="0" smtClean="0"/>
          </a:p>
          <a:p>
            <a:r>
              <a:rPr lang="pl-PL" dirty="0"/>
              <a:t>O</a:t>
            </a:r>
            <a:r>
              <a:rPr lang="en-US" dirty="0" smtClean="0"/>
              <a:t>ne </a:t>
            </a:r>
            <a:r>
              <a:rPr lang="en-US" dirty="0"/>
              <a:t>special case: when you are tempted to use a derived nested class, and you prefer to initialize inside the private constructor itself. </a:t>
            </a:r>
            <a:br>
              <a:rPr lang="en-US" dirty="0"/>
            </a:br>
            <a:r>
              <a:rPr lang="en-US" dirty="0"/>
              <a:t/>
            </a:r>
            <a:br>
              <a:rPr lang="en-US" dirty="0"/>
            </a:br>
            <a:endParaRPr lang="en-GB" dirty="0"/>
          </a:p>
        </p:txBody>
      </p:sp>
    </p:spTree>
    <p:extLst>
      <p:ext uri="{BB962C8B-B14F-4D97-AF65-F5344CB8AC3E}">
        <p14:creationId xmlns:p14="http://schemas.microsoft.com/office/powerpoint/2010/main" val="1676940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SingeltonWithStaticProperty</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06437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7584" y="3429000"/>
            <a:ext cx="8078109" cy="923330"/>
          </a:xfrm>
          <a:prstGeom prst="rect">
            <a:avLst/>
          </a:prstGeom>
          <a:noFill/>
        </p:spPr>
        <p:txBody>
          <a:bodyPr wrap="none" rtlCol="0">
            <a:spAutoFit/>
          </a:bodyPr>
          <a:lstStyle/>
          <a:p>
            <a:r>
              <a:rPr lang="en-US" dirty="0"/>
              <a:t>By doing this, our singleton becomes thread-safe as the property initializer creates</a:t>
            </a:r>
          </a:p>
          <a:p>
            <a:r>
              <a:rPr lang="en-US" dirty="0"/>
              <a:t>the singleton instance instead of nesting it inside an if statement. It is usually best to</a:t>
            </a:r>
          </a:p>
          <a:p>
            <a:r>
              <a:rPr lang="en-US" dirty="0"/>
              <a:t>delegate responsibilities to the language or the framework whenever possible.</a:t>
            </a:r>
            <a:endParaRPr lang="en-GB" dirty="0"/>
          </a:p>
        </p:txBody>
      </p:sp>
    </p:spTree>
    <p:extLst>
      <p:ext uri="{BB962C8B-B14F-4D97-AF65-F5344CB8AC3E}">
        <p14:creationId xmlns:p14="http://schemas.microsoft.com/office/powerpoint/2010/main" val="88135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Definition</a:t>
            </a:r>
            <a:endParaRPr lang="en-GB" dirty="0"/>
          </a:p>
        </p:txBody>
      </p:sp>
      <p:sp>
        <p:nvSpPr>
          <p:cNvPr id="3" name="Content Placeholder 2"/>
          <p:cNvSpPr>
            <a:spLocks noGrp="1"/>
          </p:cNvSpPr>
          <p:nvPr>
            <p:ph idx="1"/>
          </p:nvPr>
        </p:nvSpPr>
        <p:spPr/>
        <p:txBody>
          <a:bodyPr/>
          <a:lstStyle/>
          <a:p>
            <a:r>
              <a:rPr lang="pl-PL" dirty="0" smtClean="0"/>
              <a:t>Zapewnić, że klasa ma tylko jedną instancję</a:t>
            </a:r>
          </a:p>
          <a:p>
            <a:r>
              <a:rPr lang="pl-PL" dirty="0" smtClean="0"/>
              <a:t>Zapewnić globalny punkt dostępu do tej instancji</a:t>
            </a:r>
          </a:p>
          <a:p>
            <a:endParaRPr lang="en-GB" dirty="0"/>
          </a:p>
        </p:txBody>
      </p:sp>
    </p:spTree>
    <p:extLst>
      <p:ext uri="{BB962C8B-B14F-4D97-AF65-F5344CB8AC3E}">
        <p14:creationId xmlns:p14="http://schemas.microsoft.com/office/powerpoint/2010/main" val="467045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Lazy Singleton</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628800"/>
            <a:ext cx="7992888" cy="1638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581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Lazy loading</a:t>
            </a:r>
            <a:endParaRPr lang="en-GB" dirty="0"/>
          </a:p>
        </p:txBody>
      </p:sp>
      <p:sp>
        <p:nvSpPr>
          <p:cNvPr id="3" name="Content Placeholder 2"/>
          <p:cNvSpPr>
            <a:spLocks noGrp="1"/>
          </p:cNvSpPr>
          <p:nvPr>
            <p:ph idx="1"/>
          </p:nvPr>
        </p:nvSpPr>
        <p:spPr/>
        <p:txBody>
          <a:bodyPr>
            <a:normAutofit fontScale="55000" lnSpcReduction="20000"/>
          </a:bodyPr>
          <a:lstStyle/>
          <a:p>
            <a:pPr fontAlgn="base"/>
            <a:r>
              <a:rPr lang="en-US" dirty="0"/>
              <a:t>A great </a:t>
            </a:r>
            <a:r>
              <a:rPr lang="en-US" b="1" dirty="0"/>
              <a:t>real-world</a:t>
            </a:r>
            <a:r>
              <a:rPr lang="en-US" dirty="0"/>
              <a:t> example of where lazy loading comes in handy is with </a:t>
            </a:r>
            <a:r>
              <a:rPr lang="en-US" dirty="0" err="1"/>
              <a:t>ORM's</a:t>
            </a:r>
            <a:r>
              <a:rPr lang="en-US" dirty="0"/>
              <a:t> (Object Relation Mappers) such as Entity Framework and NHibernate.</a:t>
            </a:r>
          </a:p>
          <a:p>
            <a:pPr fontAlgn="base"/>
            <a:r>
              <a:rPr lang="en-US" dirty="0"/>
              <a:t>Say you have an entity Customer which has properties for Name, </a:t>
            </a:r>
            <a:r>
              <a:rPr lang="en-US" dirty="0" err="1"/>
              <a:t>PhoneNumber</a:t>
            </a:r>
            <a:r>
              <a:rPr lang="en-US" dirty="0"/>
              <a:t>, and Orders. Name and </a:t>
            </a:r>
            <a:r>
              <a:rPr lang="en-US" dirty="0" err="1"/>
              <a:t>PhoneNumber</a:t>
            </a:r>
            <a:r>
              <a:rPr lang="en-US" dirty="0"/>
              <a:t> are regular strings but Orders is a navigation property that returns a list of every order the customer ever made.</a:t>
            </a:r>
          </a:p>
          <a:p>
            <a:pPr fontAlgn="base"/>
            <a:r>
              <a:rPr lang="en-US" dirty="0"/>
              <a:t>You often might want to go through all your customer's and get their name and phone number to call them. This is a very quick and simple task, but imagine if each time you created a customer it automatically went and did a complex join to return thousands of orders. </a:t>
            </a:r>
            <a:r>
              <a:rPr lang="en-US" b="1" dirty="0"/>
              <a:t>The worst part is that you aren't even going to use the orders so it is a complete waste of resources!</a:t>
            </a:r>
            <a:endParaRPr lang="en-US" dirty="0"/>
          </a:p>
          <a:p>
            <a:pPr fontAlgn="base"/>
            <a:r>
              <a:rPr lang="en-US" dirty="0"/>
              <a:t>This is the perfect place for lazy loading because if the Order property is lazy it will not go fetch all the customer's order unless you actually need them. You can enumerate the Customer objects getting only their Name and Phone Number while the Order property is patiently sleeping, ready for when you need it.</a:t>
            </a:r>
          </a:p>
          <a:p>
            <a:r>
              <a:rPr lang="en-GB" dirty="0">
                <a:hlinkClick r:id="rId2"/>
              </a:rPr>
              <a:t>https://</a:t>
            </a:r>
            <a:r>
              <a:rPr lang="en-GB" dirty="0" smtClean="0">
                <a:hlinkClick r:id="rId2"/>
              </a:rPr>
              <a:t>stackoverflow.com/questions/6847721/when-should-i-use-lazyt</a:t>
            </a:r>
            <a:endParaRPr lang="pl-PL" dirty="0" smtClean="0"/>
          </a:p>
          <a:p>
            <a:endParaRPr lang="en-GB" dirty="0"/>
          </a:p>
        </p:txBody>
      </p:sp>
    </p:spTree>
    <p:extLst>
      <p:ext uri="{BB962C8B-B14F-4D97-AF65-F5344CB8AC3E}">
        <p14:creationId xmlns:p14="http://schemas.microsoft.com/office/powerpoint/2010/main" val="283530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GB" b="1" dirty="0"/>
              <a:t>What is Lazy&lt;T&gt;?</a:t>
            </a:r>
          </a:p>
        </p:txBody>
      </p:sp>
      <p:sp>
        <p:nvSpPr>
          <p:cNvPr id="3" name="Content Placeholder 2"/>
          <p:cNvSpPr>
            <a:spLocks noGrp="1"/>
          </p:cNvSpPr>
          <p:nvPr>
            <p:ph idx="1"/>
          </p:nvPr>
        </p:nvSpPr>
        <p:spPr/>
        <p:txBody>
          <a:bodyPr/>
          <a:lstStyle/>
          <a:p>
            <a:r>
              <a:rPr lang="en-US" dirty="0"/>
              <a:t>The Lazy&lt;T&gt; class is a generic wrapper that provides a simple and convenient way to implement lazy initialization in C#. It encapsulates a value of type T and a factory method that creates the value when it is first requested. The Lazy&lt;T&gt; class also supports various modes of thread safety, which determine how the value is initialized and cached in a multithreaded environment</a:t>
            </a:r>
            <a:r>
              <a:rPr lang="en-US" dirty="0" smtClean="0"/>
              <a:t>.</a:t>
            </a:r>
            <a:endParaRPr lang="pl-PL" dirty="0" smtClean="0"/>
          </a:p>
          <a:p>
            <a:endParaRPr lang="en-GB" dirty="0"/>
          </a:p>
        </p:txBody>
      </p:sp>
    </p:spTree>
    <p:extLst>
      <p:ext uri="{BB962C8B-B14F-4D97-AF65-F5344CB8AC3E}">
        <p14:creationId xmlns:p14="http://schemas.microsoft.com/office/powerpoint/2010/main" val="3457598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How to use Lazy&lt;T</a:t>
            </a:r>
            <a:r>
              <a:rPr lang="en-GB" b="1" dirty="0" smtClean="0"/>
              <a:t>&gt;?</a:t>
            </a:r>
            <a:endParaRPr lang="en-GB" dirty="0"/>
          </a:p>
        </p:txBody>
      </p:sp>
      <p:sp>
        <p:nvSpPr>
          <p:cNvPr id="3" name="Content Placeholder 2"/>
          <p:cNvSpPr>
            <a:spLocks noGrp="1"/>
          </p:cNvSpPr>
          <p:nvPr>
            <p:ph idx="1"/>
          </p:nvPr>
        </p:nvSpPr>
        <p:spPr/>
        <p:txBody>
          <a:bodyPr>
            <a:normAutofit fontScale="92500" lnSpcReduction="20000"/>
          </a:bodyPr>
          <a:lstStyle/>
          <a:p>
            <a:r>
              <a:rPr lang="en-US" dirty="0"/>
              <a:t>To use Lazy&lt;T&gt;, you need to create an instance of the class and pass a delegate that defines how to create the value of type T. The delegate can be a lambda expression, an anonymous method, or a named method. You can also optionally specify a </a:t>
            </a:r>
            <a:r>
              <a:rPr lang="en-US" dirty="0" err="1"/>
              <a:t>LazyThreadSafetyMode</a:t>
            </a:r>
            <a:r>
              <a:rPr lang="en-US" dirty="0"/>
              <a:t> </a:t>
            </a:r>
            <a:r>
              <a:rPr lang="en-US" dirty="0" err="1"/>
              <a:t>enum</a:t>
            </a:r>
            <a:r>
              <a:rPr lang="en-US" dirty="0"/>
              <a:t> value that indicates the desired level of thread safety. The default mode </a:t>
            </a:r>
            <a:r>
              <a:rPr lang="en-US" dirty="0" smtClean="0"/>
              <a:t>is</a:t>
            </a:r>
            <a:r>
              <a:rPr lang="pl-PL" dirty="0" smtClean="0"/>
              <a:t> </a:t>
            </a:r>
            <a:r>
              <a:rPr lang="en-US" dirty="0" err="1" smtClean="0"/>
              <a:t>LazyThreadSafetyMode.ExecutionAndPublication</a:t>
            </a:r>
            <a:r>
              <a:rPr lang="en-US" dirty="0"/>
              <a:t>, which ensures that only one thread can initialize the value and that all threads see the same cached value.</a:t>
            </a:r>
            <a:endParaRPr lang="en-GB" dirty="0"/>
          </a:p>
        </p:txBody>
      </p:sp>
    </p:spTree>
    <p:extLst>
      <p:ext uri="{BB962C8B-B14F-4D97-AF65-F5344CB8AC3E}">
        <p14:creationId xmlns:p14="http://schemas.microsoft.com/office/powerpoint/2010/main" val="72461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handle exceptions with Lazy&lt;T</a:t>
            </a:r>
            <a:r>
              <a:rPr lang="en-US" b="1" dirty="0" smtClean="0"/>
              <a:t>&gt;?</a:t>
            </a:r>
            <a:endParaRPr lang="en-GB" dirty="0"/>
          </a:p>
        </p:txBody>
      </p:sp>
      <p:sp>
        <p:nvSpPr>
          <p:cNvPr id="3" name="Content Placeholder 2"/>
          <p:cNvSpPr>
            <a:spLocks noGrp="1"/>
          </p:cNvSpPr>
          <p:nvPr>
            <p:ph idx="1"/>
          </p:nvPr>
        </p:nvSpPr>
        <p:spPr/>
        <p:txBody>
          <a:bodyPr>
            <a:normAutofit lnSpcReduction="10000"/>
          </a:bodyPr>
          <a:lstStyle/>
          <a:p>
            <a:r>
              <a:rPr lang="en-US" dirty="0"/>
              <a:t>As mentioned above, if the factory method of Lazy&lt;T&gt; throws an exception, the Lazy&lt;T&gt; instance caches the exception and </a:t>
            </a:r>
            <a:r>
              <a:rPr lang="en-US" dirty="0" err="1"/>
              <a:t>rethrows</a:t>
            </a:r>
            <a:r>
              <a:rPr lang="en-US" dirty="0"/>
              <a:t> it on every access to the Value property. This means that you need to handle the exception either in the factory method or in the code that accesses the Value property. You can also use the </a:t>
            </a:r>
            <a:r>
              <a:rPr lang="en-US" dirty="0" err="1"/>
              <a:t>IsValueCreated</a:t>
            </a:r>
            <a:r>
              <a:rPr lang="en-US" dirty="0"/>
              <a:t> property of Lazy&lt;T&gt; to check whether the value has been successfully initialized or not.</a:t>
            </a:r>
            <a:endParaRPr lang="en-GB" dirty="0"/>
          </a:p>
        </p:txBody>
      </p:sp>
    </p:spTree>
    <p:extLst>
      <p:ext uri="{BB962C8B-B14F-4D97-AF65-F5344CB8AC3E}">
        <p14:creationId xmlns:p14="http://schemas.microsoft.com/office/powerpoint/2010/main" val="1374057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change the value of Lazy&lt;T</a:t>
            </a:r>
            <a:r>
              <a:rPr lang="en-US" b="1" dirty="0" smtClean="0"/>
              <a:t>&gt;?</a:t>
            </a:r>
            <a:endParaRPr lang="en-GB" dirty="0"/>
          </a:p>
        </p:txBody>
      </p:sp>
      <p:sp>
        <p:nvSpPr>
          <p:cNvPr id="3" name="Content Placeholder 2"/>
          <p:cNvSpPr>
            <a:spLocks noGrp="1"/>
          </p:cNvSpPr>
          <p:nvPr>
            <p:ph idx="1"/>
          </p:nvPr>
        </p:nvSpPr>
        <p:spPr/>
        <p:txBody>
          <a:bodyPr>
            <a:normAutofit fontScale="92500" lnSpcReduction="10000"/>
          </a:bodyPr>
          <a:lstStyle/>
          <a:p>
            <a:r>
              <a:rPr lang="en-US" dirty="0"/>
              <a:t>The Lazy&lt;T&gt; class does not provide a way to change the value of the instance once it has been initialized. However, you can create a new Lazy&lt;T&gt; instance with a different factory method and assign it to the same variable. This effectively resets the lazy initialization and allows you to create a new value when you access the Value property. Note that this approach is not thread-safe and may cause inconsistent results if multiple threads access the same variable.</a:t>
            </a:r>
            <a:endParaRPr lang="en-GB" dirty="0"/>
          </a:p>
        </p:txBody>
      </p:sp>
    </p:spTree>
    <p:extLst>
      <p:ext uri="{BB962C8B-B14F-4D97-AF65-F5344CB8AC3E}">
        <p14:creationId xmlns:p14="http://schemas.microsoft.com/office/powerpoint/2010/main" val="3392105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compare Lazy&lt;T&gt; instances</a:t>
            </a:r>
            <a:r>
              <a:rPr lang="en-US" b="1" dirty="0" smtClean="0"/>
              <a:t>?</a:t>
            </a:r>
            <a:endParaRPr lang="en-GB" dirty="0"/>
          </a:p>
        </p:txBody>
      </p:sp>
      <p:sp>
        <p:nvSpPr>
          <p:cNvPr id="3" name="Content Placeholder 2"/>
          <p:cNvSpPr>
            <a:spLocks noGrp="1"/>
          </p:cNvSpPr>
          <p:nvPr>
            <p:ph idx="1"/>
          </p:nvPr>
        </p:nvSpPr>
        <p:spPr/>
        <p:txBody>
          <a:bodyPr>
            <a:normAutofit fontScale="92500" lnSpcReduction="20000"/>
          </a:bodyPr>
          <a:lstStyle/>
          <a:p>
            <a:r>
              <a:rPr lang="en-US" dirty="0"/>
              <a:t>The Lazy&lt;T&gt; class implements the </a:t>
            </a:r>
            <a:r>
              <a:rPr lang="en-US" dirty="0" err="1"/>
              <a:t>IEquatable</a:t>
            </a:r>
            <a:r>
              <a:rPr lang="en-US" dirty="0"/>
              <a:t>&lt;Lazy&lt;T&gt;&gt; interface, which means that you can use the Equals method or the == operator to compare two Lazy&lt;T&gt; instances for equality. However, this comparison only checks whether the two instances have the same factory method and thread safety mode, not whether they have the same value. To compare the values of two Lazy&lt;T&gt; instances, you need to access their Value properties and compare them using the Equals method or the == operator of type T.</a:t>
            </a:r>
            <a:endParaRPr lang="en-GB" dirty="0"/>
          </a:p>
        </p:txBody>
      </p:sp>
    </p:spTree>
    <p:extLst>
      <p:ext uri="{BB962C8B-B14F-4D97-AF65-F5344CB8AC3E}">
        <p14:creationId xmlns:p14="http://schemas.microsoft.com/office/powerpoint/2010/main" val="46474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Beware of the Arrow operator </a:t>
            </a:r>
            <a:endParaRPr lang="en-GB" dirty="0"/>
          </a:p>
        </p:txBody>
      </p:sp>
      <p:sp>
        <p:nvSpPr>
          <p:cNvPr id="3" name="Content Placeholder 2"/>
          <p:cNvSpPr>
            <a:spLocks noGrp="1"/>
          </p:cNvSpPr>
          <p:nvPr>
            <p:ph idx="1"/>
          </p:nvPr>
        </p:nvSpPr>
        <p:spPr/>
        <p:txBody>
          <a:bodyPr>
            <a:normAutofit fontScale="85000" lnSpcReduction="20000"/>
          </a:bodyPr>
          <a:lstStyle/>
          <a:p>
            <a:r>
              <a:rPr lang="en-US" dirty="0"/>
              <a:t>It may be tempting to use the arrow operator =&gt; to initialize the Instance property like this: </a:t>
            </a:r>
            <a:endParaRPr lang="pl-PL" dirty="0"/>
          </a:p>
          <a:p>
            <a:endParaRPr lang="pl-PL" dirty="0"/>
          </a:p>
          <a:p>
            <a:pPr marL="0" indent="0">
              <a:buNone/>
            </a:pPr>
            <a:r>
              <a:rPr lang="en-US" sz="2400" dirty="0" smtClean="0"/>
              <a:t>public </a:t>
            </a:r>
            <a:r>
              <a:rPr lang="en-US" sz="2400" dirty="0"/>
              <a:t>static </a:t>
            </a:r>
            <a:r>
              <a:rPr lang="en-US" sz="2400" dirty="0" err="1"/>
              <a:t>MySimpleSingleton</a:t>
            </a:r>
            <a:r>
              <a:rPr lang="en-US" sz="2400" dirty="0"/>
              <a:t> Instance =&gt; new </a:t>
            </a:r>
            <a:r>
              <a:rPr lang="en-US" sz="2400" dirty="0" err="1"/>
              <a:t>MySimpleSingleton</a:t>
            </a:r>
            <a:r>
              <a:rPr lang="en-US" sz="2400" dirty="0" smtClean="0"/>
              <a:t>();</a:t>
            </a:r>
            <a:endParaRPr lang="pl-PL" sz="2400" dirty="0" smtClean="0"/>
          </a:p>
          <a:p>
            <a:pPr marL="0" indent="0">
              <a:buNone/>
            </a:pPr>
            <a:endParaRPr lang="pl-PL" sz="2400" dirty="0"/>
          </a:p>
          <a:p>
            <a:pPr marL="0" indent="0">
              <a:buNone/>
            </a:pPr>
            <a:r>
              <a:rPr lang="pl-PL" dirty="0" smtClean="0"/>
              <a:t>b</a:t>
            </a:r>
            <a:r>
              <a:rPr lang="en-US" dirty="0" err="1" smtClean="0"/>
              <a:t>ut</a:t>
            </a:r>
            <a:r>
              <a:rPr lang="en-US" dirty="0" smtClean="0"/>
              <a:t> </a:t>
            </a:r>
            <a:r>
              <a:rPr lang="en-US" dirty="0"/>
              <a:t>doing so would return a new instance every time. </a:t>
            </a:r>
            <a:r>
              <a:rPr lang="en-US" dirty="0" err="1"/>
              <a:t>eis</a:t>
            </a:r>
            <a:r>
              <a:rPr lang="en-US" dirty="0"/>
              <a:t> would defeat the purpose of what we want to achieve. </a:t>
            </a:r>
            <a:endParaRPr lang="pl-PL" dirty="0" smtClean="0"/>
          </a:p>
          <a:p>
            <a:r>
              <a:rPr lang="en-US" dirty="0" smtClean="0"/>
              <a:t>On </a:t>
            </a:r>
            <a:r>
              <a:rPr lang="en-US" dirty="0"/>
              <a:t>the other hand, the property initializer is run only once. </a:t>
            </a:r>
            <a:r>
              <a:rPr lang="en-US" dirty="0" err="1"/>
              <a:t>ee</a:t>
            </a:r>
            <a:r>
              <a:rPr lang="en-US" dirty="0"/>
              <a:t> use of a static constructor would also be a valid, thread-safe alternative, once again delegating the job to the language. </a:t>
            </a:r>
            <a:br>
              <a:rPr lang="en-US" dirty="0"/>
            </a:br>
            <a:endParaRPr lang="en-GB" dirty="0"/>
          </a:p>
        </p:txBody>
      </p:sp>
    </p:spTree>
    <p:extLst>
      <p:ext uri="{BB962C8B-B14F-4D97-AF65-F5344CB8AC3E}">
        <p14:creationId xmlns:p14="http://schemas.microsoft.com/office/powerpoint/2010/main" val="3103104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Globals</a:t>
            </a:r>
            <a:endParaRPr lang="en-GB" dirty="0"/>
          </a:p>
        </p:txBody>
      </p:sp>
      <p:sp>
        <p:nvSpPr>
          <p:cNvPr id="3" name="Content Placeholder 2"/>
          <p:cNvSpPr>
            <a:spLocks noGrp="1"/>
          </p:cNvSpPr>
          <p:nvPr>
            <p:ph idx="1"/>
          </p:nvPr>
        </p:nvSpPr>
        <p:spPr/>
        <p:txBody>
          <a:bodyPr/>
          <a:lstStyle/>
          <a:p>
            <a:r>
              <a:rPr lang="pl-PL" dirty="0" smtClean="0"/>
              <a:t>Last Implementation is Ambient Context</a:t>
            </a:r>
          </a:p>
          <a:p>
            <a:r>
              <a:rPr lang="en-US" dirty="0" err="1"/>
              <a:t>Globals</a:t>
            </a:r>
            <a:r>
              <a:rPr lang="en-US" dirty="0"/>
              <a:t> can be very convenient at </a:t>
            </a:r>
            <a:r>
              <a:rPr lang="en-US" dirty="0" err="1"/>
              <a:t>grst</a:t>
            </a:r>
            <a:r>
              <a:rPr lang="en-US" dirty="0"/>
              <a:t> because they are easy to use. </a:t>
            </a:r>
            <a:r>
              <a:rPr lang="en-US" dirty="0" err="1"/>
              <a:t>eey</a:t>
            </a:r>
            <a:r>
              <a:rPr lang="en-US" dirty="0"/>
              <a:t> are always there and accessible whenever needed: easy. </a:t>
            </a:r>
            <a:endParaRPr lang="pl-PL" dirty="0" smtClean="0"/>
          </a:p>
          <a:p>
            <a:r>
              <a:rPr lang="en-US" dirty="0" smtClean="0"/>
              <a:t>However</a:t>
            </a:r>
            <a:r>
              <a:rPr lang="en-US" dirty="0"/>
              <a:t>, they can bring many drawbacks in terms of </a:t>
            </a:r>
            <a:r>
              <a:rPr lang="pl-PL" dirty="0" smtClean="0"/>
              <a:t>flexibility </a:t>
            </a:r>
            <a:r>
              <a:rPr lang="en-US" dirty="0" smtClean="0"/>
              <a:t>and </a:t>
            </a:r>
            <a:r>
              <a:rPr lang="en-US" dirty="0"/>
              <a:t>testability. </a:t>
            </a:r>
            <a:br>
              <a:rPr lang="en-US" dirty="0"/>
            </a:br>
            <a:endParaRPr lang="en-GB" dirty="0"/>
          </a:p>
        </p:txBody>
      </p:sp>
    </p:spTree>
    <p:extLst>
      <p:ext uri="{BB962C8B-B14F-4D97-AF65-F5344CB8AC3E}">
        <p14:creationId xmlns:p14="http://schemas.microsoft.com/office/powerpoint/2010/main" val="292806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55000" lnSpcReduction="20000"/>
          </a:bodyPr>
          <a:lstStyle/>
          <a:p>
            <a:r>
              <a:rPr lang="en-US" dirty="0" err="1"/>
              <a:t>ee</a:t>
            </a:r>
            <a:r>
              <a:rPr lang="en-US" dirty="0"/>
              <a:t> system will most likely become less </a:t>
            </a:r>
            <a:r>
              <a:rPr lang="pl-PL" dirty="0" smtClean="0"/>
              <a:t>flexible</a:t>
            </a:r>
            <a:r>
              <a:rPr lang="en-US" dirty="0" smtClean="0"/>
              <a:t>. </a:t>
            </a:r>
            <a:r>
              <a:rPr lang="en-US" dirty="0"/>
              <a:t>A global object is harder to replace</a:t>
            </a:r>
          </a:p>
          <a:p>
            <a:r>
              <a:rPr lang="en-US" dirty="0"/>
              <a:t>and cannot easily be swapped for another object. And the implementation </a:t>
            </a:r>
            <a:r>
              <a:rPr lang="en-US" dirty="0" smtClean="0"/>
              <a:t>cannot</a:t>
            </a:r>
            <a:r>
              <a:rPr lang="pl-PL" dirty="0" smtClean="0"/>
              <a:t> </a:t>
            </a:r>
            <a:r>
              <a:rPr lang="en-US" dirty="0" smtClean="0"/>
              <a:t>be </a:t>
            </a:r>
            <a:r>
              <a:rPr lang="pl-PL" dirty="0" smtClean="0"/>
              <a:t>different </a:t>
            </a:r>
            <a:r>
              <a:rPr lang="en-US" dirty="0" smtClean="0"/>
              <a:t>based </a:t>
            </a:r>
            <a:r>
              <a:rPr lang="en-US" dirty="0"/>
              <a:t>on its consumer.</a:t>
            </a:r>
          </a:p>
          <a:p>
            <a:r>
              <a:rPr lang="en-US" dirty="0"/>
              <a:t>• Global objects are harder to mock, which can lead to a system that is harder to test.</a:t>
            </a:r>
          </a:p>
          <a:p>
            <a:r>
              <a:rPr lang="en-US" dirty="0"/>
              <a:t>• </a:t>
            </a:r>
            <a:r>
              <a:rPr lang="pl-PL" dirty="0" smtClean="0"/>
              <a:t>The </a:t>
            </a:r>
            <a:r>
              <a:rPr lang="en-US" dirty="0" smtClean="0"/>
              <a:t>system </a:t>
            </a:r>
            <a:r>
              <a:rPr lang="en-US" dirty="0"/>
              <a:t>can become more brittle; for example, if some part of your system</a:t>
            </a:r>
          </a:p>
          <a:p>
            <a:r>
              <a:rPr lang="en-US" dirty="0"/>
              <a:t>messes up your global object, that may have unexpected consequences on other</a:t>
            </a:r>
          </a:p>
          <a:p>
            <a:r>
              <a:rPr lang="en-US" dirty="0"/>
              <a:t>parts of your system, and you may have a hard time </a:t>
            </a:r>
            <a:r>
              <a:rPr lang="pl-PL" dirty="0" smtClean="0"/>
              <a:t>finding </a:t>
            </a:r>
            <a:r>
              <a:rPr lang="en-US" dirty="0" smtClean="0"/>
              <a:t>out </a:t>
            </a:r>
            <a:r>
              <a:rPr lang="en-US" dirty="0"/>
              <a:t>the root cause of</a:t>
            </a:r>
          </a:p>
          <a:p>
            <a:r>
              <a:rPr lang="en-US" dirty="0"/>
              <a:t>those errors.</a:t>
            </a:r>
          </a:p>
          <a:p>
            <a:r>
              <a:rPr lang="en-US" dirty="0"/>
              <a:t>• Another thing that does not help is the lack of isolation since consumers are </a:t>
            </a:r>
            <a:r>
              <a:rPr lang="en-US" dirty="0" smtClean="0"/>
              <a:t>usually</a:t>
            </a:r>
            <a:r>
              <a:rPr lang="pl-PL" dirty="0" smtClean="0"/>
              <a:t> </a:t>
            </a:r>
            <a:r>
              <a:rPr lang="en-US" dirty="0" smtClean="0"/>
              <a:t>directly </a:t>
            </a:r>
            <a:r>
              <a:rPr lang="en-US" dirty="0"/>
              <a:t>coupled with the ambient context. Not being able to isolate </a:t>
            </a:r>
            <a:r>
              <a:rPr lang="en-US" dirty="0" smtClean="0"/>
              <a:t>components</a:t>
            </a:r>
            <a:r>
              <a:rPr lang="pl-PL" dirty="0" smtClean="0"/>
              <a:t> </a:t>
            </a:r>
            <a:r>
              <a:rPr lang="en-US" dirty="0" smtClean="0"/>
              <a:t>from </a:t>
            </a:r>
            <a:r>
              <a:rPr lang="en-US" dirty="0"/>
              <a:t>those global objects can be a hassle, as stated in the previous points. </a:t>
            </a:r>
            <a:br>
              <a:rPr lang="en-US" dirty="0"/>
            </a:br>
            <a:endParaRPr lang="en-GB" dirty="0"/>
          </a:p>
        </p:txBody>
      </p:sp>
    </p:spTree>
    <p:extLst>
      <p:ext uri="{BB962C8B-B14F-4D97-AF65-F5344CB8AC3E}">
        <p14:creationId xmlns:p14="http://schemas.microsoft.com/office/powerpoint/2010/main" val="780778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Design</a:t>
            </a:r>
            <a:endParaRPr lang="en-GB" dirty="0"/>
          </a:p>
        </p:txBody>
      </p:sp>
      <p:sp>
        <p:nvSpPr>
          <p:cNvPr id="3" name="Content Placeholder 2"/>
          <p:cNvSpPr>
            <a:spLocks noGrp="1"/>
          </p:cNvSpPr>
          <p:nvPr>
            <p:ph idx="1"/>
          </p:nvPr>
        </p:nvSpPr>
        <p:spPr/>
        <p:txBody>
          <a:bodyPr>
            <a:normAutofit lnSpcReduction="10000"/>
          </a:bodyPr>
          <a:lstStyle/>
          <a:p>
            <a:r>
              <a:rPr lang="en-US" dirty="0"/>
              <a:t>A private static geld that holds its unique instance.</a:t>
            </a:r>
          </a:p>
          <a:p>
            <a:r>
              <a:rPr lang="en-US" dirty="0"/>
              <a:t>• A public static Create</a:t>
            </a:r>
            <a:r>
              <a:rPr lang="en-US" dirty="0" smtClean="0"/>
              <a:t>()</a:t>
            </a:r>
            <a:r>
              <a:rPr lang="pl-PL" dirty="0" smtClean="0"/>
              <a:t> / GetInstance()</a:t>
            </a:r>
            <a:r>
              <a:rPr lang="en-US" dirty="0" smtClean="0"/>
              <a:t> </a:t>
            </a:r>
            <a:r>
              <a:rPr lang="en-US" dirty="0"/>
              <a:t>method that creates or returns the unique instance.</a:t>
            </a:r>
          </a:p>
          <a:p>
            <a:r>
              <a:rPr lang="en-US" dirty="0"/>
              <a:t>• A private constructor, so external code cannot instantiate it without passing by </a:t>
            </a:r>
            <a:r>
              <a:rPr lang="en-US" dirty="0" smtClean="0"/>
              <a:t>the</a:t>
            </a:r>
            <a:r>
              <a:rPr lang="pl-PL" dirty="0" smtClean="0"/>
              <a:t> </a:t>
            </a:r>
            <a:r>
              <a:rPr lang="en-US" dirty="0" smtClean="0"/>
              <a:t>Create </a:t>
            </a:r>
            <a:r>
              <a:rPr lang="en-US" dirty="0"/>
              <a:t>method </a:t>
            </a:r>
            <a:br>
              <a:rPr lang="en-US" dirty="0"/>
            </a:br>
            <a:endParaRPr lang="en-GB" dirty="0"/>
          </a:p>
        </p:txBody>
      </p:sp>
    </p:spTree>
    <p:extLst>
      <p:ext uri="{BB962C8B-B14F-4D97-AF65-F5344CB8AC3E}">
        <p14:creationId xmlns:p14="http://schemas.microsoft.com/office/powerpoint/2010/main" val="2409371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an ambient context is a global instance, usually available through a static property. </a:t>
            </a:r>
            <a:r>
              <a:rPr lang="en-US" dirty="0" err="1"/>
              <a:t>ee</a:t>
            </a:r>
            <a:r>
              <a:rPr lang="en-US" dirty="0"/>
              <a:t> Ambient Context pattern is not purely evil, but it is a code smell that smells bad. </a:t>
            </a:r>
            <a:br>
              <a:rPr lang="en-US" dirty="0"/>
            </a:br>
            <a:endParaRPr lang="en-GB" dirty="0"/>
          </a:p>
        </p:txBody>
      </p:sp>
    </p:spTree>
    <p:extLst>
      <p:ext uri="{BB962C8B-B14F-4D97-AF65-F5344CB8AC3E}">
        <p14:creationId xmlns:p14="http://schemas.microsoft.com/office/powerpoint/2010/main" val="2469432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pl-PL" dirty="0" smtClean="0"/>
              <a:t>There </a:t>
            </a:r>
            <a:r>
              <a:rPr lang="en-US" dirty="0" smtClean="0"/>
              <a:t>are </a:t>
            </a:r>
            <a:r>
              <a:rPr lang="en-US" dirty="0"/>
              <a:t>a few examples in .NET Framework, such as </a:t>
            </a:r>
            <a:r>
              <a:rPr lang="en-US" dirty="0" err="1"/>
              <a:t>System.Threading.Thread.CurrentPrincipal</a:t>
            </a:r>
            <a:r>
              <a:rPr lang="en-US" dirty="0"/>
              <a:t> and </a:t>
            </a:r>
            <a:r>
              <a:rPr lang="en-US" dirty="0" err="1"/>
              <a:t>System.Threading</a:t>
            </a:r>
            <a:r>
              <a:rPr lang="en-US" dirty="0"/>
              <a:t>. </a:t>
            </a:r>
            <a:r>
              <a:rPr lang="en-US" dirty="0" err="1"/>
              <a:t>Thread.CurrentThread</a:t>
            </a:r>
            <a:r>
              <a:rPr lang="en-US" dirty="0"/>
              <a:t>. In this last case, </a:t>
            </a:r>
            <a:r>
              <a:rPr lang="en-US" dirty="0" err="1"/>
              <a:t>CurrentThread</a:t>
            </a:r>
            <a:r>
              <a:rPr lang="en-US" dirty="0"/>
              <a:t> is scoped instead of being purely global like </a:t>
            </a:r>
            <a:r>
              <a:rPr lang="en-US" dirty="0" err="1"/>
              <a:t>CurrentPrincipal</a:t>
            </a:r>
            <a:r>
              <a:rPr lang="en-US" dirty="0"/>
              <a:t>. An ambient context does not have to be a singleton, but that is what they are most of the time. </a:t>
            </a:r>
            <a:br>
              <a:rPr lang="en-US" dirty="0"/>
            </a:br>
            <a:endParaRPr lang="en-GB" dirty="0"/>
          </a:p>
        </p:txBody>
      </p:sp>
    </p:spTree>
    <p:extLst>
      <p:ext uri="{BB962C8B-B14F-4D97-AF65-F5344CB8AC3E}">
        <p14:creationId xmlns:p14="http://schemas.microsoft.com/office/powerpoint/2010/main" val="2188733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05000"/>
            <a:ext cx="606583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149080"/>
            <a:ext cx="7496411" cy="1200329"/>
          </a:xfrm>
          <a:prstGeom prst="rect">
            <a:avLst/>
          </a:prstGeom>
          <a:noFill/>
        </p:spPr>
        <p:txBody>
          <a:bodyPr wrap="none" rtlCol="0">
            <a:spAutoFit/>
          </a:bodyPr>
          <a:lstStyle/>
          <a:p>
            <a:pPr marL="285750" indent="-285750">
              <a:buFont typeface="Arial" panose="020B0604020202020204" pitchFamily="34" charset="0"/>
              <a:buChar char="•"/>
            </a:pPr>
            <a:r>
              <a:rPr lang="en-US" dirty="0"/>
              <a:t>Instance is named Current.</a:t>
            </a:r>
          </a:p>
          <a:p>
            <a:r>
              <a:rPr lang="en-US" dirty="0"/>
              <a:t>• </a:t>
            </a:r>
            <a:r>
              <a:rPr lang="pl-PL" dirty="0" smtClean="0"/>
              <a:t>The</a:t>
            </a:r>
            <a:r>
              <a:rPr lang="en-US" dirty="0" smtClean="0"/>
              <a:t> </a:t>
            </a:r>
            <a:r>
              <a:rPr lang="en-US" dirty="0" err="1"/>
              <a:t>WriteSomething</a:t>
            </a:r>
            <a:r>
              <a:rPr lang="en-US" dirty="0"/>
              <a:t> method is new but has nothing to do with the Ambient</a:t>
            </a:r>
          </a:p>
          <a:p>
            <a:r>
              <a:rPr lang="en-US" dirty="0"/>
              <a:t>Context pattern itself; it is just to make the class do something. </a:t>
            </a:r>
            <a:br>
              <a:rPr lang="en-US" dirty="0"/>
            </a:br>
            <a:endParaRPr lang="en-GB" dirty="0"/>
          </a:p>
        </p:txBody>
      </p:sp>
    </p:spTree>
    <p:extLst>
      <p:ext uri="{BB962C8B-B14F-4D97-AF65-F5344CB8AC3E}">
        <p14:creationId xmlns:p14="http://schemas.microsoft.com/office/powerpoint/2010/main" val="1024838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SOLID</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S: </a:t>
            </a:r>
            <a:r>
              <a:rPr lang="pl-PL" dirty="0" smtClean="0"/>
              <a:t>The </a:t>
            </a:r>
            <a:r>
              <a:rPr lang="en-US" dirty="0" smtClean="0"/>
              <a:t>singleton </a:t>
            </a:r>
            <a:r>
              <a:rPr lang="en-US" dirty="0"/>
              <a:t>violates this principle because it has two clear </a:t>
            </a:r>
            <a:r>
              <a:rPr lang="en-US" dirty="0" smtClean="0"/>
              <a:t>responsibilities:</a:t>
            </a:r>
            <a:endParaRPr lang="pl-PL" dirty="0" smtClean="0"/>
          </a:p>
          <a:p>
            <a:pPr marL="0" indent="0">
              <a:buNone/>
            </a:pPr>
            <a:r>
              <a:rPr lang="pl-PL" dirty="0"/>
              <a:t> </a:t>
            </a:r>
            <a:r>
              <a:rPr lang="pl-PL" dirty="0" smtClean="0"/>
              <a:t>- </a:t>
            </a:r>
            <a:r>
              <a:rPr lang="en-US" dirty="0" smtClean="0"/>
              <a:t>It </a:t>
            </a:r>
            <a:r>
              <a:rPr lang="en-US" dirty="0"/>
              <a:t>has the responsibility for which it has been created (not illustrated here), like</a:t>
            </a:r>
          </a:p>
          <a:p>
            <a:pPr marL="0" indent="0">
              <a:buNone/>
            </a:pPr>
            <a:r>
              <a:rPr lang="en-US" dirty="0"/>
              <a:t>any other </a:t>
            </a:r>
            <a:r>
              <a:rPr lang="en-US" dirty="0" smtClean="0"/>
              <a:t>class.</a:t>
            </a:r>
            <a:endParaRPr lang="pl-PL" dirty="0" smtClean="0"/>
          </a:p>
          <a:p>
            <a:pPr marL="0" indent="0">
              <a:buNone/>
            </a:pPr>
            <a:r>
              <a:rPr lang="pl-PL" dirty="0"/>
              <a:t> </a:t>
            </a:r>
            <a:r>
              <a:rPr lang="pl-PL" dirty="0" smtClean="0"/>
              <a:t>- </a:t>
            </a:r>
            <a:r>
              <a:rPr lang="en-US" dirty="0" smtClean="0"/>
              <a:t>It </a:t>
            </a:r>
            <a:r>
              <a:rPr lang="en-US" dirty="0"/>
              <a:t>has the responsibility of creating and managing itself (lifetime management</a:t>
            </a:r>
            <a:r>
              <a:rPr lang="en-US" dirty="0" smtClean="0"/>
              <a:t>)</a:t>
            </a:r>
            <a:endParaRPr lang="pl-PL" dirty="0" smtClean="0"/>
          </a:p>
          <a:p>
            <a:pPr marL="0" indent="0">
              <a:buNone/>
            </a:pPr>
            <a:endParaRPr lang="en-US" dirty="0"/>
          </a:p>
          <a:p>
            <a:pPr marL="0" indent="0">
              <a:buNone/>
            </a:pPr>
            <a:r>
              <a:rPr lang="en-US" dirty="0"/>
              <a:t>• O: </a:t>
            </a:r>
            <a:r>
              <a:rPr lang="pl-PL" dirty="0" smtClean="0"/>
              <a:t>The</a:t>
            </a:r>
            <a:r>
              <a:rPr lang="en-US" dirty="0" smtClean="0"/>
              <a:t>Singleton </a:t>
            </a:r>
            <a:r>
              <a:rPr lang="en-US" dirty="0"/>
              <a:t>pattern also violates this principle. It enforces a single static</a:t>
            </a:r>
          </a:p>
          <a:p>
            <a:pPr marL="0" indent="0">
              <a:buNone/>
            </a:pPr>
            <a:r>
              <a:rPr lang="en-US" dirty="0"/>
              <a:t>instance, locked in place by itself, which limits extensibility. </a:t>
            </a:r>
            <a:r>
              <a:rPr lang="pl-PL" dirty="0" smtClean="0"/>
              <a:t>The </a:t>
            </a:r>
            <a:r>
              <a:rPr lang="en-US" dirty="0" smtClean="0"/>
              <a:t>class </a:t>
            </a:r>
            <a:r>
              <a:rPr lang="en-US" dirty="0"/>
              <a:t>must be</a:t>
            </a:r>
          </a:p>
          <a:p>
            <a:pPr marL="0" indent="0">
              <a:buNone/>
            </a:pPr>
            <a:r>
              <a:rPr lang="pl-PL" dirty="0" smtClean="0"/>
              <a:t>modified</a:t>
            </a:r>
            <a:r>
              <a:rPr lang="en-US" dirty="0" smtClean="0"/>
              <a:t> </a:t>
            </a:r>
            <a:r>
              <a:rPr lang="en-US" dirty="0"/>
              <a:t>to be updated, impossible to extend without changing the code</a:t>
            </a:r>
            <a:r>
              <a:rPr lang="en-US" dirty="0" smtClean="0"/>
              <a:t>.</a:t>
            </a:r>
            <a:r>
              <a:rPr lang="pl-PL" dirty="0" smtClean="0"/>
              <a:t/>
            </a:r>
            <a:br>
              <a:rPr lang="pl-PL" dirty="0" smtClean="0"/>
            </a:br>
            <a:endParaRPr lang="en-US" dirty="0"/>
          </a:p>
          <a:p>
            <a:pPr marL="0" indent="0">
              <a:buNone/>
            </a:pPr>
            <a:r>
              <a:rPr lang="en-US" dirty="0"/>
              <a:t>• L: </a:t>
            </a:r>
            <a:r>
              <a:rPr lang="pl-PL" dirty="0" smtClean="0"/>
              <a:t>There </a:t>
            </a:r>
            <a:r>
              <a:rPr lang="en-US" dirty="0" smtClean="0"/>
              <a:t>is </a:t>
            </a:r>
            <a:r>
              <a:rPr lang="en-US" dirty="0"/>
              <a:t>no inheritance directly involved, which is the only good point</a:t>
            </a:r>
            <a:r>
              <a:rPr lang="en-US" dirty="0" smtClean="0"/>
              <a:t>.</a:t>
            </a:r>
            <a:r>
              <a:rPr lang="pl-PL" dirty="0" smtClean="0"/>
              <a:t/>
            </a:r>
            <a:br>
              <a:rPr lang="pl-PL" dirty="0" smtClean="0"/>
            </a:br>
            <a:endParaRPr lang="en-US" dirty="0"/>
          </a:p>
          <a:p>
            <a:pPr marL="0" indent="0">
              <a:buNone/>
            </a:pPr>
            <a:r>
              <a:rPr lang="en-US" dirty="0"/>
              <a:t>• I: </a:t>
            </a:r>
            <a:r>
              <a:rPr lang="pl-PL" dirty="0" smtClean="0"/>
              <a:t>There </a:t>
            </a:r>
            <a:r>
              <a:rPr lang="en-US" dirty="0" smtClean="0"/>
              <a:t>is </a:t>
            </a:r>
            <a:r>
              <a:rPr lang="en-US" dirty="0"/>
              <a:t>no interface involved, which is a violation of this principle</a:t>
            </a:r>
            <a:r>
              <a:rPr lang="en-US" dirty="0" smtClean="0"/>
              <a:t>.</a:t>
            </a:r>
            <a:r>
              <a:rPr lang="pl-PL" dirty="0" smtClean="0"/>
              <a:t/>
            </a:r>
            <a:br>
              <a:rPr lang="pl-PL" dirty="0" smtClean="0"/>
            </a:br>
            <a:endParaRPr lang="en-US" dirty="0"/>
          </a:p>
          <a:p>
            <a:pPr marL="0" indent="0">
              <a:buNone/>
            </a:pPr>
            <a:r>
              <a:rPr lang="en-US" dirty="0"/>
              <a:t>• D: </a:t>
            </a:r>
            <a:r>
              <a:rPr lang="pl-PL" dirty="0" smtClean="0"/>
              <a:t>The </a:t>
            </a:r>
            <a:r>
              <a:rPr lang="en-US" dirty="0" smtClean="0"/>
              <a:t>singleton </a:t>
            </a:r>
            <a:r>
              <a:rPr lang="en-US" dirty="0"/>
              <a:t>class has a rock-solid hold on itself. It also suggests using its static</a:t>
            </a:r>
          </a:p>
          <a:p>
            <a:pPr marL="0" indent="0">
              <a:buNone/>
            </a:pPr>
            <a:r>
              <a:rPr lang="en-US" dirty="0"/>
              <a:t>property (or method) directly without using an abstraction, breaking the DIP</a:t>
            </a:r>
          </a:p>
          <a:p>
            <a:pPr marL="0" indent="0">
              <a:buNone/>
            </a:pPr>
            <a:r>
              <a:rPr lang="en-US" dirty="0"/>
              <a:t>with a sledgehammer </a:t>
            </a:r>
            <a:br>
              <a:rPr lang="en-US" dirty="0"/>
            </a:br>
            <a:endParaRPr lang="en-GB" dirty="0"/>
          </a:p>
        </p:txBody>
      </p:sp>
    </p:spTree>
    <p:extLst>
      <p:ext uri="{BB962C8B-B14F-4D97-AF65-F5344CB8AC3E}">
        <p14:creationId xmlns:p14="http://schemas.microsoft.com/office/powerpoint/2010/main" val="4238385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r>
              <a:rPr lang="en-US" dirty="0"/>
              <a:t>Having only a single instance of a class and always using that same instance is a legitimate concept. However, we'll see how to properly do this in the next chapter, leading me to the following advice: do not use the Singleton pattern, and if you see it used somewhere, try refactoring it out. </a:t>
            </a:r>
            <a:endParaRPr lang="pl-PL" dirty="0" smtClean="0"/>
          </a:p>
          <a:p>
            <a:r>
              <a:rPr lang="en-US" dirty="0"/>
              <a:t>Another good idea is to avoid the use of static members as much as possible as they create global elements that can make your system less </a:t>
            </a:r>
            <a:r>
              <a:rPr lang="pl-PL" dirty="0" smtClean="0"/>
              <a:t>flexible </a:t>
            </a:r>
            <a:r>
              <a:rPr lang="en-US" dirty="0" smtClean="0"/>
              <a:t>and </a:t>
            </a:r>
            <a:r>
              <a:rPr lang="en-US" dirty="0"/>
              <a:t>more brittle. </a:t>
            </a:r>
            <a:r>
              <a:rPr lang="pl-PL" dirty="0" smtClean="0"/>
              <a:t>There </a:t>
            </a:r>
            <a:r>
              <a:rPr lang="en-US" dirty="0" smtClean="0"/>
              <a:t>are </a:t>
            </a:r>
            <a:r>
              <a:rPr lang="en-US" dirty="0"/>
              <a:t>occasions where static members are worth using, but try keeping their number as low as possible. Ask yourself if that static member or class could be replaced with something else before coding one. </a:t>
            </a:r>
            <a:br>
              <a:rPr lang="en-US" dirty="0"/>
            </a:br>
            <a:r>
              <a:rPr lang="en-US" dirty="0"/>
              <a:t/>
            </a:r>
            <a:br>
              <a:rPr lang="en-US" dirty="0"/>
            </a:br>
            <a:endParaRPr lang="en-GB" dirty="0"/>
          </a:p>
        </p:txBody>
      </p:sp>
    </p:spTree>
    <p:extLst>
      <p:ext uri="{BB962C8B-B14F-4D97-AF65-F5344CB8AC3E}">
        <p14:creationId xmlns:p14="http://schemas.microsoft.com/office/powerpoint/2010/main" val="32098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In defence </a:t>
            </a:r>
            <a:endParaRPr lang="en-GB" dirty="0"/>
          </a:p>
        </p:txBody>
      </p:sp>
      <p:sp>
        <p:nvSpPr>
          <p:cNvPr id="3" name="Content Placeholder 2"/>
          <p:cNvSpPr>
            <a:spLocks noGrp="1"/>
          </p:cNvSpPr>
          <p:nvPr>
            <p:ph idx="1"/>
          </p:nvPr>
        </p:nvSpPr>
        <p:spPr/>
        <p:txBody>
          <a:bodyPr>
            <a:normAutofit fontScale="92500" lnSpcReduction="10000"/>
          </a:bodyPr>
          <a:lstStyle/>
          <a:p>
            <a:r>
              <a:rPr lang="en-US" dirty="0"/>
              <a:t>Shared resources used by your application, whether they be databases, </a:t>
            </a:r>
            <a:r>
              <a:rPr lang="pl-PL" dirty="0" smtClean="0"/>
              <a:t>files</a:t>
            </a:r>
            <a:r>
              <a:rPr lang="en-US" dirty="0" smtClean="0"/>
              <a:t>, </a:t>
            </a:r>
            <a:r>
              <a:rPr lang="en-US" dirty="0"/>
              <a:t>remote </a:t>
            </a:r>
            <a:r>
              <a:rPr lang="en-US" dirty="0" smtClean="0"/>
              <a:t>services,</a:t>
            </a:r>
            <a:r>
              <a:rPr lang="pl-PL" dirty="0" smtClean="0"/>
              <a:t> </a:t>
            </a:r>
            <a:r>
              <a:rPr lang="en-US" dirty="0" smtClean="0"/>
              <a:t>or </a:t>
            </a:r>
            <a:r>
              <a:rPr lang="en-US" dirty="0"/>
              <a:t>robotic arms, are granted and guaranteed a single point of access.</a:t>
            </a:r>
          </a:p>
          <a:p>
            <a:r>
              <a:rPr lang="pl-PL" dirty="0"/>
              <a:t>T</a:t>
            </a:r>
            <a:r>
              <a:rPr lang="en-US" dirty="0" smtClean="0"/>
              <a:t>he </a:t>
            </a:r>
            <a:r>
              <a:rPr lang="en-US" dirty="0"/>
              <a:t>global state of the program is protected because there is only one point of </a:t>
            </a:r>
            <a:r>
              <a:rPr lang="en-US" dirty="0" smtClean="0"/>
              <a:t>access</a:t>
            </a:r>
            <a:endParaRPr lang="en-US" dirty="0"/>
          </a:p>
          <a:p>
            <a:r>
              <a:rPr lang="en-US" dirty="0" smtClean="0"/>
              <a:t>Singletons </a:t>
            </a:r>
            <a:r>
              <a:rPr lang="en-US" dirty="0"/>
              <a:t>are only initialized once, so any performance hit is taken only when the </a:t>
            </a:r>
            <a:r>
              <a:rPr lang="en-US" dirty="0" smtClean="0"/>
              <a:t>singleton</a:t>
            </a:r>
            <a:r>
              <a:rPr lang="pl-PL" dirty="0" smtClean="0"/>
              <a:t> </a:t>
            </a:r>
            <a:r>
              <a:rPr lang="en-US" dirty="0" smtClean="0"/>
              <a:t>is </a:t>
            </a:r>
            <a:r>
              <a:rPr lang="en-US" dirty="0"/>
              <a:t>initialized. </a:t>
            </a:r>
            <a:br>
              <a:rPr lang="en-US" dirty="0"/>
            </a:br>
            <a:endParaRPr lang="en-GB" dirty="0"/>
          </a:p>
        </p:txBody>
      </p:sp>
    </p:spTree>
    <p:extLst>
      <p:ext uri="{BB962C8B-B14F-4D97-AF65-F5344CB8AC3E}">
        <p14:creationId xmlns:p14="http://schemas.microsoft.com/office/powerpoint/2010/main" val="2420807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In offense</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According to the widely accepted tenet, every class should have one responsibility; it should</a:t>
            </a:r>
          </a:p>
          <a:p>
            <a:pPr marL="0" indent="0">
              <a:buNone/>
            </a:pPr>
            <a:r>
              <a:rPr lang="en-US" dirty="0"/>
              <a:t>only solve one problem. Ironically, a singleton solves two. It ensures only one single instance of</a:t>
            </a:r>
          </a:p>
          <a:p>
            <a:pPr marL="0" indent="0">
              <a:buNone/>
            </a:pPr>
            <a:r>
              <a:rPr lang="en-US" dirty="0"/>
              <a:t>the class exists and it provides a single point of access to some shared or constrained </a:t>
            </a:r>
            <a:r>
              <a:rPr lang="en-US" dirty="0" smtClean="0"/>
              <a:t>resource.</a:t>
            </a:r>
            <a:endParaRPr lang="pl-PL" dirty="0" smtClean="0"/>
          </a:p>
          <a:p>
            <a:pPr marL="0" indent="0">
              <a:buNone/>
            </a:pPr>
            <a:endParaRPr lang="pl-PL" dirty="0" smtClean="0"/>
          </a:p>
          <a:p>
            <a:pPr marL="0" indent="0">
              <a:buNone/>
            </a:pPr>
            <a:r>
              <a:rPr lang="pl-PL" dirty="0" smtClean="0"/>
              <a:t>T</a:t>
            </a:r>
            <a:r>
              <a:rPr lang="en-US" dirty="0" smtClean="0"/>
              <a:t>he </a:t>
            </a:r>
            <a:r>
              <a:rPr lang="en-US" dirty="0"/>
              <a:t>Singleton pattern smells a lot like a global variable. Instead of just a variable, it’s a whole</a:t>
            </a:r>
          </a:p>
          <a:p>
            <a:pPr marL="0" indent="0">
              <a:buNone/>
            </a:pPr>
            <a:r>
              <a:rPr lang="en-US" dirty="0"/>
              <a:t>class. </a:t>
            </a:r>
            <a:r>
              <a:rPr lang="en-US" dirty="0" err="1"/>
              <a:t>Globals</a:t>
            </a:r>
            <a:r>
              <a:rPr lang="en-US" dirty="0"/>
              <a:t> are universally </a:t>
            </a:r>
            <a:r>
              <a:rPr lang="pl-PL" dirty="0" smtClean="0"/>
              <a:t>vilified </a:t>
            </a:r>
            <a:r>
              <a:rPr lang="en-US" dirty="0" smtClean="0"/>
              <a:t>throughout </a:t>
            </a:r>
            <a:r>
              <a:rPr lang="en-US" dirty="0"/>
              <a:t>coder-land because they are considered unsafe.</a:t>
            </a:r>
          </a:p>
          <a:p>
            <a:pPr marL="0" indent="0">
              <a:buNone/>
            </a:pPr>
            <a:r>
              <a:rPr lang="en-US" dirty="0"/>
              <a:t>Any method on any given object within your running program can modify the global state,</a:t>
            </a:r>
          </a:p>
          <a:p>
            <a:pPr marL="0" indent="0">
              <a:buNone/>
            </a:pPr>
            <a:r>
              <a:rPr lang="en-US" dirty="0"/>
              <a:t>which typically leads to unstable </a:t>
            </a:r>
            <a:r>
              <a:rPr lang="pl-PL" dirty="0" smtClean="0"/>
              <a:t>software</a:t>
            </a:r>
            <a:r>
              <a:rPr lang="en-US" dirty="0" smtClean="0"/>
              <a:t>. </a:t>
            </a:r>
            <a:r>
              <a:rPr lang="en-US" dirty="0"/>
              <a:t>his has compounded </a:t>
            </a:r>
            <a:r>
              <a:rPr lang="pl-PL" dirty="0" smtClean="0"/>
              <a:t>ramiification </a:t>
            </a:r>
            <a:r>
              <a:rPr lang="en-US" dirty="0" smtClean="0"/>
              <a:t>for </a:t>
            </a:r>
            <a:r>
              <a:rPr lang="pl-PL" dirty="0" smtClean="0"/>
              <a:t>software</a:t>
            </a:r>
            <a:endParaRPr lang="en-US" dirty="0"/>
          </a:p>
          <a:p>
            <a:pPr marL="0" indent="0">
              <a:buNone/>
            </a:pPr>
            <a:r>
              <a:rPr lang="en-US" dirty="0"/>
              <a:t>designed for threading or concurrency</a:t>
            </a:r>
            <a:r>
              <a:rPr lang="en-US" dirty="0" smtClean="0"/>
              <a:t>.</a:t>
            </a:r>
            <a:r>
              <a:rPr lang="en-US" dirty="0"/>
              <a:t/>
            </a:r>
            <a:br>
              <a:rPr lang="en-US" dirty="0"/>
            </a:br>
            <a:endParaRPr lang="en-GB" dirty="0"/>
          </a:p>
        </p:txBody>
      </p:sp>
    </p:spTree>
    <p:extLst>
      <p:ext uri="{BB962C8B-B14F-4D97-AF65-F5344CB8AC3E}">
        <p14:creationId xmlns:p14="http://schemas.microsoft.com/office/powerpoint/2010/main" val="1792102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In offense</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Singletons are cited as promoting tight coupling between classes. </a:t>
            </a:r>
            <a:r>
              <a:rPr lang="en-US" dirty="0" smtClean="0"/>
              <a:t>You</a:t>
            </a:r>
            <a:r>
              <a:rPr lang="pl-PL" dirty="0" smtClean="0"/>
              <a:t> </a:t>
            </a:r>
            <a:r>
              <a:rPr lang="en-US" dirty="0" smtClean="0"/>
              <a:t>really </a:t>
            </a:r>
            <a:r>
              <a:rPr lang="en-US" dirty="0"/>
              <a:t>can’t get </a:t>
            </a:r>
            <a:r>
              <a:rPr lang="en-US" dirty="0" smtClean="0"/>
              <a:t>around</a:t>
            </a:r>
            <a:r>
              <a:rPr lang="pl-PL" dirty="0" smtClean="0"/>
              <a:t> </a:t>
            </a:r>
            <a:r>
              <a:rPr lang="en-US" dirty="0" smtClean="0"/>
              <a:t>this </a:t>
            </a:r>
            <a:r>
              <a:rPr lang="en-US" dirty="0"/>
              <a:t>since there is no such thing as an abstract singleton.</a:t>
            </a:r>
          </a:p>
          <a:p>
            <a:pPr marL="0" indent="0">
              <a:buNone/>
            </a:pPr>
            <a:endParaRPr lang="pl-PL" dirty="0"/>
          </a:p>
          <a:p>
            <a:pPr marL="0" indent="0">
              <a:buNone/>
            </a:pPr>
            <a:r>
              <a:rPr lang="en-US" dirty="0"/>
              <a:t>Implementations of singletons are impossible to unit - test electively. Besides our earlier </a:t>
            </a:r>
            <a:r>
              <a:rPr lang="en-US" dirty="0" smtClean="0"/>
              <a:t>stated</a:t>
            </a:r>
            <a:r>
              <a:rPr lang="pl-PL" dirty="0" smtClean="0"/>
              <a:t> </a:t>
            </a:r>
            <a:r>
              <a:rPr lang="en-US" dirty="0" smtClean="0"/>
              <a:t>problem </a:t>
            </a:r>
            <a:r>
              <a:rPr lang="en-US" dirty="0"/>
              <a:t>of tight coupling, which is itself anathema to testing, you can’t mock the </a:t>
            </a:r>
            <a:r>
              <a:rPr lang="en-US" dirty="0" smtClean="0"/>
              <a:t>singleton</a:t>
            </a:r>
            <a:r>
              <a:rPr lang="pl-PL" dirty="0" smtClean="0"/>
              <a:t> </a:t>
            </a:r>
            <a:r>
              <a:rPr lang="en-US" dirty="0" smtClean="0"/>
              <a:t>class</a:t>
            </a:r>
            <a:r>
              <a:rPr lang="en-US" dirty="0"/>
              <a:t>. It’s sealed and has no parent class, so using </a:t>
            </a:r>
            <a:r>
              <a:rPr lang="en-US" dirty="0" err="1"/>
              <a:t>Liskov</a:t>
            </a:r>
            <a:r>
              <a:rPr lang="en-US" dirty="0"/>
              <a:t> substitution is impossible as a tool </a:t>
            </a:r>
            <a:r>
              <a:rPr lang="en-US" dirty="0" smtClean="0"/>
              <a:t>for</a:t>
            </a:r>
            <a:r>
              <a:rPr lang="pl-PL" dirty="0" smtClean="0"/>
              <a:t> </a:t>
            </a:r>
            <a:r>
              <a:rPr lang="en-US" dirty="0" smtClean="0"/>
              <a:t>testing</a:t>
            </a:r>
            <a:r>
              <a:rPr lang="en-US" dirty="0"/>
              <a:t>. Unit tests should be isolable and the elects of one test shouldn’t </a:t>
            </a:r>
            <a:r>
              <a:rPr lang="pl-PL" dirty="0"/>
              <a:t> affect </a:t>
            </a:r>
            <a:r>
              <a:rPr lang="en-US" dirty="0"/>
              <a:t>other tests. </a:t>
            </a:r>
            <a:r>
              <a:rPr lang="en-US" dirty="0" smtClean="0"/>
              <a:t>With</a:t>
            </a:r>
            <a:r>
              <a:rPr lang="pl-PL" dirty="0" smtClean="0"/>
              <a:t> </a:t>
            </a:r>
            <a:r>
              <a:rPr lang="en-US" dirty="0" smtClean="0"/>
              <a:t>a </a:t>
            </a:r>
            <a:r>
              <a:rPr lang="en-US" dirty="0"/>
              <a:t>singleton in the mix, they probably will</a:t>
            </a:r>
            <a:endParaRPr lang="en-GB" dirty="0"/>
          </a:p>
        </p:txBody>
      </p:sp>
    </p:spTree>
    <p:extLst>
      <p:ext uri="{BB962C8B-B14F-4D97-AF65-F5344CB8AC3E}">
        <p14:creationId xmlns:p14="http://schemas.microsoft.com/office/powerpoint/2010/main" val="74814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135350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Concept / Goal</a:t>
            </a:r>
            <a:endParaRPr lang="en-GB" dirty="0"/>
          </a:p>
        </p:txBody>
      </p:sp>
      <p:sp>
        <p:nvSpPr>
          <p:cNvPr id="3" name="Content Placeholder 2"/>
          <p:cNvSpPr>
            <a:spLocks noGrp="1"/>
          </p:cNvSpPr>
          <p:nvPr>
            <p:ph idx="1"/>
          </p:nvPr>
        </p:nvSpPr>
        <p:spPr/>
        <p:txBody>
          <a:bodyPr/>
          <a:lstStyle/>
          <a:p>
            <a:r>
              <a:rPr lang="en-US" dirty="0"/>
              <a:t>A singleton encapsulates both the object logic itself and its creational logic. </a:t>
            </a:r>
            <a:endParaRPr lang="pl-PL" dirty="0" smtClean="0"/>
          </a:p>
          <a:p>
            <a:r>
              <a:rPr lang="en-US" dirty="0" smtClean="0"/>
              <a:t>For </a:t>
            </a:r>
            <a:r>
              <a:rPr lang="en-US" dirty="0"/>
              <a:t>example, the Singleton pattern could lower the cost of instantiating an object with a large memory footprint since it's instantiated only once. </a:t>
            </a:r>
            <a:br>
              <a:rPr lang="en-US" dirty="0"/>
            </a:br>
            <a:endParaRPr lang="en-GB" dirty="0"/>
          </a:p>
        </p:txBody>
      </p:sp>
    </p:spTree>
    <p:extLst>
      <p:ext uri="{BB962C8B-B14F-4D97-AF65-F5344CB8AC3E}">
        <p14:creationId xmlns:p14="http://schemas.microsoft.com/office/powerpoint/2010/main" val="317984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Przykład z prawdziwego życia</a:t>
            </a:r>
            <a:endParaRPr lang="en-GB" dirty="0"/>
          </a:p>
        </p:txBody>
      </p:sp>
      <p:sp>
        <p:nvSpPr>
          <p:cNvPr id="3" name="Content Placeholder 2"/>
          <p:cNvSpPr>
            <a:spLocks noGrp="1"/>
          </p:cNvSpPr>
          <p:nvPr>
            <p:ph idx="1"/>
          </p:nvPr>
        </p:nvSpPr>
        <p:spPr/>
        <p:txBody>
          <a:bodyPr/>
          <a:lstStyle/>
          <a:p>
            <a:r>
              <a:rPr lang="pl-PL" dirty="0" smtClean="0"/>
              <a:t>Drużyna bierze udział w grze na turnieju.</a:t>
            </a:r>
          </a:p>
          <a:p>
            <a:r>
              <a:rPr lang="pl-PL" dirty="0" smtClean="0"/>
              <a:t>Zasady gry:</a:t>
            </a:r>
          </a:p>
          <a:p>
            <a:pPr lvl="1"/>
            <a:r>
              <a:rPr lang="pl-PL" dirty="0" smtClean="0"/>
              <a:t>Kapitan drużyny rzuca kostką, aby ustalić kolejność zawodników na boisku</a:t>
            </a:r>
          </a:p>
          <a:p>
            <a:pPr lvl="1"/>
            <a:r>
              <a:rPr lang="pl-PL" dirty="0" smtClean="0"/>
              <a:t>Istnieje tylko jeden kapitan w drużynie</a:t>
            </a:r>
          </a:p>
          <a:p>
            <a:pPr lvl="1"/>
            <a:r>
              <a:rPr lang="pl-PL" dirty="0" smtClean="0"/>
              <a:t>Kapitan nie zmienia się podczas turnieju</a:t>
            </a:r>
            <a:endParaRPr lang="en-GB" dirty="0"/>
          </a:p>
        </p:txBody>
      </p:sp>
    </p:spTree>
    <p:extLst>
      <p:ext uri="{BB962C8B-B14F-4D97-AF65-F5344CB8AC3E}">
        <p14:creationId xmlns:p14="http://schemas.microsoft.com/office/powerpoint/2010/main" val="312228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Przykład ze świata informatyki</a:t>
            </a:r>
            <a:endParaRPr lang="en-GB" dirty="0"/>
          </a:p>
        </p:txBody>
      </p:sp>
      <p:sp>
        <p:nvSpPr>
          <p:cNvPr id="3" name="Content Placeholder 2"/>
          <p:cNvSpPr>
            <a:spLocks noGrp="1"/>
          </p:cNvSpPr>
          <p:nvPr>
            <p:ph idx="1"/>
          </p:nvPr>
        </p:nvSpPr>
        <p:spPr/>
        <p:txBody>
          <a:bodyPr/>
          <a:lstStyle/>
          <a:p>
            <a:r>
              <a:rPr lang="pl-PL" dirty="0" smtClean="0"/>
              <a:t>Utrzymywanie jednego systemu zasobów</a:t>
            </a:r>
            <a:endParaRPr lang="en-GB" dirty="0"/>
          </a:p>
        </p:txBody>
      </p:sp>
    </p:spTree>
    <p:extLst>
      <p:ext uri="{BB962C8B-B14F-4D97-AF65-F5344CB8AC3E}">
        <p14:creationId xmlns:p14="http://schemas.microsoft.com/office/powerpoint/2010/main" val="30373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5904656" cy="4040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20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pl-PL" dirty="0"/>
              <a:t>T</a:t>
            </a:r>
            <a:r>
              <a:rPr lang="en-US" dirty="0" smtClean="0"/>
              <a:t>his </a:t>
            </a:r>
            <a:r>
              <a:rPr lang="en-US" dirty="0"/>
              <a:t>approach can work in a single-threaded environment, but consider a multithreaded environment where two (or more) threads may try to evaluate the following code at the same time. </a:t>
            </a:r>
            <a:endParaRPr lang="pl-PL" dirty="0" smtClean="0"/>
          </a:p>
          <a:p>
            <a:r>
              <a:rPr lang="en-US" dirty="0"/>
              <a:t>If the instance has not been created yet, each thread will try to create a new instance. As a result, you may end up with multiple instances of the class. </a:t>
            </a:r>
            <a:endParaRPr lang="pl-PL" dirty="0" smtClean="0"/>
          </a:p>
          <a:p>
            <a:r>
              <a:rPr lang="en-US" dirty="0" smtClean="0"/>
              <a:t>This </a:t>
            </a:r>
            <a:r>
              <a:rPr lang="en-US" dirty="0"/>
              <a:t>approach can help you create instances when they are needed. But you must remember that, in general, the locking mechanism is expensive. </a:t>
            </a:r>
            <a:br>
              <a:rPr lang="en-US" dirty="0"/>
            </a:br>
            <a:r>
              <a:rPr lang="en-US" dirty="0"/>
              <a:t/>
            </a:r>
            <a:br>
              <a:rPr lang="en-US" dirty="0"/>
            </a:br>
            <a:endParaRPr lang="en-GB" dirty="0"/>
          </a:p>
        </p:txBody>
      </p:sp>
    </p:spTree>
    <p:extLst>
      <p:ext uri="{BB962C8B-B14F-4D97-AF65-F5344CB8AC3E}">
        <p14:creationId xmlns:p14="http://schemas.microsoft.com/office/powerpoint/2010/main" val="404897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5380037" cy="261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7584" y="4509120"/>
            <a:ext cx="7988405" cy="923330"/>
          </a:xfrm>
          <a:prstGeom prst="rect">
            <a:avLst/>
          </a:prstGeom>
          <a:noFill/>
        </p:spPr>
        <p:txBody>
          <a:bodyPr wrap="none" rtlCol="0">
            <a:spAutoFit/>
          </a:bodyPr>
          <a:lstStyle/>
          <a:p>
            <a:r>
              <a:rPr lang="en-US" dirty="0"/>
              <a:t>Although this approach may look simpler, it is not considered a better approach</a:t>
            </a:r>
          </a:p>
          <a:p>
            <a:r>
              <a:rPr lang="en-US" dirty="0"/>
              <a:t>because you’re acquiring the lock each time an instance of the Singleton instance is</a:t>
            </a:r>
          </a:p>
          <a:p>
            <a:r>
              <a:rPr lang="en-US" dirty="0"/>
              <a:t>requested, which degrades the performance of your application.</a:t>
            </a:r>
            <a:r>
              <a:rPr lang="pl-PL" dirty="0" smtClean="0"/>
              <a:t> </a:t>
            </a:r>
            <a:endParaRPr lang="en-GB" dirty="0"/>
          </a:p>
        </p:txBody>
      </p:sp>
    </p:spTree>
    <p:extLst>
      <p:ext uri="{BB962C8B-B14F-4D97-AF65-F5344CB8AC3E}">
        <p14:creationId xmlns:p14="http://schemas.microsoft.com/office/powerpoint/2010/main" val="3461244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2180</Words>
  <Application>Microsoft Office PowerPoint</Application>
  <PresentationFormat>On-screen Show (4:3)</PresentationFormat>
  <Paragraphs>126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Definition</vt:lpstr>
      <vt:lpstr>Design</vt:lpstr>
      <vt:lpstr>Concept / Goal</vt:lpstr>
      <vt:lpstr>Przykład z prawdziwego życia</vt:lpstr>
      <vt:lpstr>Przykład ze świata informatyki</vt:lpstr>
      <vt:lpstr>PowerPoint Presentation</vt:lpstr>
      <vt:lpstr>PowerPoint Presentation</vt:lpstr>
      <vt:lpstr>PowerPoint Presentation</vt:lpstr>
      <vt:lpstr>Volatile Keyword</vt:lpstr>
      <vt:lpstr>PowerPoint Presentation</vt:lpstr>
      <vt:lpstr>PowerPoint Presentation</vt:lpstr>
      <vt:lpstr>PowerPoint Presentation</vt:lpstr>
      <vt:lpstr>Why are multiple object creations a big concern? </vt:lpstr>
      <vt:lpstr>When should I use the Singleton pattern? </vt:lpstr>
      <vt:lpstr>Why learn Singleton?</vt:lpstr>
      <vt:lpstr>PowerPoint Presentation</vt:lpstr>
      <vt:lpstr>PowerPoint Presentation</vt:lpstr>
      <vt:lpstr>SingeltonWithStaticProperty</vt:lpstr>
      <vt:lpstr>Lazy Singleton</vt:lpstr>
      <vt:lpstr>Lazy loading</vt:lpstr>
      <vt:lpstr>What is Lazy&lt;T&gt;?</vt:lpstr>
      <vt:lpstr>How to use Lazy&lt;T&gt;?</vt:lpstr>
      <vt:lpstr>How to handle exceptions with Lazy&lt;T&gt;?</vt:lpstr>
      <vt:lpstr>How to change the value of Lazy&lt;T&gt;?</vt:lpstr>
      <vt:lpstr>How to compare Lazy&lt;T&gt; instances?</vt:lpstr>
      <vt:lpstr>Beware of the Arrow operator </vt:lpstr>
      <vt:lpstr>Globals</vt:lpstr>
      <vt:lpstr>PowerPoint Presentation</vt:lpstr>
      <vt:lpstr>PowerPoint Presentation</vt:lpstr>
      <vt:lpstr>PowerPoint Presentation</vt:lpstr>
      <vt:lpstr>PowerPoint Presentation</vt:lpstr>
      <vt:lpstr>SOLID</vt:lpstr>
      <vt:lpstr>PowerPoint Presentation</vt:lpstr>
      <vt:lpstr>In defence </vt:lpstr>
      <vt:lpstr>In offense</vt:lpstr>
      <vt:lpstr>In offense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Kamil Lewandowski</cp:lastModifiedBy>
  <cp:revision>14</cp:revision>
  <dcterms:created xsi:type="dcterms:W3CDTF">2023-06-25T10:09:50Z</dcterms:created>
  <dcterms:modified xsi:type="dcterms:W3CDTF">2023-09-25T21:05:22Z</dcterms:modified>
</cp:coreProperties>
</file>