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93" r:id="rId15"/>
    <p:sldId id="294" r:id="rId16"/>
    <p:sldId id="271" r:id="rId17"/>
    <p:sldId id="272" r:id="rId18"/>
    <p:sldId id="295" r:id="rId19"/>
    <p:sldId id="296" r:id="rId20"/>
    <p:sldId id="297" r:id="rId21"/>
    <p:sldId id="298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99" r:id="rId31"/>
    <p:sldId id="300" r:id="rId32"/>
    <p:sldId id="301" r:id="rId33"/>
    <p:sldId id="302" r:id="rId34"/>
    <p:sldId id="303" r:id="rId35"/>
    <p:sldId id="281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8" y="-3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10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Singleton a wielowątkowość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Istnieje możliwość zapewnienia lockowania obiektu. </a:t>
            </a:r>
          </a:p>
          <a:p>
            <a:r>
              <a:rPr lang="pl-PL" dirty="0" smtClean="0"/>
              <a:t>Mechanizm lokowanie jest dość drogi.</a:t>
            </a:r>
          </a:p>
          <a:p>
            <a:endParaRPr lang="pl-PL" dirty="0"/>
          </a:p>
          <a:p>
            <a:r>
              <a:rPr lang="pl-PL" b="1" dirty="0" smtClean="0"/>
              <a:t>Zadanie</a:t>
            </a:r>
            <a:r>
              <a:rPr lang="pl-PL" dirty="0" smtClean="0"/>
              <a:t>: wyposażyć Singleton w mechanizm lockowania.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22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z lockowaniem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467600" cy="362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32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z lockowaniem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5867400" cy="285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4953000"/>
            <a:ext cx="817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 każdym razem, gdy próbujemy pozyskać zasób _instance, nowy lock jest zakładany,</a:t>
            </a:r>
          </a:p>
          <a:p>
            <a:r>
              <a:rPr lang="pl-PL" dirty="0" smtClean="0"/>
              <a:t>co degraduje wydajność aplikacji.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32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MultiThreadedSingleton_</a:t>
            </a:r>
            <a:r>
              <a:rPr lang="en-GB" dirty="0" err="1"/>
              <a:t>DoubleCheck</a:t>
            </a:r>
            <a:r>
              <a:rPr lang="en-GB" dirty="0"/>
              <a:t>_.</a:t>
            </a:r>
            <a:r>
              <a:rPr lang="en-GB" dirty="0" err="1" smtClean="0"/>
              <a:t>cs</a:t>
            </a:r>
            <a:endParaRPr lang="pl-PL" dirty="0" smtClean="0"/>
          </a:p>
          <a:p>
            <a:r>
              <a:rPr lang="pl-PL" dirty="0" smtClean="0"/>
              <a:t>Co sprawia słowko volatile w kodzie?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20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Volatile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Volatile keyword oznacza zmienną, że jej pole może podlegać modyfikacji przez wiele wątków jednocześnie.</a:t>
            </a:r>
          </a:p>
          <a:p>
            <a:r>
              <a:rPr lang="pl-PL" dirty="0" smtClean="0"/>
              <a:t>Complier, runtime system a nawet hardware mogą optymalizować reads &amp; writes do pamięci, gdzie rezydują.</a:t>
            </a:r>
          </a:p>
          <a:p>
            <a:r>
              <a:rPr lang="pl-PL" dirty="0" smtClean="0"/>
              <a:t>Pola oznaczone jako volatile nie podlegają takiej optymalizacji.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28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Volatile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Słowo volatile nakazuje wszystkim wątkom, aby obserwowały czy do oznaczonej tak zmiennej nie są dokonywane jakieś write’y.</a:t>
            </a:r>
          </a:p>
          <a:p>
            <a:r>
              <a:rPr lang="pl-PL" dirty="0" smtClean="0"/>
              <a:t>Również kolejność tych write’ow jest rejestrowana przez wszystkie wątki.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7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Wszystkie wątki mają obowiązek obserwować zmiany dokonywane przez inne wątki do tak oznaczonego obszaru pamięci (zmiennej, pola).</a:t>
            </a:r>
          </a:p>
          <a:p>
            <a:r>
              <a:rPr lang="pl-PL" dirty="0" smtClean="0"/>
              <a:t>Dzięki temu, jest zapewnione, że w polu zawsze znajduje się najbardziej aktualna wartość.</a:t>
            </a:r>
          </a:p>
          <a:p>
            <a:r>
              <a:rPr lang="pl-PL" dirty="0" smtClean="0"/>
              <a:t>To sprawia, że kod jest bezpieczeńszy.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5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Odpowiedź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 możemy zastosować słowa volatile do wszystkich typów danych.</a:t>
            </a:r>
          </a:p>
          <a:p>
            <a:r>
              <a:rPr lang="pl-PL" dirty="0" smtClean="0"/>
              <a:t>Stosuje się do klas lub </a:t>
            </a:r>
            <a:r>
              <a:rPr lang="pl-PL" dirty="0" smtClean="0"/>
              <a:t>struktur.</a:t>
            </a:r>
            <a:endParaRPr lang="pl-PL" dirty="0" smtClean="0"/>
          </a:p>
          <a:p>
            <a:r>
              <a:rPr lang="pl-PL" dirty="0" smtClean="0"/>
              <a:t>Nie stosuje się do zmiennych lokalnych.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66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143000"/>
            <a:ext cx="6324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Main Memory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19200" y="1828800"/>
            <a:ext cx="632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Cache Level 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219200" y="2590800"/>
            <a:ext cx="342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Cache Level 2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19200" y="3276600"/>
            <a:ext cx="632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Cache Level n 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800600" y="2584784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Cache Level 2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231232" y="4038600"/>
            <a:ext cx="6324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Processor Register</a:t>
            </a:r>
            <a:endParaRPr lang="en-GB" dirty="0"/>
          </a:p>
        </p:txBody>
      </p:sp>
      <p:sp>
        <p:nvSpPr>
          <p:cNvPr id="10" name="Up Arrow 9"/>
          <p:cNvSpPr/>
          <p:nvPr/>
        </p:nvSpPr>
        <p:spPr>
          <a:xfrm>
            <a:off x="152400" y="1600200"/>
            <a:ext cx="914400" cy="419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Up Arrow 10"/>
          <p:cNvSpPr/>
          <p:nvPr/>
        </p:nvSpPr>
        <p:spPr>
          <a:xfrm>
            <a:off x="6168189" y="3124200"/>
            <a:ext cx="914400" cy="2667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6172200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Volatile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88242" y="5955268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Non-Volatile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862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Volatile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Zarówno reads jak i writes mogą zachodzić na róznych poziomach dostępowych do zmiennej non-volatile np. w cache’u danego wątku</a:t>
            </a:r>
          </a:p>
          <a:p>
            <a:r>
              <a:rPr lang="pl-PL" dirty="0" smtClean="0"/>
              <a:t>W przypadku volatile, najpierw zmiana jest robiona w cache’u danego wątku, a następnie od razu przekazywana do głównej pamięci</a:t>
            </a:r>
          </a:p>
        </p:txBody>
      </p:sp>
    </p:spTree>
    <p:extLst>
      <p:ext uri="{BB962C8B-B14F-4D97-AF65-F5344CB8AC3E}">
        <p14:creationId xmlns:p14="http://schemas.microsoft.com/office/powerpoint/2010/main" val="66472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Jaki cel ma singleton?</a:t>
            </a:r>
          </a:p>
          <a:p>
            <a:r>
              <a:rPr lang="pl-PL" dirty="0" smtClean="0"/>
              <a:t>W jaki sposób utworzyć najprostszy singleton?</a:t>
            </a:r>
          </a:p>
          <a:p>
            <a:r>
              <a:rPr lang="pl-PL" dirty="0" smtClean="0"/>
              <a:t>Przykład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25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Volatile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C# wszystkie write’y są klasyfikowane jako volatile, jednak ready są non-volatile.</a:t>
            </a:r>
          </a:p>
          <a:p>
            <a:r>
              <a:rPr lang="pl-PL" dirty="0" smtClean="0"/>
              <a:t>Tylko typ referencyjny może być volatile. Zmienna referencyjna może być maksymalnie 32-bitowa (integer). </a:t>
            </a:r>
          </a:p>
          <a:p>
            <a:r>
              <a:rPr lang="pl-PL" dirty="0" smtClean="0"/>
              <a:t>Double nie może być volatile (64 bits)</a:t>
            </a:r>
          </a:p>
        </p:txBody>
      </p:sp>
    </p:spTree>
    <p:extLst>
      <p:ext uri="{BB962C8B-B14F-4D97-AF65-F5344CB8AC3E}">
        <p14:creationId xmlns:p14="http://schemas.microsoft.com/office/powerpoint/2010/main" val="112924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Volatile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pl-PL" dirty="0" smtClean="0"/>
              <a:t>Można otoczyć zmienną typu double w klasę: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162800" cy="199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4724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Nie jest to substytut słowa lock. </a:t>
            </a:r>
          </a:p>
          <a:p>
            <a:r>
              <a:rPr lang="pl-PL" dirty="0" smtClean="0"/>
              <a:t>Nie jest to rozwiązanie na problemy konkurencji wielowątkowej.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38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Dlaczego tworzenie wielu obiektów nie jest zalecane?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65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Tworzenie nowych obiektów jest operacją kosztowną, szczególnie jeżeli są to obiekty, których utworzenie pochłania wiele zasobów tzw. „resource intensive objects”</a:t>
            </a:r>
          </a:p>
          <a:p>
            <a:r>
              <a:rPr lang="pl-PL" dirty="0" smtClean="0"/>
              <a:t>W niektórych aplikacjach, ta sama instancja obiektu musi być używana w wielu miejsach, aby zachować spójność zasobów.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145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Kiedy używać </a:t>
            </a:r>
            <a:r>
              <a:rPr lang="pl-PL" dirty="0" smtClean="0"/>
              <a:t>Singletona lub konceptu opartego na nim?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58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 pracy z scentralizowanym systemem np. DB.</a:t>
            </a:r>
          </a:p>
          <a:p>
            <a:r>
              <a:rPr lang="pl-PL" dirty="0" smtClean="0"/>
              <a:t>Przy zrzucaniu logów do jednego pliku.</a:t>
            </a:r>
          </a:p>
          <a:p>
            <a:r>
              <a:rPr lang="pl-PL" dirty="0" smtClean="0"/>
              <a:t>Zarządzanie thread pool w wielowątkowym środowisku</a:t>
            </a:r>
          </a:p>
          <a:p>
            <a:r>
              <a:rPr lang="pl-PL" dirty="0" smtClean="0"/>
              <a:t>Z mechanizmami cache’owania, sterownikami urządzeń</a:t>
            </a:r>
          </a:p>
          <a:p>
            <a:r>
              <a:rPr lang="pl-PL" dirty="0" smtClean="0"/>
              <a:t>Jeżeli nie można używać Dependency Injection.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9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4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Dlaczego warto znać wzorzec Singleton?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61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 nim oparty jest tzw. Singleton scope</a:t>
            </a:r>
          </a:p>
          <a:p>
            <a:r>
              <a:rPr lang="pl-PL" dirty="0" smtClean="0"/>
              <a:t>Można go zlokalizować, usunać lub unikać używania</a:t>
            </a:r>
          </a:p>
          <a:p>
            <a:r>
              <a:rPr lang="pl-PL" dirty="0" smtClean="0"/>
              <a:t>Prosty wzorzec projektowy do poznania</a:t>
            </a:r>
          </a:p>
          <a:p>
            <a:r>
              <a:rPr lang="pl-PL" dirty="0" smtClean="0"/>
              <a:t>Na jego podstawie powstał inny wzorzec lub wzorce np. Ambient Context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347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warto zamykać klasę singletona słowem sealed</a:t>
            </a:r>
            <a:r>
              <a:rPr lang="pl-PL" dirty="0" smtClean="0"/>
              <a:t>?</a:t>
            </a:r>
          </a:p>
          <a:p>
            <a:r>
              <a:rPr lang="pl-PL" dirty="0" smtClean="0"/>
              <a:t>Kiedy singleton może brać udział w dziedziczeniu?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68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 jest to obowiązkowe.</a:t>
            </a:r>
          </a:p>
          <a:p>
            <a:r>
              <a:rPr lang="pl-PL" dirty="0" smtClean="0"/>
              <a:t>Słowo sealed pokazuje Twoje intencje co do klasy w sposób jasny.</a:t>
            </a:r>
          </a:p>
          <a:p>
            <a:r>
              <a:rPr lang="pl-PL" dirty="0" smtClean="0"/>
              <a:t>Istnieje jeden specjalny case:</a:t>
            </a:r>
          </a:p>
          <a:p>
            <a:pPr lvl="1"/>
            <a:r>
              <a:rPr lang="en-GB" dirty="0" err="1" smtClean="0"/>
              <a:t>NestedSingleton.cs</a:t>
            </a:r>
            <a:endParaRPr lang="pl-PL" dirty="0" smtClean="0"/>
          </a:p>
          <a:p>
            <a:pPr lvl="1"/>
            <a:r>
              <a:rPr lang="pl-PL" dirty="0" smtClean="0"/>
              <a:t>Możemy dowolnie tworzyć instancje klasy pochodnej DerivedSingleton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44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Zapewnić, że klasa ma jedną instancję</a:t>
            </a:r>
          </a:p>
          <a:p>
            <a:r>
              <a:rPr lang="pl-PL" dirty="0" smtClean="0"/>
              <a:t>Zapewnić globalny punkt dostępu do tej instancji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659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Singleton with Static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Zadanie</a:t>
            </a:r>
            <a:r>
              <a:rPr lang="pl-PL" dirty="0" smtClean="0"/>
              <a:t>: użyć statycznej publicznej właściwości, aby rozwiązać problem konkurencji inicjalizacji</a:t>
            </a:r>
          </a:p>
        </p:txBody>
      </p:sp>
    </p:spTree>
    <p:extLst>
      <p:ext uri="{BB962C8B-B14F-4D97-AF65-F5344CB8AC3E}">
        <p14:creationId xmlns:p14="http://schemas.microsoft.com/office/powerpoint/2010/main" val="1080014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 with Static Property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3" y="2043681"/>
            <a:ext cx="8239437" cy="167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317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Czy zmienne statyczne rozwiązują problem konkurencji?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zmienne statyczne są thread safe, jako zmienne globalne?</a:t>
            </a:r>
          </a:p>
          <a:p>
            <a:r>
              <a:rPr lang="pl-PL" dirty="0" smtClean="0"/>
              <a:t>Czy zmienna lokalne są thread safe?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306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 with Static Property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3" y="2043681"/>
            <a:ext cx="8239437" cy="167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4419600"/>
            <a:ext cx="794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l-PL" dirty="0" smtClean="0"/>
              <a:t>Tylko inicjalizacja pól statycznych jest thread-safe. Aby unikać nadpisania, należy</a:t>
            </a:r>
          </a:p>
          <a:p>
            <a:r>
              <a:rPr lang="pl-PL" dirty="0" smtClean="0"/>
              <a:t>stosować słowo readonly.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Local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its </a:t>
            </a:r>
            <a:r>
              <a:rPr lang="en-US" dirty="0" smtClean="0"/>
              <a:t>stack</a:t>
            </a:r>
            <a:r>
              <a:rPr lang="pl-PL" dirty="0" smtClean="0"/>
              <a:t> </a:t>
            </a:r>
            <a:r>
              <a:rPr lang="en-US" dirty="0" smtClean="0"/>
              <a:t>(</a:t>
            </a:r>
            <a:r>
              <a:rPr lang="en-US" dirty="0"/>
              <a:t>basically thread stack), local primitives and local reference variables are stored. </a:t>
            </a:r>
            <a:endParaRPr lang="pl-PL" dirty="0" smtClean="0"/>
          </a:p>
          <a:p>
            <a:r>
              <a:rPr lang="en-US" dirty="0" smtClean="0"/>
              <a:t>Hence </a:t>
            </a:r>
            <a:r>
              <a:rPr lang="en-US" dirty="0"/>
              <a:t>one thread does not share its local variables with any other thread as these local variables and references are inside the thread's private stack. Hence local variables are always thread-safe.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667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Singleton &amp; SOLID - </a:t>
            </a:r>
            <a:r>
              <a:rPr lang="pl-PL" b="1" dirty="0" smtClean="0"/>
              <a:t>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Singleton pogwałca zasadę </a:t>
            </a:r>
            <a:r>
              <a:rPr lang="pl-PL" b="1" dirty="0" smtClean="0"/>
              <a:t>S,</a:t>
            </a:r>
            <a:r>
              <a:rPr lang="pl-PL" dirty="0" smtClean="0"/>
              <a:t> ponieważ: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- </a:t>
            </a:r>
            <a:r>
              <a:rPr lang="pl-PL" dirty="0" smtClean="0"/>
              <a:t>Jest klasą, która ma swoją własną funkcjonalność (np. rozwiązanie problemu biznesowego)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- </a:t>
            </a:r>
            <a:r>
              <a:rPr lang="pl-PL" dirty="0" smtClean="0"/>
              <a:t>Jest odpowiedzialna za tworzenie siebie samej i zarządzanie swoim cyklem życia</a:t>
            </a:r>
            <a:endParaRPr lang="pl-P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751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 &amp; SOLID - </a:t>
            </a:r>
            <a:r>
              <a:rPr lang="pl-PL" b="1" dirty="0" smtClean="0"/>
              <a:t>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Singleton pogwałca zasadę </a:t>
            </a:r>
            <a:r>
              <a:rPr lang="pl-PL" b="1" dirty="0" smtClean="0"/>
              <a:t>O,</a:t>
            </a:r>
            <a:r>
              <a:rPr lang="pl-PL" dirty="0" smtClean="0"/>
              <a:t> </a:t>
            </a:r>
            <a:r>
              <a:rPr lang="pl-PL" dirty="0"/>
              <a:t>ponieważ:</a:t>
            </a:r>
          </a:p>
          <a:p>
            <a:pPr lvl="1"/>
            <a:r>
              <a:rPr lang="pl-PL" dirty="0" smtClean="0"/>
              <a:t>Posługuje się jedyną statyczną instancją, co uniemożliwia rozszerzalność</a:t>
            </a:r>
          </a:p>
          <a:p>
            <a:pPr lvl="1"/>
            <a:r>
              <a:rPr lang="pl-PL" dirty="0" smtClean="0"/>
              <a:t>Jeżeli klasa ma zostać zaktualizowana, musi ona zostać poddana modyfikacji</a:t>
            </a:r>
          </a:p>
          <a:p>
            <a:pPr lvl="1"/>
            <a:r>
              <a:rPr lang="pl-PL" dirty="0" smtClean="0"/>
              <a:t>Nie można jej rozszerzyć bez zmiany kodu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53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 &amp; SOLID - </a:t>
            </a:r>
            <a:r>
              <a:rPr lang="pl-PL" b="1" dirty="0"/>
              <a:t>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Singleton </a:t>
            </a:r>
            <a:r>
              <a:rPr lang="pl-PL" dirty="0" smtClean="0"/>
              <a:t>nie pogwałca zasady </a:t>
            </a:r>
            <a:r>
              <a:rPr lang="pl-PL" b="1" dirty="0"/>
              <a:t>L</a:t>
            </a:r>
            <a:r>
              <a:rPr lang="pl-PL" b="1" dirty="0" smtClean="0"/>
              <a:t>,</a:t>
            </a:r>
            <a:r>
              <a:rPr lang="pl-PL" dirty="0" smtClean="0"/>
              <a:t> </a:t>
            </a:r>
            <a:r>
              <a:rPr lang="pl-PL" dirty="0"/>
              <a:t>ponieważ:</a:t>
            </a:r>
          </a:p>
          <a:p>
            <a:pPr lvl="1"/>
            <a:r>
              <a:rPr lang="pl-PL" dirty="0" smtClean="0"/>
              <a:t>Nie jest zaangażowany dziedzieczenie w sposób bezpośredni</a:t>
            </a:r>
          </a:p>
          <a:p>
            <a:pPr lvl="1"/>
            <a:r>
              <a:rPr lang="pl-PL" dirty="0" smtClean="0"/>
              <a:t>Plus tego wzorca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08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 &amp; SOLID - </a:t>
            </a:r>
            <a:r>
              <a:rPr lang="pl-PL" b="1" dirty="0" smtClean="0"/>
              <a:t>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Singleton pogwałca zasadę </a:t>
            </a:r>
            <a:r>
              <a:rPr lang="pl-PL" b="1" dirty="0" smtClean="0"/>
              <a:t>I,</a:t>
            </a:r>
            <a:r>
              <a:rPr lang="pl-PL" dirty="0" smtClean="0"/>
              <a:t> </a:t>
            </a:r>
            <a:r>
              <a:rPr lang="pl-PL" dirty="0"/>
              <a:t>ponieważ:</a:t>
            </a:r>
          </a:p>
          <a:p>
            <a:pPr lvl="1"/>
            <a:r>
              <a:rPr lang="pl-PL" dirty="0" smtClean="0"/>
              <a:t>Nie jest zaangażowany żaden interfejs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374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 &amp; SOLID - </a:t>
            </a:r>
            <a:r>
              <a:rPr lang="pl-PL" b="1" dirty="0" smtClean="0"/>
              <a:t>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Singleton pogwałca zasadę </a:t>
            </a:r>
            <a:r>
              <a:rPr lang="pl-PL" b="1" dirty="0"/>
              <a:t>D</a:t>
            </a:r>
            <a:r>
              <a:rPr lang="pl-PL" b="1" dirty="0" smtClean="0"/>
              <a:t>,</a:t>
            </a:r>
            <a:r>
              <a:rPr lang="pl-PL" dirty="0" smtClean="0"/>
              <a:t> </a:t>
            </a:r>
            <a:r>
              <a:rPr lang="pl-PL" dirty="0"/>
              <a:t>ponieważ:</a:t>
            </a:r>
          </a:p>
          <a:p>
            <a:pPr lvl="1"/>
            <a:r>
              <a:rPr lang="pl-PL" dirty="0" smtClean="0"/>
              <a:t>Ma silne sprzężenie zwrotne do samego siebie</a:t>
            </a:r>
          </a:p>
          <a:p>
            <a:pPr lvl="1"/>
            <a:r>
              <a:rPr lang="pl-PL" dirty="0" smtClean="0"/>
              <a:t>Narzuca używanie statycznej instancji poprzez metodę lub właściwość w sposób bezpośredni, bez używania żadnej abstrakcji</a:t>
            </a:r>
          </a:p>
        </p:txBody>
      </p:sp>
    </p:spTree>
    <p:extLst>
      <p:ext uri="{BB962C8B-B14F-4D97-AF65-F5344CB8AC3E}">
        <p14:creationId xmlns:p14="http://schemas.microsoft.com/office/powerpoint/2010/main" val="34777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Najprostszy singleton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Właściwość private static zawierająca jedyną instancję</a:t>
            </a:r>
          </a:p>
          <a:p>
            <a:r>
              <a:rPr lang="pl-PL" dirty="0" smtClean="0"/>
              <a:t>Metoda public static np. Create lub GetInstance, która zwraca lub tworzy jedyną instancję</a:t>
            </a:r>
          </a:p>
          <a:p>
            <a:r>
              <a:rPr lang="pl-PL" dirty="0" smtClean="0"/>
              <a:t>Prywatny konstruktor – pozwala na utworzenie lub dostęp do obiektu jedynie poprzez jedyną metodę GetInstance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290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Konkluzje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Posiadanie jednej instancji pewnej klasy jest prawidłowym i pożądanym konceptem</a:t>
            </a:r>
          </a:p>
          <a:p>
            <a:r>
              <a:rPr lang="pl-PL" dirty="0" smtClean="0"/>
              <a:t>Nie powinno być to jednak realizowane za pomocą wzorca Singletona</a:t>
            </a:r>
          </a:p>
          <a:p>
            <a:r>
              <a:rPr lang="pl-PL" dirty="0" smtClean="0"/>
              <a:t>Klasy singletonów powinny być refaktoryzowane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019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Konkluzje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Użycie statycznych elementów klasy powinno być unikane</a:t>
            </a:r>
          </a:p>
          <a:p>
            <a:r>
              <a:rPr lang="pl-PL" dirty="0" smtClean="0"/>
              <a:t>Tworzą one elementy globalne w systemie</a:t>
            </a:r>
          </a:p>
          <a:p>
            <a:r>
              <a:rPr lang="pl-PL" dirty="0" smtClean="0"/>
              <a:t>Elementy statyczne sprawiają, że system jest mniej elastyczny i bardziej „kruchy”</a:t>
            </a:r>
          </a:p>
          <a:p>
            <a:r>
              <a:rPr lang="pl-PL" dirty="0" smtClean="0"/>
              <a:t>Istnieją okazje, kiedy zmienna statyczne są zalecane, ale ich liczba powinna być utrzymywana na niskim poziomie</a:t>
            </a:r>
          </a:p>
          <a:p>
            <a:r>
              <a:rPr lang="pl-PL" dirty="0" smtClean="0"/>
              <a:t>Należy zawsze pomyśleć dwa razy zanim użyje się zmiennej statycznej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062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„Za”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Współdzielone zasoby takie jak bazy danych, pliki, usługi zdalne mają zapewniony unikalny punkt dostępowy.</a:t>
            </a:r>
          </a:p>
          <a:p>
            <a:r>
              <a:rPr lang="pl-PL" dirty="0" smtClean="0"/>
              <a:t>Globalny stan aplikacji jest chroniony, ponieważ jest tylko jeden punkt dostępu</a:t>
            </a:r>
          </a:p>
          <a:p>
            <a:r>
              <a:rPr lang="pl-PL" dirty="0" smtClean="0"/>
              <a:t>Singletony są inicjalizowane tylko raz zatem są wydajne (do inicjalizacji).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269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„Przeciw”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Każda klasa powinna mieć tylko jedną odpowiedzialność</a:t>
            </a:r>
          </a:p>
          <a:p>
            <a:r>
              <a:rPr lang="pl-PL" dirty="0" smtClean="0"/>
              <a:t>Singleton ma zapach zmiennej globalnej, ale nią nie jest, jest całą globalną klasą, która może być modyfikowana z dowolnego punktu programu</a:t>
            </a:r>
          </a:p>
          <a:p>
            <a:r>
              <a:rPr lang="pl-PL" dirty="0" smtClean="0"/>
              <a:t>To prowadzi do niestabilnego oprogramowania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50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„Przeciw”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Singleton promuje silne tight coupling pomiędzy klasami. Nie istnieje abstrakcyjny singleton.</a:t>
            </a:r>
          </a:p>
          <a:p>
            <a:r>
              <a:rPr lang="pl-PL" dirty="0" smtClean="0"/>
              <a:t>Nie ma możliwości testowania i mockowania klasy typu singleton. Jest ona zamknięta (sealed) i nie ma klasy rodzica, zatem nie można wykorzystać podstawienia Liskov.</a:t>
            </a:r>
          </a:p>
          <a:p>
            <a:r>
              <a:rPr lang="pl-PL" dirty="0" smtClean="0"/>
              <a:t>Testy jednostkowe powinny być wyizolowane – jeden test nie powinien wpływać na inny.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980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0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2816"/>
            <a:ext cx="5904656" cy="404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87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Singleton zawiera w sobie zarówno sam obiekt jak i logikę jego tworzenia.</a:t>
            </a:r>
          </a:p>
          <a:p>
            <a:r>
              <a:rPr lang="pl-PL" dirty="0" smtClean="0"/>
              <a:t>Zaleta: obniża koszt inicjalizacji obiektu z dużym tzw. Memory footprint, ponieważ jest inicjalizowany tylko raz.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98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z prawdziwego życia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Drużyna bierze udział w grze na turnieju.</a:t>
            </a:r>
          </a:p>
          <a:p>
            <a:r>
              <a:rPr lang="pl-PL" dirty="0"/>
              <a:t>Zasady gry:</a:t>
            </a:r>
          </a:p>
          <a:p>
            <a:pPr lvl="1"/>
            <a:r>
              <a:rPr lang="pl-PL" dirty="0"/>
              <a:t>Kapitan drużyny rzuca kostką, aby ustalić kolejność zawodników na boisku</a:t>
            </a:r>
          </a:p>
          <a:p>
            <a:pPr lvl="1"/>
            <a:r>
              <a:rPr lang="pl-PL" dirty="0"/>
              <a:t>Istnieje tylko jeden kapitan w drużynie</a:t>
            </a:r>
          </a:p>
          <a:p>
            <a:pPr lvl="1"/>
            <a:r>
              <a:rPr lang="pl-PL" dirty="0"/>
              <a:t>Kapitan nie zmienia się podczas </a:t>
            </a:r>
            <a:r>
              <a:rPr lang="pl-PL" dirty="0" smtClean="0"/>
              <a:t>turnieju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57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ze świata informatyki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Utrzymywanie jednego systemu </a:t>
            </a:r>
            <a:r>
              <a:rPr lang="pl-PL" dirty="0" smtClean="0"/>
              <a:t>zasobów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65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Singleton a wielowątkowość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Wyobraźmy sobie sytuację, gdzie dwa lub więcej wątki będą usiłowały uzyskać dostęp do metody GetInstance() w tym samym czasie. </a:t>
            </a:r>
          </a:p>
          <a:p>
            <a:r>
              <a:rPr lang="pl-PL" dirty="0" smtClean="0"/>
              <a:t>Jeżeli jeszcze instancja nie została utworzona, dwa wątki równocześnie spróbują ją utworzyć.</a:t>
            </a:r>
          </a:p>
          <a:p>
            <a:r>
              <a:rPr lang="pl-PL" dirty="0" smtClean="0"/>
              <a:t>Jest możliwa sytuacja utworzenia dwóch różnych instancji singletona.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66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1221</Words>
  <Application>Microsoft Office PowerPoint</Application>
  <PresentationFormat>On-screen Show (4:3)</PresentationFormat>
  <Paragraphs>155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Cel</vt:lpstr>
      <vt:lpstr>Najprostszy singleton</vt:lpstr>
      <vt:lpstr>Przykład</vt:lpstr>
      <vt:lpstr>Cechy</vt:lpstr>
      <vt:lpstr>Przykład z prawdziwego życia</vt:lpstr>
      <vt:lpstr>Przykład ze świata informatyki</vt:lpstr>
      <vt:lpstr>Singleton a wielowątkowość</vt:lpstr>
      <vt:lpstr>Singleton a wielowątkowość</vt:lpstr>
      <vt:lpstr>Problem z lockowaniem</vt:lpstr>
      <vt:lpstr>Problem z lockowaniem</vt:lpstr>
      <vt:lpstr>Pytanie 1</vt:lpstr>
      <vt:lpstr>Volatile keyword</vt:lpstr>
      <vt:lpstr>Volatile keyword</vt:lpstr>
      <vt:lpstr>Odpowiedź 1</vt:lpstr>
      <vt:lpstr>Odpowiedź 1</vt:lpstr>
      <vt:lpstr>PowerPoint Presentation</vt:lpstr>
      <vt:lpstr>Volatile</vt:lpstr>
      <vt:lpstr>Volatile</vt:lpstr>
      <vt:lpstr>Volatile</vt:lpstr>
      <vt:lpstr>Pytanie 2</vt:lpstr>
      <vt:lpstr>Odpowiedź 2</vt:lpstr>
      <vt:lpstr>Pytanie 3</vt:lpstr>
      <vt:lpstr>Odpowiedź 3</vt:lpstr>
      <vt:lpstr>Pytanie 4 </vt:lpstr>
      <vt:lpstr>Odpowiedź 4</vt:lpstr>
      <vt:lpstr>Pytanie 5</vt:lpstr>
      <vt:lpstr>Odpowiedź 5</vt:lpstr>
      <vt:lpstr>Singleton with Static Property</vt:lpstr>
      <vt:lpstr>Singleton with Static Property</vt:lpstr>
      <vt:lpstr>Czy zmienne statyczne rozwiązują problem konkurencji?</vt:lpstr>
      <vt:lpstr>Singleton with Static Property</vt:lpstr>
      <vt:lpstr>Local variables</vt:lpstr>
      <vt:lpstr>Singleton &amp; SOLID - S</vt:lpstr>
      <vt:lpstr>Singleton &amp; SOLID - O</vt:lpstr>
      <vt:lpstr>Singleton &amp; SOLID - L</vt:lpstr>
      <vt:lpstr>Singleton &amp; SOLID - I</vt:lpstr>
      <vt:lpstr>Singleton &amp; SOLID - D</vt:lpstr>
      <vt:lpstr>Konkluzje I</vt:lpstr>
      <vt:lpstr>Konkluzje II</vt:lpstr>
      <vt:lpstr>„Za”</vt:lpstr>
      <vt:lpstr>„Przeciw”</vt:lpstr>
      <vt:lpstr>„Przeciw”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Lewandowski</dc:creator>
  <cp:lastModifiedBy>Kamil Lewandowski</cp:lastModifiedBy>
  <cp:revision>17</cp:revision>
  <dcterms:created xsi:type="dcterms:W3CDTF">2006-08-16T00:00:00Z</dcterms:created>
  <dcterms:modified xsi:type="dcterms:W3CDTF">2023-10-02T21:02:03Z</dcterms:modified>
</cp:coreProperties>
</file>