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257" r:id="rId4"/>
    <p:sldId id="258" r:id="rId5"/>
    <p:sldId id="259" r:id="rId6"/>
    <p:sldId id="260" r:id="rId7"/>
    <p:sldId id="261" r:id="rId8"/>
    <p:sldId id="320" r:id="rId9"/>
    <p:sldId id="262" r:id="rId10"/>
    <p:sldId id="263" r:id="rId11"/>
    <p:sldId id="332" r:id="rId12"/>
    <p:sldId id="264" r:id="rId13"/>
    <p:sldId id="265" r:id="rId14"/>
    <p:sldId id="266" r:id="rId15"/>
    <p:sldId id="267" r:id="rId16"/>
    <p:sldId id="268" r:id="rId17"/>
    <p:sldId id="269" r:id="rId18"/>
    <p:sldId id="321" r:id="rId19"/>
    <p:sldId id="270" r:id="rId20"/>
    <p:sldId id="322" r:id="rId21"/>
    <p:sldId id="271" r:id="rId22"/>
    <p:sldId id="323" r:id="rId23"/>
    <p:sldId id="272" r:id="rId24"/>
    <p:sldId id="273" r:id="rId25"/>
    <p:sldId id="275" r:id="rId26"/>
    <p:sldId id="317" r:id="rId27"/>
    <p:sldId id="318" r:id="rId28"/>
    <p:sldId id="277" r:id="rId29"/>
    <p:sldId id="333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0" r:id="rId43"/>
    <p:sldId id="324" r:id="rId44"/>
    <p:sldId id="325" r:id="rId45"/>
    <p:sldId id="291" r:id="rId46"/>
    <p:sldId id="310" r:id="rId47"/>
    <p:sldId id="326" r:id="rId48"/>
    <p:sldId id="292" r:id="rId49"/>
    <p:sldId id="293" r:id="rId50"/>
    <p:sldId id="294" r:id="rId51"/>
    <p:sldId id="295" r:id="rId52"/>
    <p:sldId id="327" r:id="rId53"/>
    <p:sldId id="296" r:id="rId54"/>
    <p:sldId id="297" r:id="rId55"/>
    <p:sldId id="328" r:id="rId56"/>
    <p:sldId id="298" r:id="rId57"/>
    <p:sldId id="299" r:id="rId58"/>
    <p:sldId id="311" r:id="rId59"/>
    <p:sldId id="300" r:id="rId60"/>
    <p:sldId id="301" r:id="rId61"/>
    <p:sldId id="302" r:id="rId62"/>
    <p:sldId id="303" r:id="rId63"/>
    <p:sldId id="304" r:id="rId64"/>
    <p:sldId id="312" r:id="rId65"/>
    <p:sldId id="329" r:id="rId66"/>
    <p:sldId id="313" r:id="rId67"/>
    <p:sldId id="305" r:id="rId68"/>
    <p:sldId id="330" r:id="rId69"/>
    <p:sldId id="314" r:id="rId70"/>
    <p:sldId id="306" r:id="rId71"/>
    <p:sldId id="307" r:id="rId72"/>
    <p:sldId id="308" r:id="rId73"/>
    <p:sldId id="309" r:id="rId74"/>
    <p:sldId id="316" r:id="rId75"/>
    <p:sldId id="31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1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7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4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4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75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41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55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11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55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45B4-8F2C-4122-A9BE-F78999C10A03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3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l.wikipedia.org/wiki/Brzytwa_Ockham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%C5%81acin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Wprowadzenie do SOLID</a:t>
            </a:r>
            <a:br>
              <a:rPr lang="pl-PL" dirty="0" smtClean="0"/>
            </a:br>
            <a:r>
              <a:rPr lang="pl-PL" dirty="0" smtClean="0"/>
              <a:t>Inne </a:t>
            </a:r>
            <a:r>
              <a:rPr lang="pl-PL" dirty="0"/>
              <a:t>zasady</a:t>
            </a:r>
            <a:br>
              <a:rPr lang="pl-PL" dirty="0"/>
            </a:br>
            <a:r>
              <a:rPr lang="pl-PL" dirty="0"/>
              <a:t>Zły kod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0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SOLI</a:t>
            </a:r>
            <a:r>
              <a:rPr lang="pl-PL" b="1" dirty="0" smtClean="0">
                <a:solidFill>
                  <a:srgbClr val="FF0000"/>
                </a:solidFill>
              </a:rPr>
              <a:t>D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i="1" dirty="0"/>
              <a:t>Dependency </a:t>
            </a:r>
            <a:r>
              <a:rPr lang="pl-PL" i="1" u="sng" dirty="0"/>
              <a:t>Inversion</a:t>
            </a:r>
            <a:r>
              <a:rPr lang="pl-PL" i="1" dirty="0"/>
              <a:t> </a:t>
            </a:r>
            <a:r>
              <a:rPr lang="pl-PL" i="1" dirty="0" smtClean="0"/>
              <a:t>Principle</a:t>
            </a:r>
            <a:endParaRPr lang="pl-PL" dirty="0" smtClean="0"/>
          </a:p>
          <a:p>
            <a:r>
              <a:rPr lang="pl-PL" b="1" dirty="0"/>
              <a:t>Zasada odwracania </a:t>
            </a:r>
            <a:r>
              <a:rPr lang="pl-PL" b="1" dirty="0" smtClean="0"/>
              <a:t>zależności</a:t>
            </a:r>
          </a:p>
          <a:p>
            <a:pPr lvl="1"/>
            <a:r>
              <a:rPr lang="pl-PL" dirty="0" smtClean="0"/>
              <a:t>Abstrakcja </a:t>
            </a:r>
            <a:r>
              <a:rPr lang="pl-PL" dirty="0"/>
              <a:t>nie powinna zależeć od szczegółów, ale szczegóły powinny zależeć od </a:t>
            </a:r>
            <a:r>
              <a:rPr lang="pl-PL" dirty="0" smtClean="0"/>
              <a:t>abstrakcji</a:t>
            </a:r>
          </a:p>
          <a:p>
            <a:pPr lvl="1"/>
            <a:r>
              <a:rPr lang="pl-PL" dirty="0" smtClean="0"/>
              <a:t>Do deklaracji zmiennych &lt;jakich?&gt; powinno się jak najczęściej używać typów </a:t>
            </a:r>
            <a:r>
              <a:rPr lang="pl-PL" b="1" dirty="0"/>
              <a:t>statycznych</a:t>
            </a:r>
            <a:r>
              <a:rPr lang="pl-PL" dirty="0"/>
              <a:t> takich jak interfejs lub klasa </a:t>
            </a:r>
            <a:r>
              <a:rPr lang="pl-PL" dirty="0" smtClean="0"/>
              <a:t>abstrakcyjna</a:t>
            </a:r>
          </a:p>
          <a:p>
            <a:pPr lvl="1"/>
            <a:r>
              <a:rPr lang="pl-PL" dirty="0" smtClean="0"/>
              <a:t>Następnie </a:t>
            </a:r>
            <a:r>
              <a:rPr lang="pl-PL" dirty="0"/>
              <a:t>do zmiennej można przypisywać klasy konkretne, które implementują interfejs lub dziedziczą po klasie </a:t>
            </a:r>
            <a:r>
              <a:rPr lang="pl-PL" dirty="0" smtClean="0"/>
              <a:t>abstrakcyjnej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8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zasady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 smtClean="0"/>
              <a:t>Ockhama</a:t>
            </a:r>
            <a:endParaRPr lang="pl-PL" b="1" dirty="0" smtClean="0"/>
          </a:p>
          <a:p>
            <a:r>
              <a:rPr lang="pl-PL" b="1" dirty="0" smtClean="0"/>
              <a:t>DRY</a:t>
            </a:r>
          </a:p>
          <a:p>
            <a:r>
              <a:rPr lang="pl-PL" b="1" dirty="0" smtClean="0"/>
              <a:t>YAGNI</a:t>
            </a:r>
          </a:p>
          <a:p>
            <a:r>
              <a:rPr lang="pl-PL" b="1" dirty="0" smtClean="0"/>
              <a:t>KISS</a:t>
            </a:r>
          </a:p>
          <a:p>
            <a:r>
              <a:rPr lang="pl-PL" b="1" dirty="0" smtClean="0"/>
              <a:t>Modułowość</a:t>
            </a:r>
          </a:p>
        </p:txBody>
      </p:sp>
    </p:spTree>
    <p:extLst>
      <p:ext uri="{BB962C8B-B14F-4D97-AF65-F5344CB8AC3E}">
        <p14:creationId xmlns:p14="http://schemas.microsoft.com/office/powerpoint/2010/main" val="345931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Brzytwa</a:t>
            </a:r>
            <a:r>
              <a:rPr lang="en-GB" b="1" dirty="0" smtClean="0"/>
              <a:t> </a:t>
            </a:r>
            <a:r>
              <a:rPr lang="en-GB" b="1" dirty="0" err="1" smtClean="0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Occam’s razor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5544616" cy="321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96752"/>
            <a:ext cx="2378075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6165304"/>
            <a:ext cx="470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4"/>
              </a:rPr>
              <a:t>https://pl.wikipedia.org/wiki/Brzytwa_Ockhama</a:t>
            </a:r>
            <a:endParaRPr lang="pl-PL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5375462"/>
            <a:ext cx="732313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24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292972" cy="150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0650"/>
            <a:ext cx="7178675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08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</a:t>
            </a:r>
            <a:r>
              <a:rPr lang="pl-PL" dirty="0" smtClean="0"/>
              <a:t>ie </a:t>
            </a:r>
            <a:r>
              <a:rPr lang="pl-PL" dirty="0"/>
              <a:t>należy mnożyć bytów bez </a:t>
            </a:r>
            <a:r>
              <a:rPr lang="pl-PL" dirty="0" smtClean="0"/>
              <a:t>konieczności</a:t>
            </a:r>
          </a:p>
          <a:p>
            <a:r>
              <a:rPr lang="pl-PL" dirty="0"/>
              <a:t>N</a:t>
            </a:r>
            <a:r>
              <a:rPr lang="pl-PL" dirty="0" smtClean="0"/>
              <a:t>ajprostsze </a:t>
            </a:r>
            <a:r>
              <a:rPr lang="pl-PL" dirty="0"/>
              <a:t>rozwiązanie zazwyczaj jest również najbardziej </a:t>
            </a:r>
            <a:r>
              <a:rPr lang="pl-PL" dirty="0" smtClean="0"/>
              <a:t>prawidłowe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0942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dirty="0" smtClean="0"/>
              <a:t> </a:t>
            </a:r>
            <a:r>
              <a:rPr lang="pl-PL" dirty="0"/>
              <a:t>dziedzinie rozwoju oprogramowania łamanie zasady brzytwy Ockhama polega na przyjmowaniu niepotrzebnych założeń oraz wykorzystywaniu zbyt złożonych rozwiązań problemu programistycznego.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34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Projekty oprogramowania zazwyczaj bazują na zbiorze faktów i </a:t>
            </a:r>
            <a:r>
              <a:rPr lang="pl-PL" dirty="0" smtClean="0"/>
              <a:t>założeń</a:t>
            </a:r>
            <a:endParaRPr lang="pl-PL" dirty="0"/>
          </a:p>
          <a:p>
            <a:pPr lvl="1"/>
            <a:r>
              <a:rPr lang="pl-PL" dirty="0" smtClean="0"/>
              <a:t>Fakty </a:t>
            </a:r>
            <a:r>
              <a:rPr lang="pl-PL" dirty="0"/>
              <a:t>są łatwe do obsłużenia, inaczej jest z założeniami. </a:t>
            </a:r>
            <a:endParaRPr lang="pl-PL" dirty="0"/>
          </a:p>
          <a:p>
            <a:pPr lvl="1"/>
            <a:r>
              <a:rPr lang="pl-PL" dirty="0" smtClean="0"/>
              <a:t>Przy </a:t>
            </a:r>
            <a:r>
              <a:rPr lang="pl-PL" dirty="0"/>
              <a:t>wyborze rozwiązania zawsze należy wybierać projekt z najmniejszą liczbą założeń, ponieważ jest to najdokładniejszy wybór do </a:t>
            </a:r>
            <a:r>
              <a:rPr lang="pl-PL" dirty="0" smtClean="0"/>
              <a:t>implementacji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26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Jeżeli w projekcie istnieje kilka założeń, to im więcej ich jest, tym większe prawdopodobieństwo, że projekt okaże się </a:t>
            </a:r>
            <a:r>
              <a:rPr lang="pl-PL" dirty="0" smtClean="0"/>
              <a:t>wadliwy</a:t>
            </a:r>
            <a:endParaRPr lang="en-GB" dirty="0"/>
          </a:p>
          <a:p>
            <a:r>
              <a:rPr lang="pl-PL" dirty="0"/>
              <a:t>W projekcie z mniejszą liczbą komponentów istnieje mniejsze ryzyko wystąpienia </a:t>
            </a:r>
            <a:r>
              <a:rPr lang="pl-PL" dirty="0" smtClean="0"/>
              <a:t>problemów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7702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Zatem by spełnić zasadę brzytwy Ockhama należy dbać o to, by projekty były jak najmniejsze, by nie przyjmować założeń, jeśli nie są konieczne, oraz by korzystać wyłącznie z </a:t>
            </a:r>
            <a:r>
              <a:rPr lang="pl-PL" dirty="0" smtClean="0"/>
              <a:t>faktów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47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Zasada DRY oznacza </a:t>
            </a:r>
            <a:r>
              <a:rPr lang="pl-PL" i="1" dirty="0"/>
              <a:t>Don’t Repeat Yourself </a:t>
            </a:r>
            <a:r>
              <a:rPr lang="pl-PL" dirty="0"/>
              <a:t>— nie powtarzaj się</a:t>
            </a:r>
            <a:r>
              <a:rPr lang="pl-PL" dirty="0" smtClean="0"/>
              <a:t>!</a:t>
            </a:r>
            <a:endParaRPr lang="pl-PL" dirty="0" smtClean="0"/>
          </a:p>
          <a:p>
            <a:r>
              <a:rPr lang="pl-PL" dirty="0"/>
              <a:t>Jeśli odkryjesz, że piszesz ten sam kodu w wielu miejscach, to z pewnością jest to kandydat do </a:t>
            </a:r>
            <a:r>
              <a:rPr lang="pl-PL" dirty="0" smtClean="0"/>
              <a:t>refaktoryzacji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4251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/>
          <a:lstStyle/>
          <a:p>
            <a:r>
              <a:rPr lang="pl-PL" dirty="0" smtClean="0"/>
              <a:t>SOLID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przyjrzeć się kodowi, aby sprawdzić, czy można go uogólnić i umieścić w klasie pomocniczej, która może być użyta w wielu miejscach systemu, albo umieścić go w bibliotece, aby użyć jej w innych </a:t>
            </a:r>
            <a:r>
              <a:rPr lang="pl-PL" dirty="0" smtClean="0"/>
              <a:t>projektach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4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YAGNI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YAGNI to zasada wytwarzania zwinnego oprogramowania, która stanowi, że programista nie powinien dodawać żadnego kodu, jeśli nie jest to absolutnie </a:t>
            </a:r>
            <a:r>
              <a:rPr lang="pl-PL" dirty="0" smtClean="0"/>
              <a:t>konieczne</a:t>
            </a:r>
          </a:p>
          <a:p>
            <a:r>
              <a:rPr lang="pl-PL" dirty="0" smtClean="0"/>
              <a:t>W podejściu &lt;jakim?&gt; p</a:t>
            </a:r>
            <a:r>
              <a:rPr lang="pl-PL" dirty="0" smtClean="0"/>
              <a:t>rogramista </a:t>
            </a:r>
            <a:r>
              <a:rPr lang="pl-PL" dirty="0"/>
              <a:t>pisze testy dla projektu, które nie przechodzą, a następnie pisze tylko tyle kodu produkcyjnego, aby te testy zaczęły przechodzić, po czym refaktoryzuje kod, aby usunąć występujące </a:t>
            </a:r>
            <a:r>
              <a:rPr lang="pl-PL" dirty="0" smtClean="0"/>
              <a:t>duplikaty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7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YAGNI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Stosowanie metodologii tworzenia oprogramowania YAGNI polega na utrzymywaniu liczby klas, metod i ogólnej liczby wierszy kodu na absolutnym </a:t>
            </a:r>
            <a:r>
              <a:rPr lang="pl-PL" dirty="0" smtClean="0"/>
              <a:t>minimum</a:t>
            </a:r>
          </a:p>
          <a:p>
            <a:r>
              <a:rPr lang="pl-PL" dirty="0"/>
              <a:t>Podstawowym celem stosowania YAGNI jest zapobieganie nadmiernej złożoności systemów oprogramowania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80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YAGNI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Nie </a:t>
            </a:r>
            <a:r>
              <a:rPr lang="pl-PL" dirty="0" smtClean="0"/>
              <a:t>wprowadzaj złożoności, jeśli nie jest to </a:t>
            </a:r>
            <a:r>
              <a:rPr lang="pl-PL" dirty="0" smtClean="0"/>
              <a:t>konieczne.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P</a:t>
            </a:r>
            <a:r>
              <a:rPr lang="pl-PL" dirty="0" smtClean="0"/>
              <a:t>isz </a:t>
            </a:r>
            <a:r>
              <a:rPr lang="pl-PL" dirty="0" smtClean="0"/>
              <a:t>tylko taki kod, który jest </a:t>
            </a:r>
            <a:r>
              <a:rPr lang="pl-PL" dirty="0" smtClean="0"/>
              <a:t>niezbędny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Nie </a:t>
            </a:r>
            <a:r>
              <a:rPr lang="pl-PL" dirty="0" smtClean="0"/>
              <a:t>pisz kodu, którego nie potrzebujesz, ani takiego, którego jedynym celem jest eksperymentowanie i uczenie </a:t>
            </a:r>
            <a:r>
              <a:rPr lang="pl-PL" dirty="0" smtClean="0"/>
              <a:t>się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Kod </a:t>
            </a:r>
            <a:r>
              <a:rPr lang="pl-PL" dirty="0" smtClean="0"/>
              <a:t>eksperymentalny i służący do uczenia się utrzymuj w projektach typu „piaskownica” przeznaczonych specjalnie do tych </a:t>
            </a:r>
            <a:r>
              <a:rPr lang="pl-PL" dirty="0" smtClean="0"/>
              <a:t>celów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42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KISS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Kod powinien być tak prosty do zrozumienia, że wystarczy rzucić na niego tylko okiem, aby go zrozumieć</a:t>
            </a:r>
          </a:p>
          <a:p>
            <a:r>
              <a:rPr lang="pl-PL" dirty="0"/>
              <a:t>Podczas programowania kodu należy pamiętać, by zachować jego prosty format tak, by był czytelny i zrozumiały nawet dla początkujących programistów</a:t>
            </a:r>
            <a:endParaRPr lang="en-GB" dirty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76890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KISS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 rozpoczynaniu pracy nad nowym syystem, należy się zastanowić</a:t>
            </a:r>
          </a:p>
          <a:p>
            <a:pPr lvl="1"/>
            <a:r>
              <a:rPr lang="pl-PL" dirty="0" smtClean="0"/>
              <a:t>jaka </a:t>
            </a:r>
            <a:r>
              <a:rPr lang="pl-PL" dirty="0"/>
              <a:t>jest minimalna liczba jego komponentów wymagana do </a:t>
            </a:r>
            <a:r>
              <a:rPr lang="pl-PL" dirty="0" smtClean="0"/>
              <a:t>napisania</a:t>
            </a:r>
          </a:p>
          <a:p>
            <a:pPr lvl="2"/>
            <a:r>
              <a:rPr lang="pl-PL" b="1" dirty="0"/>
              <a:t>s</a:t>
            </a:r>
            <a:r>
              <a:rPr lang="pl-PL" b="1" dirty="0" smtClean="0"/>
              <a:t>olidnego</a:t>
            </a:r>
          </a:p>
          <a:p>
            <a:pPr lvl="2"/>
            <a:r>
              <a:rPr lang="pl-PL" b="1" dirty="0" smtClean="0"/>
              <a:t>łatwego</a:t>
            </a:r>
            <a:r>
              <a:rPr lang="pl-PL" dirty="0" smtClean="0"/>
              <a:t> </a:t>
            </a:r>
            <a:r>
              <a:rPr lang="pl-PL" dirty="0"/>
              <a:t>w utrzymaniu </a:t>
            </a:r>
            <a:endParaRPr lang="pl-PL" dirty="0"/>
          </a:p>
          <a:p>
            <a:pPr lvl="2"/>
            <a:r>
              <a:rPr lang="pl-PL" b="1" dirty="0" smtClean="0"/>
              <a:t>skalowalnego</a:t>
            </a:r>
            <a:r>
              <a:rPr lang="pl-PL" dirty="0" smtClean="0"/>
              <a:t> rozwiązania</a:t>
            </a:r>
          </a:p>
          <a:p>
            <a:pPr lvl="3"/>
            <a:r>
              <a:rPr lang="pl-PL" dirty="0" smtClean="0"/>
              <a:t>które </a:t>
            </a:r>
            <a:r>
              <a:rPr lang="pl-PL" dirty="0"/>
              <a:t>będzie </a:t>
            </a:r>
            <a:r>
              <a:rPr lang="pl-PL" b="1" dirty="0"/>
              <a:t>wydajnie</a:t>
            </a:r>
            <a:r>
              <a:rPr lang="pl-PL" dirty="0"/>
              <a:t> działać</a:t>
            </a:r>
            <a:r>
              <a:rPr lang="pl-PL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669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Modułowość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Dzielenie dużych programów na mniejsze moduły ma wiele </a:t>
            </a:r>
            <a:r>
              <a:rPr lang="pl-PL" dirty="0" smtClean="0"/>
              <a:t>sensu</a:t>
            </a:r>
          </a:p>
          <a:p>
            <a:r>
              <a:rPr lang="pl-PL" dirty="0" smtClean="0"/>
              <a:t>Małe </a:t>
            </a:r>
            <a:r>
              <a:rPr lang="pl-PL" dirty="0"/>
              <a:t>moduły </a:t>
            </a:r>
            <a:r>
              <a:rPr lang="pl-PL" dirty="0" smtClean="0"/>
              <a:t>są:</a:t>
            </a:r>
          </a:p>
          <a:p>
            <a:pPr lvl="1"/>
            <a:r>
              <a:rPr lang="pl-PL" dirty="0" smtClean="0"/>
              <a:t>łatwe </a:t>
            </a:r>
            <a:r>
              <a:rPr lang="pl-PL" dirty="0"/>
              <a:t>do </a:t>
            </a:r>
            <a:r>
              <a:rPr lang="pl-PL" dirty="0" smtClean="0"/>
              <a:t>testowania</a:t>
            </a:r>
          </a:p>
          <a:p>
            <a:pPr lvl="1"/>
            <a:r>
              <a:rPr lang="pl-PL" dirty="0" smtClean="0"/>
              <a:t>łatwiej </a:t>
            </a:r>
            <a:r>
              <a:rPr lang="pl-PL" dirty="0"/>
              <a:t>je wielokrotnie </a:t>
            </a:r>
            <a:r>
              <a:rPr lang="pl-PL" dirty="0" smtClean="0"/>
              <a:t>wykorzystać</a:t>
            </a:r>
          </a:p>
          <a:p>
            <a:pPr lvl="1"/>
            <a:r>
              <a:rPr lang="pl-PL" dirty="0" smtClean="0"/>
              <a:t>można </a:t>
            </a:r>
            <a:r>
              <a:rPr lang="pl-PL" dirty="0"/>
              <a:t>nad nimi pracować niezależnie od innych </a:t>
            </a:r>
            <a:r>
              <a:rPr lang="pl-PL" dirty="0" smtClean="0"/>
              <a:t>modułów</a:t>
            </a:r>
            <a:endParaRPr lang="pl-PL" dirty="0"/>
          </a:p>
          <a:p>
            <a:r>
              <a:rPr lang="pl-PL" dirty="0" smtClean="0"/>
              <a:t>Niewielkie </a:t>
            </a:r>
            <a:r>
              <a:rPr lang="pl-PL" dirty="0"/>
              <a:t>moduły są także łatwiejsze do rozszerzania i </a:t>
            </a:r>
            <a:r>
              <a:rPr lang="pl-PL" dirty="0" smtClean="0"/>
              <a:t>utrzymania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420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Modułowość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ramach tego samego projektu kod dzieli się na moduły poprzez dodanie folderów odpowiadających przestrzeniom </a:t>
            </a:r>
            <a:r>
              <a:rPr lang="pl-PL" dirty="0" smtClean="0"/>
              <a:t>nazw</a:t>
            </a:r>
            <a:endParaRPr lang="pl-PL" dirty="0" smtClean="0"/>
          </a:p>
          <a:p>
            <a:r>
              <a:rPr lang="pl-PL" dirty="0"/>
              <a:t>Kolejną cechą wynikającą z prawidłowej modułowości jest czytelność </a:t>
            </a:r>
            <a:r>
              <a:rPr lang="pl-PL" dirty="0" smtClean="0"/>
              <a:t>kodu:</a:t>
            </a:r>
          </a:p>
          <a:p>
            <a:pPr lvl="1"/>
            <a:r>
              <a:rPr lang="pl-PL" dirty="0" smtClean="0"/>
              <a:t>jeśli </a:t>
            </a:r>
            <a:r>
              <a:rPr lang="pl-PL" dirty="0"/>
              <a:t>moduły są niewielkie i proste, to czytanie ich jest </a:t>
            </a:r>
            <a:r>
              <a:rPr lang="pl-PL" dirty="0" smtClean="0"/>
              <a:t>łatwe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76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/>
          <a:lstStyle/>
          <a:p>
            <a:r>
              <a:rPr lang="pl-PL" dirty="0" smtClean="0"/>
              <a:t>ZŁY KOD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7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ZŁY KOD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53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SOLID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SOLID to zestaw pięciu zasad projektowych, których celem jest tworzenie oprogramowania łatwiejszego do zrozumienia i </a:t>
            </a:r>
            <a:r>
              <a:rPr lang="pl-PL" dirty="0" smtClean="0"/>
              <a:t>utrzymania</a:t>
            </a:r>
            <a:endParaRPr lang="en-US" dirty="0" smtClean="0"/>
          </a:p>
          <a:p>
            <a:r>
              <a:rPr lang="pl-PL" dirty="0" smtClean="0"/>
              <a:t>Kod </a:t>
            </a:r>
            <a:r>
              <a:rPr lang="pl-PL" dirty="0"/>
              <a:t>oprogramowania powinien być łatwy do czytania i rozszerzania bez konieczności modyfikowania części istniejącego </a:t>
            </a:r>
            <a:r>
              <a:rPr lang="pl-PL" dirty="0" smtClean="0"/>
              <a:t>kodu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689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ZŁY KOD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41240"/>
              </p:ext>
            </p:extLst>
          </p:nvPr>
        </p:nvGraphicFramePr>
        <p:xfrm>
          <a:off x="395536" y="1268760"/>
          <a:ext cx="8229600" cy="5085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r>
                        <a:rPr lang="pl-PL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Niewłaściwe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wcięcia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#12 Metody zawierające więcej niż 10 wierszy kodu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 Komentarze zawierające oczywiste stwierdzenia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#13 Metody z więcej niż dwoma parametrami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 Komentarze, które usprawiedliwiają zły kod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#14</a:t>
                      </a:r>
                      <a:r>
                        <a:rPr lang="pl-PL" sz="16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Korzystanie z wyjątków do sterowania przepływem programu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#4 Zakomentowane wiersze kodu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#15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trudny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czytania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#5 Nieprawidłowa organizacja za pomocą przestrzeni nazw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#16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zawierający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ścisłe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sprzężenia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#6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Złe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konwencje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nazewnictwa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#17 Niska spójność kodu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#7 Klasy, które wykonują wiele zadań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#18 Obiekty są pozostawiane bez niszczenia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#8 Metody, które wykonują wiele działań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#19</a:t>
                      </a:r>
                      <a:r>
                        <a:rPr lang="pl-PL" sz="16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Stosowanie metody Finalize()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#10 Nadmierna złożoność (ang. </a:t>
                      </a:r>
                      <a:r>
                        <a:rPr lang="pl-PL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overengineering</a:t>
                      </a: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#20 Brak stosowania regionów w dużych klasach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#11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Bezpośrednie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ujawnianie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informacji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#21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spaghetti</a:t>
                      </a: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lasagne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6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#11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Antywzorce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projektowe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87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/>
              <a:t>Niewłaściwe</a:t>
            </a:r>
            <a:r>
              <a:rPr lang="en-GB" dirty="0"/>
              <a:t> </a:t>
            </a:r>
            <a:r>
              <a:rPr lang="en-GB" dirty="0" err="1" smtClean="0"/>
              <a:t>wcięcia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62273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86916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Jeśli w kodzie brakuje wcięć, stwierdzenie, która część kodu należy do danego </a:t>
            </a:r>
            <a:r>
              <a:rPr lang="pl-PL" dirty="0" smtClean="0"/>
              <a:t>bloku, może </a:t>
            </a:r>
            <a:r>
              <a:rPr lang="pl-PL" dirty="0"/>
              <a:t>być bardzo trudne.</a:t>
            </a:r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Bardzo łatwo przegapić zamykający nawias </a:t>
            </a:r>
            <a:r>
              <a:rPr lang="pl-PL" dirty="0" smtClean="0"/>
              <a:t>klamrowy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362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Oczywiste komentarze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8021177" cy="239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301208"/>
            <a:ext cx="6455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Kod powinno się czytać jak strony książki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Jego zrozumienie nie powinno wynikać z obecności komentarzy</a:t>
            </a:r>
            <a:r>
              <a:rPr lang="pl-PL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17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Komentarze </a:t>
            </a:r>
            <a:r>
              <a:rPr lang="pl-PL" dirty="0"/>
              <a:t>usprawiedliwiające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505075"/>
            <a:ext cx="7712075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867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Komentarze </a:t>
            </a:r>
            <a:r>
              <a:rPr lang="pl-PL" dirty="0"/>
              <a:t>usprawiedliwiające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66912"/>
            <a:ext cx="70564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019" y="4653136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 smtClean="0"/>
              <a:t>- Minimum </a:t>
            </a:r>
            <a:r>
              <a:rPr lang="pl-PL" dirty="0" smtClean="0"/>
              <a:t>tego to </a:t>
            </a:r>
            <a:r>
              <a:rPr lang="pl-PL" dirty="0"/>
              <a:t>wprowadzenie odpowiedniego komentarza //TODO</a:t>
            </a:r>
            <a:r>
              <a:rPr lang="pl-PL" dirty="0" smtClean="0"/>
              <a:t>: ...</a:t>
            </a:r>
          </a:p>
          <a:p>
            <a:r>
              <a:rPr lang="pl-PL" dirty="0"/>
              <a:t> </a:t>
            </a:r>
            <a:r>
              <a:rPr lang="pl-PL" dirty="0" smtClean="0"/>
              <a:t>- Warto również zarejestrować bug / defect / improvement, jeżeli poprawka nie może zostać zrobiona od razu</a:t>
            </a:r>
            <a:endParaRPr lang="pl-PL" dirty="0" smtClean="0"/>
          </a:p>
          <a:p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95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Zakomentowane</a:t>
            </a:r>
            <a:r>
              <a:rPr lang="en-GB" b="1" dirty="0"/>
              <a:t> </a:t>
            </a:r>
            <a:r>
              <a:rPr lang="en-GB" b="1" dirty="0" err="1"/>
              <a:t>wiersze</a:t>
            </a:r>
            <a:r>
              <a:rPr lang="en-GB" b="1" dirty="0"/>
              <a:t> </a:t>
            </a:r>
            <a:r>
              <a:rPr lang="en-GB" b="1" dirty="0" err="1"/>
              <a:t>kodu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13263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157192"/>
            <a:ext cx="7615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Jeżeli metoda została zastąpiona przez inną i nie jest już potrzebna, </a:t>
            </a:r>
            <a:endParaRPr lang="pl-PL" dirty="0" smtClean="0"/>
          </a:p>
          <a:p>
            <a:r>
              <a:rPr lang="pl-PL" dirty="0" smtClean="0"/>
              <a:t>po </a:t>
            </a:r>
            <a:r>
              <a:rPr lang="pl-PL" dirty="0"/>
              <a:t>prostu </a:t>
            </a:r>
            <a:r>
              <a:rPr lang="pl-PL" dirty="0" smtClean="0"/>
              <a:t>należy ją usunąc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Jeśli </a:t>
            </a:r>
            <a:r>
              <a:rPr lang="pl-PL" dirty="0"/>
              <a:t>kod jest zarządzany przez system kontroli wersji i będziesz potrzebować </a:t>
            </a:r>
            <a:endParaRPr lang="pl-PL" dirty="0" smtClean="0"/>
          </a:p>
          <a:p>
            <a:r>
              <a:rPr lang="pl-PL" dirty="0" smtClean="0"/>
              <a:t>starej </a:t>
            </a:r>
            <a:r>
              <a:rPr lang="pl-PL" dirty="0"/>
              <a:t>metody, zawsze </a:t>
            </a:r>
            <a:r>
              <a:rPr lang="pl-PL" dirty="0" smtClean="0"/>
              <a:t>można przejrzeć </a:t>
            </a:r>
            <a:r>
              <a:rPr lang="pl-PL" dirty="0"/>
              <a:t>historię pliku i ją </a:t>
            </a:r>
            <a:r>
              <a:rPr lang="pl-PL" dirty="0" smtClean="0"/>
              <a:t>odtworzyć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730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Niewłaściwa</a:t>
            </a:r>
            <a:r>
              <a:rPr lang="en-GB" dirty="0" smtClean="0"/>
              <a:t> </a:t>
            </a:r>
            <a:r>
              <a:rPr lang="en-GB" dirty="0" err="1" smtClean="0"/>
              <a:t>organizacja</a:t>
            </a:r>
            <a:r>
              <a:rPr lang="en-GB" dirty="0" smtClean="0"/>
              <a:t> </a:t>
            </a:r>
            <a:r>
              <a:rPr lang="en-GB" dirty="0" err="1" smtClean="0"/>
              <a:t>przestrzeni</a:t>
            </a:r>
            <a:r>
              <a:rPr lang="en-GB" dirty="0" smtClean="0"/>
              <a:t> </a:t>
            </a:r>
            <a:r>
              <a:rPr lang="en-GB" dirty="0" err="1" smtClean="0"/>
              <a:t>nazw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733510" cy="361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5589240"/>
            <a:ext cx="297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Jak rozdzielić na przestrzenie?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57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Złe</a:t>
            </a:r>
            <a:r>
              <a:rPr lang="en-GB" b="1" dirty="0"/>
              <a:t> </a:t>
            </a:r>
            <a:r>
              <a:rPr lang="en-GB" b="1" dirty="0" err="1"/>
              <a:t>konwencje</a:t>
            </a:r>
            <a:r>
              <a:rPr lang="en-GB" b="1" dirty="0"/>
              <a:t> </a:t>
            </a:r>
            <a:r>
              <a:rPr lang="en-GB" b="1" dirty="0" err="1" smtClean="0"/>
              <a:t>nazewnictwa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lblName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 smtClean="0"/>
              <a:t>txtName</a:t>
            </a:r>
            <a:endParaRPr lang="pl-PL" dirty="0"/>
          </a:p>
          <a:p>
            <a:r>
              <a:rPr lang="en-GB" dirty="0" err="1" smtClean="0"/>
              <a:t>btnSave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/>
              <a:t>NameLabel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 smtClean="0"/>
              <a:t>NameTextBox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/>
              <a:t>SaveButton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5576" y="558924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Korzystanie z tajemniczych nazw oraz takich, które nie oddają celu kodu, może znacznie utrudnić jego </a:t>
            </a:r>
            <a:r>
              <a:rPr lang="pl-PL" dirty="0" smtClean="0"/>
              <a:t>czytanie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862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Złe</a:t>
            </a:r>
            <a:r>
              <a:rPr lang="en-GB" b="1" dirty="0"/>
              <a:t> </a:t>
            </a:r>
            <a:r>
              <a:rPr lang="en-GB" b="1" dirty="0" err="1"/>
              <a:t>konwencje</a:t>
            </a:r>
            <a:r>
              <a:rPr lang="en-GB" b="1" dirty="0"/>
              <a:t> </a:t>
            </a:r>
            <a:r>
              <a:rPr lang="en-GB" b="1" dirty="0" err="1"/>
              <a:t>nazewnictwa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ihridx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/>
              <a:t>mystring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 smtClean="0"/>
              <a:t>myint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 smtClean="0"/>
              <a:t>Mymethod</a:t>
            </a:r>
            <a:endParaRPr lang="pl-PL" dirty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370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Złe</a:t>
            </a:r>
            <a:r>
              <a:rPr lang="en-GB" b="1" dirty="0"/>
              <a:t> </a:t>
            </a:r>
            <a:r>
              <a:rPr lang="en-GB" b="1" dirty="0" err="1"/>
              <a:t>konwencje</a:t>
            </a:r>
            <a:r>
              <a:rPr lang="en-GB" b="1" dirty="0"/>
              <a:t> </a:t>
            </a:r>
            <a:r>
              <a:rPr lang="en-GB" b="1" dirty="0" err="1"/>
              <a:t>nazewnictwa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Nie </a:t>
            </a:r>
            <a:r>
              <a:rPr lang="pl-PL" dirty="0" smtClean="0"/>
              <a:t>należy stosować tej </a:t>
            </a:r>
            <a:r>
              <a:rPr lang="pl-PL" dirty="0"/>
              <a:t>samej konwencji kodu dla zmiennych na poziomie klasy i na poziomie </a:t>
            </a:r>
            <a:r>
              <a:rPr lang="pl-PL" dirty="0" smtClean="0"/>
              <a:t>metody</a:t>
            </a:r>
          </a:p>
          <a:p>
            <a:endParaRPr lang="pl-PL" dirty="0"/>
          </a:p>
          <a:p>
            <a:r>
              <a:rPr lang="pl-PL" dirty="0" smtClean="0"/>
              <a:t>Do czego odnoszą się te nazwy?</a:t>
            </a:r>
            <a:endParaRPr lang="pl-PL" dirty="0"/>
          </a:p>
          <a:p>
            <a:pPr lvl="1"/>
            <a:r>
              <a:rPr lang="en-GB" dirty="0" err="1" smtClean="0"/>
              <a:t>alienSpawn</a:t>
            </a:r>
            <a:endParaRPr lang="pl-PL" dirty="0" smtClean="0"/>
          </a:p>
          <a:p>
            <a:pPr lvl="1"/>
            <a:r>
              <a:rPr lang="en-GB" dirty="0" err="1" smtClean="0"/>
              <a:t>EnemySpawnGenerator</a:t>
            </a:r>
            <a:endParaRPr lang="pl-PL" dirty="0" smtClean="0"/>
          </a:p>
          <a:p>
            <a:pPr lvl="1"/>
            <a:r>
              <a:rPr lang="pl-PL" dirty="0" smtClean="0"/>
              <a:t>GeneratateNextValue</a:t>
            </a:r>
          </a:p>
          <a:p>
            <a:pPr lvl="1"/>
            <a:r>
              <a:rPr lang="pl-PL" dirty="0" smtClean="0"/>
              <a:t>IPowerButton</a:t>
            </a:r>
            <a:endParaRPr lang="pl-PL" dirty="0" smtClean="0"/>
          </a:p>
          <a:p>
            <a:pPr lvl="1"/>
            <a:r>
              <a:rPr lang="pl-PL" dirty="0" smtClean="0"/>
              <a:t>_value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solidFill>
                  <a:srgbClr val="FF0000"/>
                </a:solidFill>
              </a:rPr>
              <a:t>S</a:t>
            </a:r>
            <a:r>
              <a:rPr lang="pl-PL" b="1" dirty="0" smtClean="0"/>
              <a:t>OLID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Single Responsibility </a:t>
            </a:r>
            <a:r>
              <a:rPr lang="pl-PL" i="1" dirty="0" smtClean="0"/>
              <a:t>Principle</a:t>
            </a:r>
          </a:p>
          <a:p>
            <a:r>
              <a:rPr lang="pl-PL" b="1" dirty="0"/>
              <a:t>Zasada pojedynczej </a:t>
            </a:r>
            <a:r>
              <a:rPr lang="pl-PL" b="1" dirty="0" smtClean="0"/>
              <a:t>odpowiedzialności</a:t>
            </a:r>
          </a:p>
          <a:p>
            <a:pPr lvl="1"/>
            <a:r>
              <a:rPr lang="pl-PL" dirty="0" smtClean="0"/>
              <a:t>Klasy i </a:t>
            </a:r>
            <a:r>
              <a:rPr lang="pl-PL" dirty="0"/>
              <a:t>metody powinny odpowiadać za tylko jedno </a:t>
            </a:r>
            <a:r>
              <a:rPr lang="pl-PL" dirty="0" smtClean="0"/>
              <a:t>zadanie</a:t>
            </a:r>
          </a:p>
          <a:p>
            <a:pPr lvl="1"/>
            <a:r>
              <a:rPr lang="pl-PL" dirty="0" smtClean="0"/>
              <a:t>Wszystkie </a:t>
            </a:r>
            <a:r>
              <a:rPr lang="pl-PL" dirty="0"/>
              <a:t>elementy, które tworzą pojedynczą odpowiedzialność, powinny być pogrupowane i shermetyzowane.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495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Klasy, które wykonują wiele zadań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4752528" cy="4525963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Dobra klasa powinna wykonywać tylko jedno </a:t>
            </a:r>
            <a:r>
              <a:rPr lang="pl-PL" dirty="0" smtClean="0"/>
              <a:t>zadanie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Przykład Klasa A</a:t>
            </a:r>
            <a:endParaRPr lang="pl-PL" dirty="0" smtClean="0"/>
          </a:p>
          <a:p>
            <a:pPr lvl="1"/>
            <a:r>
              <a:rPr lang="pl-PL" dirty="0"/>
              <a:t>nawiązuje połączenie z bazą danych</a:t>
            </a:r>
            <a:r>
              <a:rPr lang="pl-PL" dirty="0" smtClean="0"/>
              <a:t> </a:t>
            </a:r>
          </a:p>
          <a:p>
            <a:pPr lvl="1"/>
            <a:r>
              <a:rPr lang="en-GB" dirty="0" err="1"/>
              <a:t>pobiera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en-GB" dirty="0" err="1" smtClean="0"/>
              <a:t>wykonuje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nich</a:t>
            </a:r>
            <a:r>
              <a:rPr lang="en-GB" dirty="0"/>
              <a:t> </a:t>
            </a:r>
            <a:r>
              <a:rPr lang="en-GB" dirty="0" err="1"/>
              <a:t>działania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en-GB" dirty="0" err="1"/>
              <a:t>ładuje</a:t>
            </a:r>
            <a:r>
              <a:rPr lang="en-GB" dirty="0"/>
              <a:t> </a:t>
            </a:r>
            <a:r>
              <a:rPr lang="en-GB" dirty="0" err="1" smtClean="0"/>
              <a:t>raport</a:t>
            </a:r>
            <a:endParaRPr lang="pl-PL" dirty="0"/>
          </a:p>
          <a:p>
            <a:pPr lvl="1"/>
            <a:r>
              <a:rPr lang="en-GB" dirty="0" err="1"/>
              <a:t>przypisuje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do </a:t>
            </a:r>
            <a:r>
              <a:rPr lang="en-GB" dirty="0" err="1"/>
              <a:t>raportu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en-GB" dirty="0" err="1"/>
              <a:t>wyświetla</a:t>
            </a:r>
            <a:r>
              <a:rPr lang="en-GB" dirty="0"/>
              <a:t> go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en-GB" dirty="0" err="1"/>
              <a:t>zapisuje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dysku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pl-PL" dirty="0" smtClean="0"/>
              <a:t>drukuje</a:t>
            </a:r>
          </a:p>
          <a:p>
            <a:pPr lvl="1"/>
            <a:r>
              <a:rPr lang="en-GB" dirty="0" err="1"/>
              <a:t>eksportuje</a:t>
            </a:r>
            <a:r>
              <a:rPr lang="en-GB" dirty="0"/>
              <a:t> </a:t>
            </a:r>
            <a:r>
              <a:rPr lang="en-GB" dirty="0" smtClean="0"/>
              <a:t>go</a:t>
            </a: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84168" y="1556792"/>
            <a:ext cx="264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Jak dokonać podziału?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Klasa 1</a:t>
            </a:r>
          </a:p>
          <a:p>
            <a:pPr marL="742950" lvl="1" indent="-285750">
              <a:buFontTx/>
              <a:buChar char="-"/>
            </a:pPr>
            <a:r>
              <a:rPr lang="pl-PL" dirty="0" smtClean="0"/>
              <a:t>odpowiedzialność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34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Klasy, które wykonują wiele zadań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wszechstronne klasy są bardzo trudne do czytania</a:t>
            </a:r>
            <a:r>
              <a:rPr lang="pl-PL" dirty="0" smtClean="0"/>
              <a:t> </a:t>
            </a:r>
            <a:endParaRPr lang="pl-PL" dirty="0" smtClean="0"/>
          </a:p>
          <a:p>
            <a:r>
              <a:rPr lang="pl-PL" dirty="0" smtClean="0"/>
              <a:t>Refaktoryzacja	</a:t>
            </a:r>
            <a:endParaRPr lang="pl-PL" dirty="0" smtClean="0"/>
          </a:p>
          <a:p>
            <a:pPr lvl="1"/>
            <a:r>
              <a:rPr lang="pl-PL" dirty="0"/>
              <a:t>zorganizuj ich funkcjonalności za pomocą regionów</a:t>
            </a:r>
            <a:r>
              <a:rPr lang="pl-PL" dirty="0" smtClean="0"/>
              <a:t> </a:t>
            </a:r>
            <a:endParaRPr lang="pl-PL" dirty="0" smtClean="0"/>
          </a:p>
          <a:p>
            <a:pPr lvl="1"/>
            <a:r>
              <a:rPr lang="pl-PL" dirty="0"/>
              <a:t>n</a:t>
            </a:r>
            <a:r>
              <a:rPr lang="pl-PL" dirty="0" smtClean="0"/>
              <a:t>astępnie </a:t>
            </a:r>
            <a:r>
              <a:rPr lang="pl-PL" dirty="0"/>
              <a:t>przenieś kod z tych regionów do nowych klas, które wykonują jedno </a:t>
            </a:r>
            <a:r>
              <a:rPr lang="pl-PL" dirty="0" smtClean="0"/>
              <a:t>zadanie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457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zawierające więcej niż 10 wierszy </a:t>
            </a:r>
            <a:r>
              <a:rPr lang="pl-PL" b="1" dirty="0" smtClean="0"/>
              <a:t>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Rozbudowane metody nie są łatwe do czytania i trudno je zrozumieć. Występujące w nich błędy mogą być również bardzo trudne do </a:t>
            </a:r>
            <a:r>
              <a:rPr lang="pl-PL" dirty="0" smtClean="0"/>
              <a:t>odszukania</a:t>
            </a:r>
            <a:endParaRPr lang="pl-PL" dirty="0" smtClean="0"/>
          </a:p>
          <a:p>
            <a:r>
              <a:rPr lang="pl-PL" dirty="0"/>
              <a:t>bardzo łatwo zapomnieć o ich pierwotnym </a:t>
            </a:r>
            <a:r>
              <a:rPr lang="pl-PL" dirty="0" smtClean="0"/>
              <a:t>celu</a:t>
            </a:r>
            <a:endParaRPr lang="pl-PL" dirty="0"/>
          </a:p>
          <a:p>
            <a:r>
              <a:rPr lang="pl-PL" dirty="0"/>
              <a:t>Jeśli musisz przewijać ekran, by czytać metodę, to jest ona zbyt </a:t>
            </a:r>
            <a:r>
              <a:rPr lang="pl-PL" dirty="0" smtClean="0"/>
              <a:t>długa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346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zawierające więcej niż 10 wierszy 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Metody powinny być jak najkrótsze. Trzeba jednak zachować zdrowy rozsądek. Można bowiem doprowadzić do nadmiernego skracania metod</a:t>
            </a:r>
          </a:p>
          <a:p>
            <a:r>
              <a:rPr lang="pl-PL" dirty="0" smtClean="0"/>
              <a:t>Krótkie </a:t>
            </a:r>
            <a:r>
              <a:rPr lang="pl-PL" dirty="0"/>
              <a:t>metody są czytelne i łatwe do zrozumienia. </a:t>
            </a:r>
            <a:endParaRPr lang="pl-PL" dirty="0" smtClean="0"/>
          </a:p>
          <a:p>
            <a:r>
              <a:rPr lang="pl-PL" dirty="0" smtClean="0"/>
              <a:t>Zazwyczaj </a:t>
            </a:r>
            <a:r>
              <a:rPr lang="pl-PL" dirty="0"/>
              <a:t>jeśli kod metody przekracza </a:t>
            </a:r>
            <a:r>
              <a:rPr lang="pl-PL" b="1" dirty="0"/>
              <a:t>10 wierszy</a:t>
            </a:r>
            <a:r>
              <a:rPr lang="pl-PL" dirty="0"/>
              <a:t>, to istnieje prawdopodobieństwo, że robi więcej niż powinien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62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zawierające więcej niż 10 wierszy 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„Dziel i zwyciężaj” (org. </a:t>
            </a:r>
            <a:r>
              <a:rPr lang="en-GB" dirty="0" err="1">
                <a:hlinkClick r:id="rId2" tooltip="Łacina"/>
              </a:rPr>
              <a:t>łac</a:t>
            </a:r>
            <a:r>
              <a:rPr lang="en-GB" dirty="0">
                <a:hlinkClick r:id="rId2" tooltip="Łacina"/>
              </a:rPr>
              <a:t>.</a:t>
            </a:r>
            <a:r>
              <a:rPr lang="en-GB" dirty="0"/>
              <a:t> </a:t>
            </a:r>
            <a:r>
              <a:rPr lang="en-GB" i="1" dirty="0"/>
              <a:t>divide et </a:t>
            </a:r>
            <a:r>
              <a:rPr lang="en-GB" i="1" dirty="0" err="1" smtClean="0"/>
              <a:t>impera</a:t>
            </a:r>
            <a:r>
              <a:rPr lang="pl-PL" i="1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075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 więcej niż dwoma parametrami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Wraz ze wzrostem liczby parametrów rośnie trudność testowania metod. </a:t>
            </a:r>
            <a:endParaRPr lang="pl-PL" dirty="0" smtClean="0"/>
          </a:p>
          <a:p>
            <a:r>
              <a:rPr lang="pl-PL" dirty="0" smtClean="0"/>
              <a:t>Głównym </a:t>
            </a:r>
            <a:r>
              <a:rPr lang="pl-PL" dirty="0"/>
              <a:t>powodem jest konieczność zastosowania większej liczby permutacji w przypadkach </a:t>
            </a:r>
            <a:r>
              <a:rPr lang="pl-PL" dirty="0" smtClean="0"/>
              <a:t>testowych</a:t>
            </a:r>
            <a:endParaRPr lang="pl-PL" dirty="0"/>
          </a:p>
          <a:p>
            <a:r>
              <a:rPr lang="pl-PL" dirty="0"/>
              <a:t>Istnieje zatem zagrożenie, że </a:t>
            </a:r>
            <a:r>
              <a:rPr lang="pl-PL" dirty="0" smtClean="0"/>
              <a:t>pominie się przypadek </a:t>
            </a:r>
            <a:r>
              <a:rPr lang="pl-PL" dirty="0"/>
              <a:t>użycia, który później spowoduje problemy w </a:t>
            </a:r>
            <a:r>
              <a:rPr lang="pl-PL" dirty="0" smtClean="0"/>
              <a:t>produkcji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618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 więcej niż dwoma </a:t>
            </a:r>
            <a:r>
              <a:rPr lang="pl-PL" b="1" dirty="0" smtClean="0"/>
              <a:t>parametrami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Jeśli metody mają nie więcej niż dwa parametry, ich kod jest czytelny, a pojedynczy parametr, który jest obiektem, jest znacznie bardziej czytelny niż metoda z kilkoma parametrami. </a:t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635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jednak ma więcej niż dwa parametry, warto się zastanowić nad odpowiedzialnością klasy, do której należy, oraz jej </a:t>
            </a:r>
            <a:r>
              <a:rPr lang="pl-PL" dirty="0" smtClean="0"/>
              <a:t>metod</a:t>
            </a:r>
          </a:p>
          <a:p>
            <a:pPr lvl="1"/>
            <a:r>
              <a:rPr lang="pl-PL" dirty="0" smtClean="0"/>
              <a:t>czy </a:t>
            </a:r>
            <a:r>
              <a:rPr lang="pl-PL" dirty="0"/>
              <a:t>parametrów nie jest zbyt dużo? </a:t>
            </a:r>
            <a:endParaRPr lang="pl-PL" dirty="0" smtClean="0"/>
          </a:p>
          <a:p>
            <a:pPr lvl="1"/>
            <a:r>
              <a:rPr lang="pl-PL" dirty="0" smtClean="0"/>
              <a:t>Jeśli potrzeba więcej </a:t>
            </a:r>
            <a:r>
              <a:rPr lang="pl-PL" dirty="0"/>
              <a:t>niż dwóch parametrów, to będzie </a:t>
            </a:r>
            <a:r>
              <a:rPr lang="pl-PL" dirty="0" smtClean="0"/>
              <a:t>lepiej przekazać obiekt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329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Korzystanie z wyjątków do sterowania przepływem </a:t>
            </a:r>
            <a:r>
              <a:rPr lang="pl-PL" b="1" dirty="0" smtClean="0"/>
              <a:t>programu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Wyjątki wykorzystywane do sterowania przepływem programu mogą ukryć wyrażone w kodzie intencje </a:t>
            </a:r>
            <a:r>
              <a:rPr lang="pl-PL" dirty="0" smtClean="0"/>
              <a:t>programisty</a:t>
            </a:r>
            <a:endParaRPr lang="pl-PL" dirty="0" smtClean="0"/>
          </a:p>
          <a:p>
            <a:r>
              <a:rPr lang="pl-PL" dirty="0"/>
              <a:t>Mogą również prowadzić do nieoczekiwanych i niezamierzonych </a:t>
            </a:r>
            <a:r>
              <a:rPr lang="pl-PL" dirty="0" smtClean="0"/>
              <a:t>rezultatów</a:t>
            </a:r>
            <a:endParaRPr lang="pl-PL" dirty="0" smtClean="0"/>
          </a:p>
          <a:p>
            <a:r>
              <a:rPr lang="pl-PL" dirty="0" smtClean="0"/>
              <a:t>Sam </a:t>
            </a:r>
            <a:r>
              <a:rPr lang="pl-PL" dirty="0"/>
              <a:t>fakt, że kod został zaprogramowany tak, że spodziewa się wystąpienia jednego lub większej liczby wyjątków, świadczy o błędach w </a:t>
            </a:r>
            <a:r>
              <a:rPr lang="pl-PL" dirty="0" smtClean="0"/>
              <a:t>projekcie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93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Korzystanie z wyjątków do sterowania przepływem programu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Zazwyczaj w oprogramowaniu wykorzystywane są wyjątki reguł biznesowych (</a:t>
            </a:r>
            <a:r>
              <a:rPr lang="pl-PL" i="1" dirty="0"/>
              <a:t>Business Rule Exceptions </a:t>
            </a:r>
            <a:r>
              <a:rPr lang="pl-PL" dirty="0"/>
              <a:t>— BRE</a:t>
            </a:r>
            <a:r>
              <a:rPr lang="pl-PL" dirty="0" smtClean="0"/>
              <a:t>)</a:t>
            </a:r>
          </a:p>
          <a:p>
            <a:r>
              <a:rPr lang="pl-PL" b="1" dirty="0" smtClean="0"/>
              <a:t>-&gt; </a:t>
            </a:r>
            <a:r>
              <a:rPr lang="en-GB" dirty="0" err="1" smtClean="0"/>
              <a:t>FlowByExceptions.cs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7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</a:t>
            </a:r>
            <a:r>
              <a:rPr lang="pl-PL" b="1" dirty="0" smtClean="0">
                <a:solidFill>
                  <a:srgbClr val="FF0000"/>
                </a:solidFill>
              </a:rPr>
              <a:t>O</a:t>
            </a:r>
            <a:r>
              <a:rPr lang="pl-PL" dirty="0" smtClean="0"/>
              <a:t>LID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Open/Closed </a:t>
            </a:r>
            <a:r>
              <a:rPr lang="pl-PL" i="1" dirty="0" smtClean="0"/>
              <a:t>Principle</a:t>
            </a:r>
          </a:p>
          <a:p>
            <a:r>
              <a:rPr lang="pl-PL" b="1" dirty="0"/>
              <a:t>Zasada </a:t>
            </a:r>
            <a:r>
              <a:rPr lang="pl-PL" b="1" dirty="0" smtClean="0"/>
              <a:t>otwarty-zamknięty</a:t>
            </a:r>
            <a:endParaRPr lang="en-US" b="1" dirty="0" smtClean="0"/>
          </a:p>
          <a:p>
            <a:pPr lvl="1"/>
            <a:r>
              <a:rPr lang="pl-PL" dirty="0" smtClean="0"/>
              <a:t>klasy </a:t>
            </a:r>
            <a:r>
              <a:rPr lang="pl-PL" dirty="0"/>
              <a:t>i metody </a:t>
            </a:r>
            <a:r>
              <a:rPr lang="pl-PL" dirty="0" smtClean="0"/>
              <a:t>powinny być </a:t>
            </a:r>
            <a:r>
              <a:rPr lang="pl-PL" dirty="0"/>
              <a:t>otwarte na rozbudowę i zamknięte dla </a:t>
            </a:r>
            <a:r>
              <a:rPr lang="pl-PL" dirty="0" smtClean="0"/>
              <a:t>modyfikacji</a:t>
            </a:r>
            <a:endParaRPr lang="en-US" dirty="0"/>
          </a:p>
          <a:p>
            <a:pPr lvl="1"/>
            <a:r>
              <a:rPr lang="pl-PL" dirty="0" smtClean="0"/>
              <a:t>Gdy </a:t>
            </a:r>
            <a:r>
              <a:rPr lang="pl-PL" dirty="0"/>
              <a:t>wymagana jest </a:t>
            </a:r>
            <a:r>
              <a:rPr lang="pl-PL" dirty="0" smtClean="0"/>
              <a:t>zmiana oprogramowania</a:t>
            </a:r>
            <a:r>
              <a:rPr lang="pl-PL" dirty="0"/>
              <a:t>, powinieneś być w stanie rozszerzyć je bez </a:t>
            </a:r>
            <a:r>
              <a:rPr lang="pl-PL" dirty="0" smtClean="0"/>
              <a:t>modyfikowania istniejącego kodu</a:t>
            </a:r>
            <a:r>
              <a:rPr lang="pl-PL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865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trudny</a:t>
            </a:r>
            <a:r>
              <a:rPr lang="en-GB" b="1" dirty="0"/>
              <a:t> do </a:t>
            </a:r>
            <a:r>
              <a:rPr lang="en-GB" b="1" dirty="0" err="1" smtClean="0"/>
              <a:t>czytania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lasagne code </a:t>
            </a:r>
            <a:endParaRPr lang="pl-PL" i="1" dirty="0" smtClean="0"/>
          </a:p>
          <a:p>
            <a:r>
              <a:rPr lang="it-IT" i="1" dirty="0" smtClean="0"/>
              <a:t>spaghetti </a:t>
            </a:r>
            <a:r>
              <a:rPr lang="it-IT" i="1" dirty="0" smtClean="0"/>
              <a:t>code</a:t>
            </a:r>
            <a:r>
              <a:rPr lang="it-IT" dirty="0" smtClean="0"/>
              <a:t/>
            </a:r>
            <a:br>
              <a:rPr lang="it-IT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245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trudny</a:t>
            </a:r>
            <a:r>
              <a:rPr lang="en-GB" b="1" dirty="0"/>
              <a:t> do </a:t>
            </a:r>
            <a:r>
              <a:rPr lang="en-GB" b="1" dirty="0" err="1"/>
              <a:t>czytania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Kod lasagne, zwany również powszechnie kodem typu </a:t>
            </a:r>
            <a:r>
              <a:rPr lang="pl-PL" i="1" dirty="0"/>
              <a:t>indirection</a:t>
            </a:r>
            <a:r>
              <a:rPr lang="pl-PL" dirty="0"/>
              <a:t>, odwołuje się do warstw abstrakcji, w których obowiązują odwołania przez nazwę, a nie przez działania. W programowaniu obiektowym warstwy mają szerokie zastosowanie i są bardzo </a:t>
            </a:r>
            <a:r>
              <a:rPr lang="pl-PL" dirty="0" smtClean="0"/>
              <a:t>skuteczne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351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trudny</a:t>
            </a:r>
            <a:r>
              <a:rPr lang="en-GB" b="1" dirty="0"/>
              <a:t> do </a:t>
            </a:r>
            <a:r>
              <a:rPr lang="en-GB" b="1" dirty="0" err="1"/>
              <a:t>czytania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Jednak im więcej poziomów abstrakcji w kodzie, tym staje się on bardziej złożony</a:t>
            </a:r>
          </a:p>
          <a:p>
            <a:r>
              <a:rPr lang="pl-PL" dirty="0"/>
              <a:t>Trzeba więc zachować równowagę pomiędzy poziomem abstrakcji, a łatwością zrozumienia kodu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017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trudny</a:t>
            </a:r>
            <a:r>
              <a:rPr lang="en-GB" b="1" dirty="0"/>
              <a:t> do </a:t>
            </a:r>
            <a:r>
              <a:rPr lang="en-GB" b="1" dirty="0" err="1"/>
              <a:t>czytania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Kod spaghetti oznacza splątany bałagan szczelnie sprzężonego kodu o niskiej </a:t>
            </a:r>
            <a:r>
              <a:rPr lang="pl-PL" dirty="0" smtClean="0"/>
              <a:t>spójności</a:t>
            </a:r>
            <a:endParaRPr lang="pl-PL" dirty="0" smtClean="0"/>
          </a:p>
          <a:p>
            <a:r>
              <a:rPr lang="pl-PL" dirty="0" smtClean="0"/>
              <a:t>Taki </a:t>
            </a:r>
            <a:r>
              <a:rPr lang="pl-PL" dirty="0"/>
              <a:t>kod jest bardzo trudny do utrzymania, refaktoryzacji, rozszerzania i wprowadzania zmian w </a:t>
            </a:r>
            <a:r>
              <a:rPr lang="pl-PL" dirty="0" smtClean="0"/>
              <a:t>projekcie</a:t>
            </a:r>
          </a:p>
          <a:p>
            <a:r>
              <a:rPr lang="pl-PL" dirty="0" smtClean="0"/>
              <a:t>Ma </a:t>
            </a:r>
            <a:r>
              <a:rPr lang="pl-PL" dirty="0"/>
              <a:t>jednak jeden plus — ze względu na to, że jest w większym stopniu </a:t>
            </a:r>
            <a:r>
              <a:rPr lang="pl-PL" b="1" dirty="0"/>
              <a:t>proceduralny</a:t>
            </a:r>
            <a:r>
              <a:rPr lang="pl-PL" dirty="0"/>
              <a:t>, może być łatwy do czytania i </a:t>
            </a:r>
            <a:r>
              <a:rPr lang="pl-PL" dirty="0" smtClean="0"/>
              <a:t>śledzenia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715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zawierający</a:t>
            </a:r>
            <a:r>
              <a:rPr lang="en-GB" b="1" dirty="0"/>
              <a:t> </a:t>
            </a:r>
            <a:r>
              <a:rPr lang="en-GB" b="1" dirty="0" err="1"/>
              <a:t>ścisłe</a:t>
            </a:r>
            <a:r>
              <a:rPr lang="en-GB" b="1" dirty="0"/>
              <a:t> </a:t>
            </a:r>
            <a:r>
              <a:rPr lang="en-GB" b="1" dirty="0" err="1" smtClean="0"/>
              <a:t>sprzężenia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Kod, który ma ścisłe sprzężenia, jest trudny do testowania, rozszerzania lub </a:t>
            </a:r>
            <a:r>
              <a:rPr lang="pl-PL" dirty="0" smtClean="0"/>
              <a:t>modyfikowania</a:t>
            </a:r>
            <a:endParaRPr lang="pl-PL" dirty="0" smtClean="0"/>
          </a:p>
          <a:p>
            <a:r>
              <a:rPr lang="pl-PL" dirty="0" smtClean="0"/>
              <a:t>Kod</a:t>
            </a:r>
            <a:r>
              <a:rPr lang="pl-PL" dirty="0"/>
              <a:t>, który zależy od innego kodu w systemie, trudno jest również wykorzystywać </a:t>
            </a:r>
            <a:r>
              <a:rPr lang="pl-PL" dirty="0" smtClean="0"/>
              <a:t>wielokrotnie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486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zawierający</a:t>
            </a:r>
            <a:r>
              <a:rPr lang="en-GB" b="1" dirty="0"/>
              <a:t> </a:t>
            </a:r>
            <a:r>
              <a:rPr lang="en-GB" b="1" dirty="0" err="1"/>
              <a:t>ścisłe</a:t>
            </a:r>
            <a:r>
              <a:rPr lang="en-GB" b="1" dirty="0"/>
              <a:t> </a:t>
            </a:r>
            <a:r>
              <a:rPr lang="en-GB" b="1" dirty="0" err="1"/>
              <a:t>sprzężenia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Przykładem ścisłego sprzężenia jest odwoływanie się na liście parametrów do konkretnego typu klasy zamiast do interfejsu. Gdy odwołujesz się do konkretnej klasy, wszelkie zmiany w konkretnej klasie bezpośrednio wpływają na klasę, która się do niej odwołuje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407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Kod</a:t>
            </a:r>
            <a:r>
              <a:rPr lang="en-GB" b="1" dirty="0" smtClean="0"/>
              <a:t> </a:t>
            </a:r>
            <a:r>
              <a:rPr lang="en-GB" b="1" dirty="0" err="1" smtClean="0"/>
              <a:t>zawierający</a:t>
            </a:r>
            <a:r>
              <a:rPr lang="en-GB" b="1" dirty="0" smtClean="0"/>
              <a:t> </a:t>
            </a:r>
            <a:r>
              <a:rPr lang="en-GB" b="1" dirty="0" err="1" smtClean="0"/>
              <a:t>ścisłe</a:t>
            </a:r>
            <a:r>
              <a:rPr lang="en-GB" b="1" dirty="0" smtClean="0"/>
              <a:t> </a:t>
            </a:r>
            <a:r>
              <a:rPr lang="en-GB" b="1" dirty="0" err="1" smtClean="0"/>
              <a:t>sprzężenia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Przykład:</a:t>
            </a:r>
          </a:p>
          <a:p>
            <a:pPr lvl="1"/>
            <a:r>
              <a:rPr lang="pl-PL" dirty="0" smtClean="0"/>
              <a:t>System realizuje </a:t>
            </a:r>
            <a:r>
              <a:rPr lang="pl-PL" dirty="0"/>
              <a:t>połączenie z bazą danych dla klienta, który łączy się z systemem SQL </a:t>
            </a:r>
            <a:r>
              <a:rPr lang="pl-PL" dirty="0" smtClean="0"/>
              <a:t>Server</a:t>
            </a:r>
          </a:p>
          <a:p>
            <a:pPr lvl="1"/>
            <a:r>
              <a:rPr lang="pl-PL" dirty="0" smtClean="0"/>
              <a:t>Drugi </a:t>
            </a:r>
            <a:r>
              <a:rPr lang="pl-PL" dirty="0" smtClean="0"/>
              <a:t>klient wymaga </a:t>
            </a:r>
            <a:r>
              <a:rPr lang="pl-PL" dirty="0"/>
              <a:t>bazy danych </a:t>
            </a:r>
            <a:r>
              <a:rPr lang="pl-PL" dirty="0" smtClean="0"/>
              <a:t>Oracle</a:t>
            </a:r>
          </a:p>
          <a:p>
            <a:pPr lvl="1"/>
            <a:r>
              <a:rPr lang="pl-PL" dirty="0" smtClean="0"/>
              <a:t>Trzeba będzie </a:t>
            </a:r>
            <a:r>
              <a:rPr lang="pl-PL" dirty="0" smtClean="0"/>
              <a:t>zmodyfikować </a:t>
            </a:r>
            <a:r>
              <a:rPr lang="pl-PL" dirty="0"/>
              <a:t>konkretną klasę dla tego konkretnego klienta i stosowanej przez niego bazy danych </a:t>
            </a:r>
            <a:r>
              <a:rPr lang="pl-PL" dirty="0" smtClean="0"/>
              <a:t>Oracle</a:t>
            </a:r>
          </a:p>
          <a:p>
            <a:pPr lvl="1"/>
            <a:r>
              <a:rPr lang="pl-PL" dirty="0" smtClean="0"/>
              <a:t>Takie </a:t>
            </a:r>
            <a:r>
              <a:rPr lang="pl-PL" dirty="0"/>
              <a:t>postępowanie prowadzi do powstania dwóch wersji </a:t>
            </a:r>
            <a:r>
              <a:rPr lang="pl-PL" dirty="0" smtClean="0"/>
              <a:t>kodu</a:t>
            </a:r>
            <a:endParaRPr lang="pl-PL" dirty="0"/>
          </a:p>
          <a:p>
            <a:pPr lvl="1"/>
            <a:r>
              <a:rPr lang="pl-PL" dirty="0" smtClean="0"/>
              <a:t>Co jeżeli mamy 10 różnych klientów z 10 różnymi bazami danych?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 -&gt; Database.cs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822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Niska </a:t>
            </a:r>
            <a:r>
              <a:rPr lang="en-GB" b="1" dirty="0" err="1"/>
              <a:t>spójność</a:t>
            </a:r>
            <a:r>
              <a:rPr lang="en-GB" b="1" dirty="0"/>
              <a:t> </a:t>
            </a:r>
            <a:r>
              <a:rPr lang="en-GB" b="1" dirty="0" err="1"/>
              <a:t>kodu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Kod o niskiej spójności to grupa niepowiązanych ze sobą fragmentów, które realizują wiele różnych </a:t>
            </a:r>
            <a:r>
              <a:rPr lang="pl-PL" dirty="0" smtClean="0"/>
              <a:t>zadań</a:t>
            </a:r>
          </a:p>
          <a:p>
            <a:r>
              <a:rPr lang="pl-PL" dirty="0" smtClean="0"/>
              <a:t>Przykładem </a:t>
            </a:r>
            <a:r>
              <a:rPr lang="pl-PL" dirty="0"/>
              <a:t>może być klasa narzędziowa zawierająca zbiór różnych metod narzędziowych do obsługi dat, tekstu, liczb, plikowych operacji wejścia-wyjścia, walidacji danych oraz szyfrowania i </a:t>
            </a:r>
            <a:r>
              <a:rPr lang="pl-PL" dirty="0" smtClean="0"/>
              <a:t>deszyfrowania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5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Niska </a:t>
            </a:r>
            <a:r>
              <a:rPr lang="en-GB" b="1" dirty="0" err="1"/>
              <a:t>spójność</a:t>
            </a:r>
            <a:r>
              <a:rPr lang="en-GB" b="1" dirty="0"/>
              <a:t> </a:t>
            </a:r>
            <a:r>
              <a:rPr lang="en-GB" b="1" dirty="0" err="1" smtClean="0"/>
              <a:t>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</a:t>
            </a:r>
            <a:r>
              <a:rPr lang="pl-PL" dirty="0" smtClean="0"/>
              <a:t>eśli </a:t>
            </a:r>
            <a:r>
              <a:rPr lang="pl-PL" dirty="0"/>
              <a:t>przyjrzymy się przestrzeni nazw Microsoft System.Diagnostics odkryjemy, że zawiera ona kod dotyczący wyłącznie </a:t>
            </a:r>
            <a:r>
              <a:rPr lang="pl-PL" dirty="0" smtClean="0"/>
              <a:t>diagnostyki</a:t>
            </a:r>
          </a:p>
          <a:p>
            <a:r>
              <a:rPr lang="pl-PL" dirty="0" smtClean="0"/>
              <a:t>Umieszczenie </a:t>
            </a:r>
            <a:r>
              <a:rPr lang="pl-PL" dirty="0"/>
              <a:t>w przestrzeni nazw Diagnostics kolekcji oraz kodu obsługi systemu plików nie miałoby </a:t>
            </a:r>
            <a:r>
              <a:rPr lang="pl-PL" dirty="0" smtClean="0"/>
              <a:t>sensu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701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 smtClean="0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Obiekty niezniszczone i pozostawione w pamięci mogą prowadzić do jej </a:t>
            </a:r>
            <a:r>
              <a:rPr lang="pl-PL" dirty="0" smtClean="0"/>
              <a:t>wycieków </a:t>
            </a:r>
            <a:endParaRPr lang="pl-PL" dirty="0" smtClean="0"/>
          </a:p>
          <a:p>
            <a:r>
              <a:rPr lang="pl-PL" dirty="0"/>
              <a:t>Do wycieków pamięci (z kilku powodów) może również prowadzić korzystanie ze zmiennych </a:t>
            </a:r>
            <a:r>
              <a:rPr lang="pl-PL" dirty="0" smtClean="0"/>
              <a:t>statycznych</a:t>
            </a:r>
            <a:endParaRPr lang="pl-PL" dirty="0" smtClean="0"/>
          </a:p>
          <a:p>
            <a:r>
              <a:rPr lang="en-GB" dirty="0" err="1" smtClean="0"/>
              <a:t>INotifyPropertyChanged</a:t>
            </a:r>
            <a:endParaRPr lang="pl-PL" dirty="0" smtClean="0"/>
          </a:p>
          <a:p>
            <a:pPr lvl="1"/>
            <a:r>
              <a:rPr lang="pl-PL" dirty="0" smtClean="0"/>
              <a:t>Bez anulowania subskrypcji </a:t>
            </a:r>
            <a:r>
              <a:rPr lang="pl-PL" dirty="0"/>
              <a:t>tych powiązań, dojdzie do wycieku </a:t>
            </a:r>
            <a:r>
              <a:rPr lang="pl-PL" dirty="0" smtClean="0"/>
              <a:t>pamięci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18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SO</a:t>
            </a:r>
            <a:r>
              <a:rPr lang="pl-PL" b="1" dirty="0" smtClean="0">
                <a:solidFill>
                  <a:srgbClr val="FF0000"/>
                </a:solidFill>
              </a:rPr>
              <a:t>L</a:t>
            </a:r>
            <a:r>
              <a:rPr lang="pl-PL" b="1" dirty="0" smtClean="0"/>
              <a:t>ID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Liskov </a:t>
            </a:r>
            <a:r>
              <a:rPr lang="pl-PL" i="1" dirty="0" smtClean="0"/>
              <a:t>Substitution</a:t>
            </a:r>
          </a:p>
          <a:p>
            <a:r>
              <a:rPr lang="pl-PL" b="1" dirty="0"/>
              <a:t>Zasada podstawiania </a:t>
            </a:r>
            <a:r>
              <a:rPr lang="pl-PL" b="1" dirty="0" smtClean="0"/>
              <a:t>Liskov</a:t>
            </a:r>
          </a:p>
          <a:p>
            <a:pPr lvl="1"/>
            <a:r>
              <a:rPr lang="en-US" dirty="0" smtClean="0"/>
              <a:t>Je</a:t>
            </a:r>
            <a:r>
              <a:rPr lang="pl-PL" dirty="0" smtClean="0"/>
              <a:t>żeli methoda </a:t>
            </a:r>
            <a:r>
              <a:rPr lang="pl-PL" dirty="0"/>
              <a:t>ma </a:t>
            </a:r>
            <a:r>
              <a:rPr lang="pl-PL" dirty="0" smtClean="0"/>
              <a:t>wskaźnik</a:t>
            </a:r>
            <a:r>
              <a:rPr lang="pl-PL" dirty="0"/>
              <a:t> </a:t>
            </a:r>
            <a:r>
              <a:rPr lang="pl-PL" dirty="0" smtClean="0"/>
              <a:t>do </a:t>
            </a:r>
            <a:r>
              <a:rPr lang="pl-PL" dirty="0"/>
              <a:t>klasy </a:t>
            </a:r>
            <a:r>
              <a:rPr lang="pl-PL" dirty="0" smtClean="0"/>
              <a:t>bazowej (przyjmuję ją jako argument), </a:t>
            </a:r>
            <a:r>
              <a:rPr lang="pl-PL" dirty="0"/>
              <a:t>p</a:t>
            </a:r>
            <a:r>
              <a:rPr lang="pl-PL" dirty="0" smtClean="0"/>
              <a:t>owinna </a:t>
            </a:r>
            <a:r>
              <a:rPr lang="pl-PL" dirty="0"/>
              <a:t>być w stanie wykorzystać dowolną klasę pochodną </a:t>
            </a:r>
            <a:r>
              <a:rPr lang="pl-PL" dirty="0" smtClean="0"/>
              <a:t>nie</a:t>
            </a:r>
            <a:r>
              <a:rPr lang="pl-PL" dirty="0"/>
              <a:t> </a:t>
            </a:r>
            <a:r>
              <a:rPr lang="pl-PL" dirty="0" smtClean="0"/>
              <a:t>wiedząc </a:t>
            </a:r>
            <a:r>
              <a:rPr lang="pl-PL" dirty="0"/>
              <a:t>o tym, jaka jest jej klasa konkretna.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895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Pozostawione</a:t>
            </a:r>
            <a:r>
              <a:rPr lang="en-GB" b="1" dirty="0" smtClean="0"/>
              <a:t> </a:t>
            </a:r>
            <a:r>
              <a:rPr lang="en-GB" b="1" dirty="0" err="1" smtClean="0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Każdy obiekt, do którego </a:t>
            </a:r>
            <a:r>
              <a:rPr lang="pl-PL" dirty="0" smtClean="0"/>
              <a:t>można odwołać się </a:t>
            </a:r>
            <a:r>
              <a:rPr lang="pl-PL" dirty="0"/>
              <a:t>za pomocą zmiennej statycznej, jest </a:t>
            </a:r>
            <a:r>
              <a:rPr lang="pl-PL" b="1" dirty="0" smtClean="0"/>
              <a:t>specjalnie</a:t>
            </a:r>
            <a:r>
              <a:rPr lang="pl-PL" dirty="0" smtClean="0"/>
              <a:t> </a:t>
            </a:r>
            <a:r>
              <a:rPr lang="pl-PL" b="1" dirty="0" smtClean="0"/>
              <a:t>oznaczony</a:t>
            </a:r>
            <a:r>
              <a:rPr lang="pl-PL" dirty="0" smtClean="0"/>
              <a:t> </a:t>
            </a:r>
            <a:r>
              <a:rPr lang="pl-PL" dirty="0"/>
              <a:t>po to, by mechanizm odśmiecania (ang. </a:t>
            </a:r>
            <a:r>
              <a:rPr lang="pl-PL" i="1" dirty="0"/>
              <a:t>garbage collector</a:t>
            </a:r>
            <a:r>
              <a:rPr lang="pl-PL" dirty="0"/>
              <a:t>) go nie </a:t>
            </a:r>
            <a:r>
              <a:rPr lang="pl-PL" dirty="0" smtClean="0"/>
              <a:t>niszczył</a:t>
            </a:r>
          </a:p>
          <a:p>
            <a:r>
              <a:rPr lang="pl-PL" dirty="0"/>
              <a:t>S</a:t>
            </a:r>
            <a:r>
              <a:rPr lang="pl-PL" dirty="0" smtClean="0"/>
              <a:t>tatyczne </a:t>
            </a:r>
            <a:r>
              <a:rPr lang="pl-PL" dirty="0"/>
              <a:t>zmienne odwołujące się do obiektów są tzw. korzeniami GC </a:t>
            </a:r>
            <a:r>
              <a:rPr lang="pl-PL" dirty="0" smtClean="0"/>
              <a:t>(ang. </a:t>
            </a:r>
            <a:r>
              <a:rPr lang="pl-PL" i="1" dirty="0" smtClean="0"/>
              <a:t>Garbage </a:t>
            </a:r>
            <a:r>
              <a:rPr lang="pl-PL" i="1" dirty="0"/>
              <a:t>Collection roots</a:t>
            </a:r>
            <a:r>
              <a:rPr lang="pl-PL" dirty="0"/>
              <a:t>) oznaczonymi w celu wyłączenia ich z procesu </a:t>
            </a:r>
            <a:r>
              <a:rPr lang="pl-PL" dirty="0" smtClean="0"/>
              <a:t>odśmiecania 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096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Podczas korzystania z metod anonimowych, które odwołują się do składowych klasy, odwołania dotyczą egzemplarza tej </a:t>
            </a:r>
            <a:r>
              <a:rPr lang="pl-PL" dirty="0" smtClean="0"/>
              <a:t>klasy</a:t>
            </a:r>
          </a:p>
          <a:p>
            <a:r>
              <a:rPr lang="pl-PL" dirty="0" smtClean="0"/>
              <a:t>Z </a:t>
            </a:r>
            <a:r>
              <a:rPr lang="pl-PL" dirty="0"/>
              <a:t>tego powodu odwołanie do egzemplarza klasy pozostaje aktywne tak długo, jak długo jest wykorzystywana metoda </a:t>
            </a:r>
            <a:r>
              <a:rPr lang="pl-PL" dirty="0" smtClean="0"/>
              <a:t>anonimowa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850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Do wycieków pamięci dojdzie </a:t>
            </a:r>
            <a:r>
              <a:rPr lang="pl-PL" dirty="0" smtClean="0"/>
              <a:t>przy użyciu </a:t>
            </a:r>
            <a:r>
              <a:rPr lang="pl-PL" dirty="0"/>
              <a:t>kodu niezarządzanego (COM) </a:t>
            </a:r>
            <a:r>
              <a:rPr lang="pl-PL" dirty="0" smtClean="0"/>
              <a:t>bez zwolnienia </a:t>
            </a:r>
            <a:r>
              <a:rPr lang="pl-PL" dirty="0" smtClean="0"/>
              <a:t>obiektów </a:t>
            </a:r>
            <a:r>
              <a:rPr lang="pl-PL" dirty="0"/>
              <a:t>zarządzanych i niezarządzanych</a:t>
            </a:r>
            <a:r>
              <a:rPr lang="pl-PL" dirty="0" smtClean="0"/>
              <a:t> </a:t>
            </a:r>
            <a:endParaRPr lang="pl-PL" dirty="0" smtClean="0"/>
          </a:p>
          <a:p>
            <a:r>
              <a:rPr lang="pl-PL" dirty="0" smtClean="0"/>
              <a:t>Do </a:t>
            </a:r>
            <a:r>
              <a:rPr lang="pl-PL" dirty="0"/>
              <a:t>wycieków pamięci może również dojść w przypadku, gdy </a:t>
            </a:r>
            <a:r>
              <a:rPr lang="pl-PL" dirty="0" smtClean="0"/>
              <a:t>utworzenia referencje </a:t>
            </a:r>
            <a:r>
              <a:rPr lang="pl-PL" dirty="0"/>
              <a:t>do obiektów w wątku, który nigdy się nie </a:t>
            </a:r>
            <a:r>
              <a:rPr lang="pl-PL" dirty="0" smtClean="0"/>
              <a:t>kończy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572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Subskrypcje zdarzeń, które nie są anonimowe, odwołują się do </a:t>
            </a:r>
            <a:r>
              <a:rPr lang="pl-PL" dirty="0" smtClean="0"/>
              <a:t>klas</a:t>
            </a:r>
          </a:p>
          <a:p>
            <a:r>
              <a:rPr lang="pl-PL" dirty="0" smtClean="0"/>
              <a:t>Jeśli </a:t>
            </a:r>
            <a:r>
              <a:rPr lang="pl-PL" dirty="0"/>
              <a:t>subskrypcje tych zdarzeń nie będą anulowane, obiekty, których one dotyczą, pozostaną w </a:t>
            </a:r>
            <a:r>
              <a:rPr lang="pl-PL" dirty="0" smtClean="0"/>
              <a:t>pamięci.</a:t>
            </a:r>
          </a:p>
          <a:p>
            <a:r>
              <a:rPr lang="pl-PL" dirty="0" smtClean="0"/>
              <a:t>Trzeba </a:t>
            </a:r>
            <a:r>
              <a:rPr lang="pl-PL" dirty="0"/>
              <a:t>zatem pamiętać, że </a:t>
            </a:r>
            <a:r>
              <a:rPr lang="pl-PL" dirty="0" smtClean="0"/>
              <a:t>bez anulowania subskrypcji </a:t>
            </a:r>
            <a:r>
              <a:rPr lang="pl-PL" dirty="0"/>
              <a:t>zdarzeń, gdy przestaną być potrzebne, również może dojść do wycieku pamięci.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860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/>
              <a:t>Czyste</a:t>
            </a:r>
            <a:r>
              <a:rPr lang="en-GB" b="1" dirty="0"/>
              <a:t> </a:t>
            </a:r>
            <a:r>
              <a:rPr lang="en-GB" b="1" dirty="0" err="1"/>
              <a:t>niszczenie</a:t>
            </a:r>
            <a:r>
              <a:rPr lang="en-GB" b="1" dirty="0"/>
              <a:t> </a:t>
            </a:r>
            <a:r>
              <a:rPr lang="en-GB" b="1" dirty="0" err="1"/>
              <a:t>obiektów</a:t>
            </a:r>
            <a:r>
              <a:rPr lang="en-GB" dirty="0"/>
              <a:t> </a:t>
            </a:r>
            <a:endParaRPr lang="pl-PL" dirty="0" smtClean="0"/>
          </a:p>
          <a:p>
            <a:pPr lvl="1"/>
            <a:r>
              <a:rPr lang="pl-PL" dirty="0"/>
              <a:t>Jeśli korzystamy z klas implementujących interfejs IDisposable, zawsze powinniśmy pamiętać o wywołaniu metody Dispose(), aby w czysty sposób zniszczyć wszystkie wykorzystywane zasoby. Pomaga to zminimalizować ryzyko wystąpienia wycieków pamięci. </a:t>
            </a:r>
            <a:endParaRPr lang="pl-PL" dirty="0" smtClean="0"/>
          </a:p>
          <a:p>
            <a:pPr lvl="1"/>
            <a:r>
              <a:rPr lang="pl-PL" dirty="0"/>
              <a:t/>
            </a:r>
            <a:br>
              <a:rPr lang="pl-PL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64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Czyste</a:t>
            </a:r>
            <a:r>
              <a:rPr lang="en-GB" b="1" dirty="0"/>
              <a:t> </a:t>
            </a:r>
            <a:r>
              <a:rPr lang="en-GB" b="1" dirty="0" err="1"/>
              <a:t>niszczenie</a:t>
            </a:r>
            <a:r>
              <a:rPr lang="en-GB" b="1" dirty="0"/>
              <a:t> </a:t>
            </a:r>
            <a:r>
              <a:rPr lang="en-GB" b="1" dirty="0" err="1"/>
              <a:t>obiektów</a:t>
            </a:r>
            <a:r>
              <a:rPr lang="en-GB" dirty="0"/>
              <a:t> </a:t>
            </a:r>
            <a:endParaRPr lang="pl-PL" dirty="0" smtClean="0"/>
          </a:p>
          <a:p>
            <a:pPr lvl="1"/>
            <a:r>
              <a:rPr lang="pl-PL" dirty="0" smtClean="0"/>
              <a:t>Czasami </a:t>
            </a:r>
            <a:r>
              <a:rPr lang="pl-PL" dirty="0"/>
              <a:t>trzeba ustawić obiekt na null po to, aby usunąć go z zasięgu. Przykładem może być zmienna statyczna zawierająca referencję do obiektu, którego już nie potrzebujemy.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550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Czyste</a:t>
            </a:r>
            <a:r>
              <a:rPr lang="en-GB" b="1" dirty="0"/>
              <a:t> </a:t>
            </a:r>
            <a:r>
              <a:rPr lang="en-GB" b="1" dirty="0" err="1"/>
              <a:t>niszczenie</a:t>
            </a:r>
            <a:r>
              <a:rPr lang="en-GB" b="1" dirty="0"/>
              <a:t> </a:t>
            </a:r>
            <a:r>
              <a:rPr lang="en-GB" b="1" dirty="0" err="1"/>
              <a:t>obiektów</a:t>
            </a:r>
            <a:r>
              <a:rPr lang="en-GB" dirty="0"/>
              <a:t> </a:t>
            </a:r>
            <a:endParaRPr lang="pl-PL" dirty="0" smtClean="0"/>
          </a:p>
          <a:p>
            <a:pPr lvl="1"/>
            <a:r>
              <a:rPr lang="pl-PL" dirty="0" smtClean="0"/>
              <a:t>Dobrym </a:t>
            </a:r>
            <a:r>
              <a:rPr lang="pl-PL" dirty="0"/>
              <a:t>sposobem na czyste używanie jednorazowych obiektów jest również korzystanie z instrukcji </a:t>
            </a:r>
            <a:r>
              <a:rPr lang="pl-PL" dirty="0" smtClean="0"/>
              <a:t>using</a:t>
            </a:r>
          </a:p>
          <a:p>
            <a:pPr lvl="1"/>
            <a:r>
              <a:rPr lang="pl-PL" dirty="0" smtClean="0"/>
              <a:t>Dzięki </a:t>
            </a:r>
            <a:r>
              <a:rPr lang="pl-PL" dirty="0"/>
              <a:t>niej, gdy obiekt znajdzie się poza zasięgiem, jest automatycznie usuwany. Programista nie musi więc jawnie wywoływać metody Dispose</a:t>
            </a:r>
            <a:r>
              <a:rPr lang="pl-PL" dirty="0" smtClean="0"/>
              <a:t>()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4788024" y="5301208"/>
            <a:ext cx="2880320" cy="1008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45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Korzystanie</a:t>
            </a:r>
            <a:r>
              <a:rPr lang="en-GB" b="1" dirty="0"/>
              <a:t> z </a:t>
            </a:r>
            <a:r>
              <a:rPr lang="en-GB" b="1" dirty="0" err="1"/>
              <a:t>metody</a:t>
            </a:r>
            <a:r>
              <a:rPr lang="en-GB" b="1" dirty="0"/>
              <a:t> Finalize()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Choć finalizatory — poprzez to, że mogą pomóc w zwalnianiu zasobów obiektów, które nie zostały prawidłowo zniszczone — pomagają zapobiec wyciekom pamięci, mają szereg wad</a:t>
            </a:r>
            <a:r>
              <a:rPr lang="pl-PL" dirty="0" smtClean="0"/>
              <a:t> 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smtClean="0"/>
              <a:t>Nie </a:t>
            </a:r>
            <a:r>
              <a:rPr lang="pl-PL" dirty="0"/>
              <a:t>wiemy, kiedy finalizator zostanie </a:t>
            </a:r>
            <a:r>
              <a:rPr lang="pl-PL" dirty="0" smtClean="0"/>
              <a:t>wywołany</a:t>
            </a:r>
          </a:p>
        </p:txBody>
      </p:sp>
    </p:spTree>
    <p:extLst>
      <p:ext uri="{BB962C8B-B14F-4D97-AF65-F5344CB8AC3E}">
        <p14:creationId xmlns:p14="http://schemas.microsoft.com/office/powerpoint/2010/main" val="1420635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Korzystanie</a:t>
            </a:r>
            <a:r>
              <a:rPr lang="en-GB" b="1" dirty="0"/>
              <a:t> z </a:t>
            </a:r>
            <a:r>
              <a:rPr lang="en-GB" b="1" dirty="0" err="1"/>
              <a:t>metody</a:t>
            </a:r>
            <a:r>
              <a:rPr lang="en-GB" b="1" dirty="0"/>
              <a:t> Finalize()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Tx/>
              <a:buChar char="-"/>
            </a:pPr>
            <a:r>
              <a:rPr lang="pl-PL" dirty="0"/>
              <a:t>Finalizatory są promowane przez mechanizm odśmiecania wraz ze wszystkimi zależnościami do następnej generacji i nie są sprzątane do czasu, aż mechanizm odśmiecania zdecyduje się to zrobić. </a:t>
            </a:r>
          </a:p>
          <a:p>
            <a:pPr lvl="1">
              <a:buFontTx/>
              <a:buChar char="-"/>
            </a:pPr>
            <a:r>
              <a:rPr lang="pl-PL" dirty="0"/>
              <a:t>To może oznaczać, że obiekty pozostaną w pamięci przez długi czas</a:t>
            </a:r>
          </a:p>
          <a:p>
            <a:pPr lvl="1">
              <a:buFontTx/>
              <a:buChar char="-"/>
            </a:pPr>
            <a:r>
              <a:rPr lang="pl-PL" dirty="0"/>
              <a:t>Używanie finalizatorów może prowadzić do powstawania wyjątków wyczerpywania się pamięci, ponieważ często nowe obiekty są tworzone szybciej niż stare są niszczone przez mechanizm odśmiecania.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732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Korzystanie</a:t>
            </a:r>
            <a:r>
              <a:rPr lang="en-GB" b="1" dirty="0"/>
              <a:t> z </a:t>
            </a:r>
            <a:r>
              <a:rPr lang="en-GB" b="1" dirty="0" err="1"/>
              <a:t>metody</a:t>
            </a:r>
            <a:r>
              <a:rPr lang="en-GB" b="1" dirty="0"/>
              <a:t> Finalize()</a:t>
            </a:r>
            <a:r>
              <a:rPr lang="en-GB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/>
              <a:t>Unikanie korzystania z metody Finalize()</a:t>
            </a:r>
            <a:r>
              <a:rPr lang="pl-PL" dirty="0"/>
              <a:t> </a:t>
            </a:r>
            <a:endParaRPr lang="pl-PL" dirty="0" smtClean="0"/>
          </a:p>
          <a:p>
            <a:pPr lvl="1"/>
            <a:r>
              <a:rPr lang="pl-PL" dirty="0" smtClean="0"/>
              <a:t>Podczas </a:t>
            </a:r>
            <a:r>
              <a:rPr lang="pl-PL" dirty="0"/>
              <a:t>korzystania z zasobów niezarządzanych, najlepiej zaimplementować interfejs IDisposable, by uniknąć stosowania metody Finalize</a:t>
            </a:r>
            <a:r>
              <a:rPr lang="pl-PL" dirty="0" smtClean="0"/>
              <a:t>()</a:t>
            </a:r>
          </a:p>
          <a:p>
            <a:pPr lvl="1"/>
            <a:r>
              <a:rPr lang="pl-PL" dirty="0" smtClean="0"/>
              <a:t>Nie </a:t>
            </a:r>
            <a:r>
              <a:rPr lang="pl-PL" dirty="0"/>
              <a:t>ma pewności, kiedy zostaną uruchomione finalizatory. Nie zawsze są one uruchamiane w kolejności, w jakiej tego oczekujemy, czy w ogóle wtedy, gdy się tego </a:t>
            </a:r>
            <a:r>
              <a:rPr lang="pl-PL" dirty="0" smtClean="0"/>
              <a:t>spodziewamy</a:t>
            </a:r>
          </a:p>
          <a:p>
            <a:pPr lvl="1"/>
            <a:r>
              <a:rPr lang="pl-PL" dirty="0" smtClean="0"/>
              <a:t>Zamiast </a:t>
            </a:r>
            <a:r>
              <a:rPr lang="pl-PL" dirty="0"/>
              <a:t>metody Finalize() lepszym i bardziej niezawodnym sposobem niszczenia niezarządzanych zasobów jest skorzystanie z metody Dispose</a:t>
            </a:r>
            <a:r>
              <a:rPr lang="pl-PL" dirty="0" smtClean="0"/>
              <a:t>()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6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SOL</a:t>
            </a:r>
            <a:r>
              <a:rPr lang="pl-PL" b="1" dirty="0" smtClean="0">
                <a:solidFill>
                  <a:srgbClr val="FF0000"/>
                </a:solidFill>
              </a:rPr>
              <a:t>I</a:t>
            </a:r>
            <a:r>
              <a:rPr lang="pl-PL" b="1" dirty="0" smtClean="0"/>
              <a:t>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i="1" dirty="0"/>
              <a:t>Interface Segregation Principle — </a:t>
            </a:r>
            <a:r>
              <a:rPr lang="pl-PL" dirty="0" smtClean="0"/>
              <a:t>ISP</a:t>
            </a:r>
            <a:endParaRPr lang="pl-PL" dirty="0" smtClean="0"/>
          </a:p>
          <a:p>
            <a:r>
              <a:rPr lang="pl-PL" b="1" dirty="0"/>
              <a:t>Zasada segregacji </a:t>
            </a:r>
            <a:r>
              <a:rPr lang="pl-PL" b="1" dirty="0" smtClean="0"/>
              <a:t>interfejsów</a:t>
            </a:r>
          </a:p>
          <a:p>
            <a:pPr lvl="1"/>
            <a:r>
              <a:rPr lang="pl-PL" dirty="0" smtClean="0"/>
              <a:t>Gdy interfejsy </a:t>
            </a:r>
            <a:r>
              <a:rPr lang="pl-PL" dirty="0"/>
              <a:t>są rozbudowane, klienty, które z nich korzystają, nie zawsze </a:t>
            </a:r>
            <a:r>
              <a:rPr lang="pl-PL" dirty="0" smtClean="0"/>
              <a:t>wymagają</a:t>
            </a:r>
            <a:r>
              <a:rPr lang="pl-PL" dirty="0"/>
              <a:t> </a:t>
            </a:r>
            <a:r>
              <a:rPr lang="pl-PL" dirty="0" smtClean="0"/>
              <a:t>wszystkich metod</a:t>
            </a:r>
            <a:endParaRPr lang="pl-PL" dirty="0"/>
          </a:p>
          <a:p>
            <a:pPr lvl="1"/>
            <a:r>
              <a:rPr lang="pl-PL" dirty="0" smtClean="0"/>
              <a:t>Stosując </a:t>
            </a:r>
            <a:r>
              <a:rPr lang="pl-PL" dirty="0"/>
              <a:t>zasadę ISP, można </a:t>
            </a:r>
            <a:r>
              <a:rPr lang="pl-PL" dirty="0" smtClean="0"/>
              <a:t>wyodrębnić</a:t>
            </a:r>
            <a:r>
              <a:rPr lang="pl-PL" dirty="0"/>
              <a:t> </a:t>
            </a:r>
            <a:r>
              <a:rPr lang="pl-PL" dirty="0" smtClean="0"/>
              <a:t>metody </a:t>
            </a:r>
            <a:r>
              <a:rPr lang="pl-PL" dirty="0"/>
              <a:t>do różnych </a:t>
            </a:r>
            <a:r>
              <a:rPr lang="pl-PL" dirty="0" smtClean="0"/>
              <a:t>interfejsów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794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Naucz się stosować zasadę KISS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Keep It Simple, Stupid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17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Utrata intencji wyrażonych w kodzie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przeglądasz klasę, która robi kilka rzeczy, nie masz pojęcia, jaki były pierwotne intencje programisty. Jeśli, na przykład, szukasz metody przetwarzania daty i znajdujesz ją w klasie należącej do przestrzeni nazw wejścia-wyjścia, to czy ta metoda przetwarzania daty znajduje się we właściwym miejscu?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1382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Bezpośrednie</a:t>
            </a:r>
            <a:r>
              <a:rPr lang="en-GB" b="1" dirty="0"/>
              <a:t> </a:t>
            </a:r>
            <a:r>
              <a:rPr lang="en-GB" b="1" dirty="0" err="1"/>
              <a:t>ujawnianie</a:t>
            </a:r>
            <a:r>
              <a:rPr lang="en-GB" b="1" dirty="0"/>
              <a:t> </a:t>
            </a:r>
            <a:r>
              <a:rPr lang="en-GB" b="1" dirty="0" err="1"/>
              <a:t>informacji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Oprócz tego, że generują ścisłe sprzę- żenia, które mogą prowadzić do błędów, to jeśli chcesz zmienić typ informacji, musisz zmienić typ wszędzie, gdzie jest on wykorzystywany.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>Ponadto powstaje kłopot w sytuacji, gdy chcesz sprawdzić poprawność danych przed ich przypisaniem.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6546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5688632" cy="250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601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pl-PL" sz="7200" dirty="0" smtClean="0"/>
              <a:t>Dobry kod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09220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Właściwy</a:t>
            </a:r>
            <a:r>
              <a:rPr lang="en-GB" b="1" dirty="0"/>
              <a:t> </a:t>
            </a:r>
            <a:r>
              <a:rPr lang="en-GB" b="1" dirty="0" err="1"/>
              <a:t>poziom</a:t>
            </a:r>
            <a:r>
              <a:rPr lang="en-GB" b="1" dirty="0"/>
              <a:t> </a:t>
            </a:r>
            <a:r>
              <a:rPr lang="en-GB" b="1" dirty="0" err="1"/>
              <a:t>abstrakcji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Kod ma właściwy poziom abstrakcji, jeśli do wyższego poziomu udostępniamy tylko to, co powinno być udostępnione, i nie gubimy się w implementacji.</a:t>
            </a:r>
          </a:p>
          <a:p>
            <a:r>
              <a:rPr lang="pl-PL" dirty="0"/>
              <a:t>Jeśli gubisz się w szczegółach implementacji, to znaczy, że poziom abstrakcji jest zbyt wysoki. Jeśli okazuje się, że wiele osób musi pracować nad tą samą klasą jednocześnie, to poziom abstrakcji jest zbyt niski. W obu przypadkach potrzebna jest refaktoryzacja, której celem jest doprowadzenie abstrakcji do właściwego poziomu. </a:t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6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SOL</a:t>
            </a:r>
            <a:r>
              <a:rPr lang="pl-PL" b="1" dirty="0">
                <a:solidFill>
                  <a:srgbClr val="FF0000"/>
                </a:solidFill>
              </a:rPr>
              <a:t>I</a:t>
            </a:r>
            <a:r>
              <a:rPr lang="pl-PL" b="1" dirty="0"/>
              <a:t>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Interface Segregation Principle — </a:t>
            </a:r>
            <a:r>
              <a:rPr lang="pl-PL" dirty="0"/>
              <a:t>ISP</a:t>
            </a:r>
          </a:p>
          <a:p>
            <a:r>
              <a:rPr lang="pl-PL" b="1" dirty="0"/>
              <a:t>Zasada segregacji </a:t>
            </a:r>
            <a:r>
              <a:rPr lang="pl-PL" b="1" dirty="0" smtClean="0"/>
              <a:t>interfejsów</a:t>
            </a:r>
          </a:p>
          <a:p>
            <a:pPr lvl="1"/>
            <a:r>
              <a:rPr lang="pl-PL" dirty="0" smtClean="0"/>
              <a:t>Zamiast </a:t>
            </a:r>
            <a:r>
              <a:rPr lang="pl-PL" dirty="0"/>
              <a:t>posługiwać się </a:t>
            </a:r>
            <a:r>
              <a:rPr lang="pl-PL" dirty="0" smtClean="0"/>
              <a:t>jednym, dużym </a:t>
            </a:r>
            <a:r>
              <a:rPr lang="pl-PL" dirty="0"/>
              <a:t>interfejsem, korzystamy z wielu </a:t>
            </a:r>
            <a:r>
              <a:rPr lang="pl-PL" dirty="0" smtClean="0"/>
              <a:t>małych</a:t>
            </a:r>
          </a:p>
          <a:p>
            <a:pPr lvl="1"/>
            <a:r>
              <a:rPr lang="pl-PL" dirty="0" smtClean="0"/>
              <a:t>Klasy</a:t>
            </a:r>
            <a:r>
              <a:rPr lang="en-GB" dirty="0" smtClean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 smtClean="0"/>
              <a:t>następnie</a:t>
            </a:r>
            <a:r>
              <a:rPr lang="pl-PL" dirty="0" smtClean="0"/>
              <a:t> implementować </a:t>
            </a:r>
            <a:r>
              <a:rPr lang="pl-PL" dirty="0"/>
              <a:t>interfejsy zawierające tylko te metody, które są </a:t>
            </a:r>
            <a:r>
              <a:rPr lang="pl-PL" dirty="0" smtClean="0"/>
              <a:t>niezbędne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10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SOLI</a:t>
            </a:r>
            <a:r>
              <a:rPr lang="pl-PL" b="1" dirty="0" smtClean="0">
                <a:solidFill>
                  <a:srgbClr val="FF0000"/>
                </a:solidFill>
              </a:rPr>
              <a:t>D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i="1" dirty="0"/>
              <a:t>Dependency </a:t>
            </a:r>
            <a:r>
              <a:rPr lang="pl-PL" i="1" u="sng" dirty="0"/>
              <a:t>Inversion</a:t>
            </a:r>
            <a:r>
              <a:rPr lang="pl-PL" i="1" dirty="0"/>
              <a:t> </a:t>
            </a:r>
            <a:r>
              <a:rPr lang="pl-PL" i="1" dirty="0" smtClean="0"/>
              <a:t>Principle</a:t>
            </a:r>
            <a:endParaRPr lang="pl-PL" dirty="0" smtClean="0"/>
          </a:p>
          <a:p>
            <a:r>
              <a:rPr lang="pl-PL" b="1" dirty="0"/>
              <a:t>Zasada odwracania </a:t>
            </a:r>
            <a:r>
              <a:rPr lang="pl-PL" b="1" dirty="0" smtClean="0"/>
              <a:t>zależności</a:t>
            </a:r>
          </a:p>
          <a:p>
            <a:pPr lvl="1"/>
            <a:r>
              <a:rPr lang="pl-PL" dirty="0" smtClean="0"/>
              <a:t>W</a:t>
            </a:r>
            <a:r>
              <a:rPr lang="pl-PL" dirty="0" smtClean="0"/>
              <a:t>ysokopoziomowy </a:t>
            </a:r>
            <a:r>
              <a:rPr lang="pl-PL" dirty="0"/>
              <a:t>moduł nie powinien zależeć od jakichkolwiek </a:t>
            </a:r>
            <a:r>
              <a:rPr lang="pl-PL" dirty="0" smtClean="0"/>
              <a:t>modułów</a:t>
            </a:r>
            <a:r>
              <a:rPr lang="pl-PL" dirty="0"/>
              <a:t> </a:t>
            </a:r>
            <a:r>
              <a:rPr lang="pl-PL" dirty="0" smtClean="0"/>
              <a:t>niskopoziomowych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smtClean="0"/>
              <a:t>Powininno się </a:t>
            </a:r>
            <a:r>
              <a:rPr lang="pl-PL" dirty="0"/>
              <a:t>być w stanie swobodnie przełączać się </a:t>
            </a:r>
            <a:r>
              <a:rPr lang="pl-PL" dirty="0" smtClean="0"/>
              <a:t>między</a:t>
            </a:r>
            <a:r>
              <a:rPr lang="pl-PL" dirty="0"/>
              <a:t> </a:t>
            </a:r>
            <a:r>
              <a:rPr lang="pl-PL" dirty="0" smtClean="0"/>
              <a:t>niskopoziomowymi </a:t>
            </a:r>
            <a:r>
              <a:rPr lang="pl-PL" dirty="0"/>
              <a:t>modułami bez wpływu na używane przez nie </a:t>
            </a:r>
            <a:r>
              <a:rPr lang="pl-PL" dirty="0" smtClean="0"/>
              <a:t>moduły</a:t>
            </a:r>
            <a:r>
              <a:rPr lang="pl-PL" dirty="0"/>
              <a:t> </a:t>
            </a:r>
            <a:r>
              <a:rPr lang="pl-PL" dirty="0" smtClean="0"/>
              <a:t>wysokopoziomowe.</a:t>
            </a:r>
          </a:p>
          <a:p>
            <a:pPr lvl="1"/>
            <a:r>
              <a:rPr lang="pl-PL" dirty="0" smtClean="0"/>
              <a:t>Zarówno </a:t>
            </a:r>
            <a:r>
              <a:rPr lang="pl-PL" dirty="0"/>
              <a:t>moduły wysokopoziomowe, jak i </a:t>
            </a:r>
            <a:r>
              <a:rPr lang="pl-PL" dirty="0" smtClean="0"/>
              <a:t>niskopoziomowe,</a:t>
            </a:r>
            <a:r>
              <a:rPr lang="pl-PL" dirty="0"/>
              <a:t> </a:t>
            </a:r>
            <a:r>
              <a:rPr lang="en-GB" dirty="0" err="1" smtClean="0"/>
              <a:t>powinny</a:t>
            </a:r>
            <a:r>
              <a:rPr lang="en-GB" dirty="0" smtClean="0"/>
              <a:t> </a:t>
            </a:r>
            <a:r>
              <a:rPr lang="en-GB" dirty="0" err="1"/>
              <a:t>zależeć</a:t>
            </a:r>
            <a:r>
              <a:rPr lang="en-GB" dirty="0"/>
              <a:t> od </a:t>
            </a:r>
            <a:r>
              <a:rPr lang="en-GB" dirty="0" err="1"/>
              <a:t>abstrakcji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84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2628</Words>
  <Application>Microsoft Office PowerPoint</Application>
  <PresentationFormat>On-screen Show (4:3)</PresentationFormat>
  <Paragraphs>295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Wprowadzenie do SOLID Inne zasady Zły kod 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Inne zasady</vt:lpstr>
      <vt:lpstr>Brzytwa Ockhama</vt:lpstr>
      <vt:lpstr>Brzytwa Ockhama</vt:lpstr>
      <vt:lpstr>Brzytwa Ockhama</vt:lpstr>
      <vt:lpstr>Brzytwa Ockhama</vt:lpstr>
      <vt:lpstr>Brzytwa Ockhama</vt:lpstr>
      <vt:lpstr>Brzytwa Ockhama</vt:lpstr>
      <vt:lpstr>Brzytwa Ockhama</vt:lpstr>
      <vt:lpstr>DRY</vt:lpstr>
      <vt:lpstr>DRY</vt:lpstr>
      <vt:lpstr>YAGNI</vt:lpstr>
      <vt:lpstr>YAGNI</vt:lpstr>
      <vt:lpstr>YAGNI</vt:lpstr>
      <vt:lpstr>KISS</vt:lpstr>
      <vt:lpstr>KISS</vt:lpstr>
      <vt:lpstr>Modułowość</vt:lpstr>
      <vt:lpstr>Modułowość</vt:lpstr>
      <vt:lpstr>ZŁY KOD</vt:lpstr>
      <vt:lpstr>ZŁY KOD</vt:lpstr>
      <vt:lpstr>ZŁY KOD</vt:lpstr>
      <vt:lpstr>Niewłaściwe wcięcia</vt:lpstr>
      <vt:lpstr>Oczywiste komentarze</vt:lpstr>
      <vt:lpstr>Komentarze usprawiedliwiające</vt:lpstr>
      <vt:lpstr>Komentarze usprawiedliwiające</vt:lpstr>
      <vt:lpstr>Zakomentowane wiersze kodu </vt:lpstr>
      <vt:lpstr>Niewłaściwa organizacja przestrzeni nazw</vt:lpstr>
      <vt:lpstr>Złe konwencje nazewnictwa</vt:lpstr>
      <vt:lpstr>Złe konwencje nazewnictwa</vt:lpstr>
      <vt:lpstr>Złe konwencje nazewnictwa</vt:lpstr>
      <vt:lpstr>Klasy, które wykonują wiele zadań </vt:lpstr>
      <vt:lpstr>Klasy, które wykonują wiele zadań </vt:lpstr>
      <vt:lpstr>Metody zawierające więcej niż 10 wierszy kodu</vt:lpstr>
      <vt:lpstr>Metody zawierające więcej niż 10 wierszy kodu</vt:lpstr>
      <vt:lpstr>Metody zawierające więcej niż 10 wierszy kodu</vt:lpstr>
      <vt:lpstr>Metody z więcej niż dwoma parametrami </vt:lpstr>
      <vt:lpstr>Metody z więcej niż dwoma parametrami</vt:lpstr>
      <vt:lpstr>PowerPoint Presentation</vt:lpstr>
      <vt:lpstr>Korzystanie z wyjątków do sterowania przepływem programu</vt:lpstr>
      <vt:lpstr>Korzystanie z wyjątków do sterowania przepływem programu</vt:lpstr>
      <vt:lpstr>Kod trudny do czytania</vt:lpstr>
      <vt:lpstr>Kod trudny do czytania</vt:lpstr>
      <vt:lpstr>Kod trudny do czytania</vt:lpstr>
      <vt:lpstr>Kod trudny do czytania</vt:lpstr>
      <vt:lpstr>Kod zawierający ścisłe sprzężenia</vt:lpstr>
      <vt:lpstr>Kod zawierający ścisłe sprzężenia</vt:lpstr>
      <vt:lpstr>Kod zawierający ścisłe sprzężenia</vt:lpstr>
      <vt:lpstr>Niska spójność kodu </vt:lpstr>
      <vt:lpstr>Niska spójność kodu</vt:lpstr>
      <vt:lpstr>Pozostawione obiekty</vt:lpstr>
      <vt:lpstr>Pozostawione obiekty</vt:lpstr>
      <vt:lpstr>Pozostawione obiekty</vt:lpstr>
      <vt:lpstr>Pozostawione obiekty</vt:lpstr>
      <vt:lpstr>Pozostawione obiekty</vt:lpstr>
      <vt:lpstr>Pozostawione obiekty</vt:lpstr>
      <vt:lpstr>Pozostawione obiekty</vt:lpstr>
      <vt:lpstr>Pozostawione obiekty</vt:lpstr>
      <vt:lpstr>Korzystanie z metody Finalize() </vt:lpstr>
      <vt:lpstr>Korzystanie z metody Finalize() </vt:lpstr>
      <vt:lpstr>Korzystanie z metody Finalize() </vt:lpstr>
      <vt:lpstr>Naucz się stosować zasadę KISS </vt:lpstr>
      <vt:lpstr>Utrata intencji wyrażonych w kodzie </vt:lpstr>
      <vt:lpstr>Bezpośrednie ujawnianie informacji </vt:lpstr>
      <vt:lpstr>PowerPoint Presentation</vt:lpstr>
      <vt:lpstr>Dobry kod</vt:lpstr>
      <vt:lpstr>Właściwy poziom abstrakcji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SOLID Zły kod</dc:title>
  <dc:creator>Kamil Lewandowski</dc:creator>
  <cp:lastModifiedBy>Kamil Lewandowski</cp:lastModifiedBy>
  <cp:revision>21</cp:revision>
  <dcterms:created xsi:type="dcterms:W3CDTF">2023-04-16T14:38:57Z</dcterms:created>
  <dcterms:modified xsi:type="dcterms:W3CDTF">2023-04-18T07:03:18Z</dcterms:modified>
</cp:coreProperties>
</file>