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614"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86145B4-8F2C-4122-A9BE-F78999C10A03}" type="datetimeFigureOut">
              <a:rPr lang="en-GB" smtClean="0"/>
              <a:t>16/04/2023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99A07EF-CA2C-4548-B87A-9DECFC0D1A4D}" type="slidenum">
              <a:rPr lang="en-GB" smtClean="0"/>
              <a:t>‹#›</a:t>
            </a:fld>
            <a:endParaRPr lang="en-GB" dirty="0"/>
          </a:p>
        </p:txBody>
      </p:sp>
    </p:spTree>
    <p:extLst>
      <p:ext uri="{BB962C8B-B14F-4D97-AF65-F5344CB8AC3E}">
        <p14:creationId xmlns:p14="http://schemas.microsoft.com/office/powerpoint/2010/main" val="3900195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86145B4-8F2C-4122-A9BE-F78999C10A03}" type="datetimeFigureOut">
              <a:rPr lang="en-GB" smtClean="0"/>
              <a:t>16/04/2023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99A07EF-CA2C-4548-B87A-9DECFC0D1A4D}" type="slidenum">
              <a:rPr lang="en-GB" smtClean="0"/>
              <a:t>‹#›</a:t>
            </a:fld>
            <a:endParaRPr lang="en-GB" dirty="0"/>
          </a:p>
        </p:txBody>
      </p:sp>
    </p:spTree>
    <p:extLst>
      <p:ext uri="{BB962C8B-B14F-4D97-AF65-F5344CB8AC3E}">
        <p14:creationId xmlns:p14="http://schemas.microsoft.com/office/powerpoint/2010/main" val="4057747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86145B4-8F2C-4122-A9BE-F78999C10A03}" type="datetimeFigureOut">
              <a:rPr lang="en-GB" smtClean="0"/>
              <a:t>16/04/2023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99A07EF-CA2C-4548-B87A-9DECFC0D1A4D}" type="slidenum">
              <a:rPr lang="en-GB" smtClean="0"/>
              <a:t>‹#›</a:t>
            </a:fld>
            <a:endParaRPr lang="en-GB" dirty="0"/>
          </a:p>
        </p:txBody>
      </p:sp>
    </p:spTree>
    <p:extLst>
      <p:ext uri="{BB962C8B-B14F-4D97-AF65-F5344CB8AC3E}">
        <p14:creationId xmlns:p14="http://schemas.microsoft.com/office/powerpoint/2010/main" val="2974431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86145B4-8F2C-4122-A9BE-F78999C10A03}" type="datetimeFigureOut">
              <a:rPr lang="en-GB" smtClean="0"/>
              <a:t>16/04/2023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99A07EF-CA2C-4548-B87A-9DECFC0D1A4D}" type="slidenum">
              <a:rPr lang="en-GB" smtClean="0"/>
              <a:t>‹#›</a:t>
            </a:fld>
            <a:endParaRPr lang="en-GB" dirty="0"/>
          </a:p>
        </p:txBody>
      </p:sp>
    </p:spTree>
    <p:extLst>
      <p:ext uri="{BB962C8B-B14F-4D97-AF65-F5344CB8AC3E}">
        <p14:creationId xmlns:p14="http://schemas.microsoft.com/office/powerpoint/2010/main" val="3667472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6145B4-8F2C-4122-A9BE-F78999C10A03}" type="datetimeFigureOut">
              <a:rPr lang="en-GB" smtClean="0"/>
              <a:t>16/04/2023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D99A07EF-CA2C-4548-B87A-9DECFC0D1A4D}" type="slidenum">
              <a:rPr lang="en-GB" smtClean="0"/>
              <a:t>‹#›</a:t>
            </a:fld>
            <a:endParaRPr lang="en-GB" dirty="0"/>
          </a:p>
        </p:txBody>
      </p:sp>
    </p:spTree>
    <p:extLst>
      <p:ext uri="{BB962C8B-B14F-4D97-AF65-F5344CB8AC3E}">
        <p14:creationId xmlns:p14="http://schemas.microsoft.com/office/powerpoint/2010/main" val="1038304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86145B4-8F2C-4122-A9BE-F78999C10A03}" type="datetimeFigureOut">
              <a:rPr lang="en-GB" smtClean="0"/>
              <a:t>16/04/2023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D99A07EF-CA2C-4548-B87A-9DECFC0D1A4D}" type="slidenum">
              <a:rPr lang="en-GB" smtClean="0"/>
              <a:t>‹#›</a:t>
            </a:fld>
            <a:endParaRPr lang="en-GB" dirty="0"/>
          </a:p>
        </p:txBody>
      </p:sp>
    </p:spTree>
    <p:extLst>
      <p:ext uri="{BB962C8B-B14F-4D97-AF65-F5344CB8AC3E}">
        <p14:creationId xmlns:p14="http://schemas.microsoft.com/office/powerpoint/2010/main" val="3316753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86145B4-8F2C-4122-A9BE-F78999C10A03}" type="datetimeFigureOut">
              <a:rPr lang="en-GB" smtClean="0"/>
              <a:t>16/04/2023</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D99A07EF-CA2C-4548-B87A-9DECFC0D1A4D}" type="slidenum">
              <a:rPr lang="en-GB" smtClean="0"/>
              <a:t>‹#›</a:t>
            </a:fld>
            <a:endParaRPr lang="en-GB" dirty="0"/>
          </a:p>
        </p:txBody>
      </p:sp>
    </p:spTree>
    <p:extLst>
      <p:ext uri="{BB962C8B-B14F-4D97-AF65-F5344CB8AC3E}">
        <p14:creationId xmlns:p14="http://schemas.microsoft.com/office/powerpoint/2010/main" val="470418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86145B4-8F2C-4122-A9BE-F78999C10A03}" type="datetimeFigureOut">
              <a:rPr lang="en-GB" smtClean="0"/>
              <a:t>16/04/2023</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D99A07EF-CA2C-4548-B87A-9DECFC0D1A4D}" type="slidenum">
              <a:rPr lang="en-GB" smtClean="0"/>
              <a:t>‹#›</a:t>
            </a:fld>
            <a:endParaRPr lang="en-GB" dirty="0"/>
          </a:p>
        </p:txBody>
      </p:sp>
    </p:spTree>
    <p:extLst>
      <p:ext uri="{BB962C8B-B14F-4D97-AF65-F5344CB8AC3E}">
        <p14:creationId xmlns:p14="http://schemas.microsoft.com/office/powerpoint/2010/main" val="3911555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6145B4-8F2C-4122-A9BE-F78999C10A03}" type="datetimeFigureOut">
              <a:rPr lang="en-GB" smtClean="0"/>
              <a:t>16/04/2023</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D99A07EF-CA2C-4548-B87A-9DECFC0D1A4D}" type="slidenum">
              <a:rPr lang="en-GB" smtClean="0"/>
              <a:t>‹#›</a:t>
            </a:fld>
            <a:endParaRPr lang="en-GB" dirty="0"/>
          </a:p>
        </p:txBody>
      </p:sp>
    </p:spTree>
    <p:extLst>
      <p:ext uri="{BB962C8B-B14F-4D97-AF65-F5344CB8AC3E}">
        <p14:creationId xmlns:p14="http://schemas.microsoft.com/office/powerpoint/2010/main" val="1952048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6145B4-8F2C-4122-A9BE-F78999C10A03}" type="datetimeFigureOut">
              <a:rPr lang="en-GB" smtClean="0"/>
              <a:t>16/04/2023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D99A07EF-CA2C-4548-B87A-9DECFC0D1A4D}" type="slidenum">
              <a:rPr lang="en-GB" smtClean="0"/>
              <a:t>‹#›</a:t>
            </a:fld>
            <a:endParaRPr lang="en-GB" dirty="0"/>
          </a:p>
        </p:txBody>
      </p:sp>
    </p:spTree>
    <p:extLst>
      <p:ext uri="{BB962C8B-B14F-4D97-AF65-F5344CB8AC3E}">
        <p14:creationId xmlns:p14="http://schemas.microsoft.com/office/powerpoint/2010/main" val="3024117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6145B4-8F2C-4122-A9BE-F78999C10A03}" type="datetimeFigureOut">
              <a:rPr lang="en-GB" smtClean="0"/>
              <a:t>16/04/2023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D99A07EF-CA2C-4548-B87A-9DECFC0D1A4D}" type="slidenum">
              <a:rPr lang="en-GB" smtClean="0"/>
              <a:t>‹#›</a:t>
            </a:fld>
            <a:endParaRPr lang="en-GB" dirty="0"/>
          </a:p>
        </p:txBody>
      </p:sp>
    </p:spTree>
    <p:extLst>
      <p:ext uri="{BB962C8B-B14F-4D97-AF65-F5344CB8AC3E}">
        <p14:creationId xmlns:p14="http://schemas.microsoft.com/office/powerpoint/2010/main" val="3182558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6145B4-8F2C-4122-A9BE-F78999C10A03}" type="datetimeFigureOut">
              <a:rPr lang="en-GB" smtClean="0"/>
              <a:t>16/04/2023</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9A07EF-CA2C-4548-B87A-9DECFC0D1A4D}" type="slidenum">
              <a:rPr lang="en-GB" smtClean="0"/>
              <a:t>‹#›</a:t>
            </a:fld>
            <a:endParaRPr lang="en-GB" dirty="0"/>
          </a:p>
        </p:txBody>
      </p:sp>
    </p:spTree>
    <p:extLst>
      <p:ext uri="{BB962C8B-B14F-4D97-AF65-F5344CB8AC3E}">
        <p14:creationId xmlns:p14="http://schemas.microsoft.com/office/powerpoint/2010/main" val="1824379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pl.wikipedia.org/wiki/Brzytwa_Ockham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pl-PL" dirty="0" smtClean="0"/>
              <a:t>Wprowadzenie do SOLID</a:t>
            </a:r>
            <a:br>
              <a:rPr lang="pl-PL" dirty="0" smtClean="0"/>
            </a:br>
            <a:r>
              <a:rPr lang="pl-PL" dirty="0" smtClean="0"/>
              <a:t>Zły kod</a:t>
            </a:r>
            <a:br>
              <a:rPr lang="pl-PL" dirty="0" smtClean="0"/>
            </a:br>
            <a:r>
              <a:rPr lang="pl-PL" dirty="0" smtClean="0"/>
              <a:t>Inne zasady</a:t>
            </a:r>
            <a:br>
              <a:rPr lang="pl-PL" dirty="0" smtClean="0"/>
            </a:br>
            <a:endParaRPr lang="en-GB" dirty="0"/>
          </a:p>
        </p:txBody>
      </p:sp>
    </p:spTree>
    <p:extLst>
      <p:ext uri="{BB962C8B-B14F-4D97-AF65-F5344CB8AC3E}">
        <p14:creationId xmlns:p14="http://schemas.microsoft.com/office/powerpoint/2010/main" val="1462805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844824"/>
            <a:ext cx="7292972" cy="1501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930650"/>
            <a:ext cx="7178675" cy="99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1087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a:bodyPr>
          <a:lstStyle/>
          <a:p>
            <a:r>
              <a:rPr lang="pl-PL" dirty="0"/>
              <a:t>nie należy mnożyć bytów bez </a:t>
            </a:r>
            <a:r>
              <a:rPr lang="pl-PL" dirty="0" smtClean="0"/>
              <a:t>konieczności</a:t>
            </a:r>
          </a:p>
          <a:p>
            <a:r>
              <a:rPr lang="pl-PL" dirty="0" smtClean="0"/>
              <a:t>W </a:t>
            </a:r>
            <a:r>
              <a:rPr lang="pl-PL" dirty="0"/>
              <a:t>istocie oznacza to, że najprostsze rozwiązanie zazwyczaj jest również najbardziej prawidłowe. </a:t>
            </a:r>
            <a:endParaRPr lang="pl-PL" dirty="0" smtClean="0"/>
          </a:p>
          <a:p>
            <a:r>
              <a:rPr lang="pl-PL" dirty="0" smtClean="0"/>
              <a:t>Tak </a:t>
            </a:r>
            <a:r>
              <a:rPr lang="pl-PL" dirty="0"/>
              <a:t>więc w dziedzinie rozwoju oprogramowania łamanie zasady brzytwy Ockhama polega na przyjmowaniu niepotrzebnych założeń oraz wykorzystywaniu zbyt złożonych rozwiązań problemu programistycznego.</a:t>
            </a:r>
            <a:endParaRPr lang="en-GB" dirty="0"/>
          </a:p>
        </p:txBody>
      </p:sp>
    </p:spTree>
    <p:extLst>
      <p:ext uri="{BB962C8B-B14F-4D97-AF65-F5344CB8AC3E}">
        <p14:creationId xmlns:p14="http://schemas.microsoft.com/office/powerpoint/2010/main" val="2009428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a:bodyPr>
          <a:lstStyle/>
          <a:p>
            <a:r>
              <a:rPr lang="pl-PL" dirty="0"/>
              <a:t>nie należy mnożyć bytów bez </a:t>
            </a:r>
            <a:r>
              <a:rPr lang="pl-PL" dirty="0" smtClean="0"/>
              <a:t>konieczności</a:t>
            </a:r>
          </a:p>
          <a:p>
            <a:r>
              <a:rPr lang="pl-PL" dirty="0" smtClean="0"/>
              <a:t>W </a:t>
            </a:r>
            <a:r>
              <a:rPr lang="pl-PL" dirty="0"/>
              <a:t>istocie oznacza to, że najprostsze rozwiązanie zazwyczaj jest również najbardziej prawidłowe. </a:t>
            </a:r>
            <a:endParaRPr lang="pl-PL" dirty="0" smtClean="0"/>
          </a:p>
          <a:p>
            <a:r>
              <a:rPr lang="pl-PL" dirty="0" smtClean="0"/>
              <a:t>Tak </a:t>
            </a:r>
            <a:r>
              <a:rPr lang="pl-PL" dirty="0"/>
              <a:t>więc w dziedzinie rozwoju oprogramowania łamanie zasady brzytwy Ockhama polega na przyjmowaniu niepotrzebnych założeń oraz wykorzystywaniu zbyt złożonych rozwiązań problemu programistycznego.</a:t>
            </a:r>
            <a:endParaRPr lang="en-GB" dirty="0"/>
          </a:p>
        </p:txBody>
      </p:sp>
    </p:spTree>
    <p:extLst>
      <p:ext uri="{BB962C8B-B14F-4D97-AF65-F5344CB8AC3E}">
        <p14:creationId xmlns:p14="http://schemas.microsoft.com/office/powerpoint/2010/main" val="818340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10000"/>
          </a:bodyPr>
          <a:lstStyle/>
          <a:p>
            <a:r>
              <a:rPr lang="pl-PL" dirty="0"/>
              <a:t>Projekty oprogramowania zazwyczaj bazują na zbiorze faktów i założeń. </a:t>
            </a:r>
            <a:endParaRPr lang="pl-PL" dirty="0" smtClean="0"/>
          </a:p>
          <a:p>
            <a:r>
              <a:rPr lang="pl-PL" dirty="0" smtClean="0"/>
              <a:t>Fakty </a:t>
            </a:r>
            <a:r>
              <a:rPr lang="pl-PL" dirty="0"/>
              <a:t>są łatwe do obsłużenia, inaczej jest z założeniami. </a:t>
            </a:r>
            <a:endParaRPr lang="pl-PL" dirty="0" smtClean="0"/>
          </a:p>
          <a:p>
            <a:r>
              <a:rPr lang="pl-PL" dirty="0" smtClean="0"/>
              <a:t>Kiedy </a:t>
            </a:r>
            <a:r>
              <a:rPr lang="pl-PL" dirty="0"/>
              <a:t>przystępujesz do pracy nad projektem oprogramowania, zazwyczaj omawiasz problem i jego możliwe rozwiązania w zespole. </a:t>
            </a:r>
            <a:endParaRPr lang="pl-PL" dirty="0" smtClean="0"/>
          </a:p>
          <a:p>
            <a:r>
              <a:rPr lang="pl-PL" dirty="0" smtClean="0"/>
              <a:t>Przy </a:t>
            </a:r>
            <a:r>
              <a:rPr lang="pl-PL" dirty="0"/>
              <a:t>wyborze rozwiązania zawsze należy wybierać projekt z najmniejszą liczbą założeń, ponieważ jest to najdokładniejszy wybór do implementacji. </a:t>
            </a:r>
            <a:endParaRPr lang="en-GB" dirty="0"/>
          </a:p>
        </p:txBody>
      </p:sp>
    </p:spTree>
    <p:extLst>
      <p:ext uri="{BB962C8B-B14F-4D97-AF65-F5344CB8AC3E}">
        <p14:creationId xmlns:p14="http://schemas.microsoft.com/office/powerpoint/2010/main" val="1490262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10000"/>
          </a:bodyPr>
          <a:lstStyle/>
          <a:p>
            <a:r>
              <a:rPr lang="pl-PL" dirty="0"/>
              <a:t>Jeżeli w projekcie istnieje kilka założeń, to im więcej ich jest, tym większe prawdopodobieństwo, że projekt okaże się wadliwy.</a:t>
            </a:r>
            <a:endParaRPr lang="en-GB" dirty="0"/>
          </a:p>
          <a:p>
            <a:r>
              <a:rPr lang="pl-PL" dirty="0"/>
              <a:t>W projekcie z mniejszą liczbą komponentów istnieje mniejsze ryzyko wystąpienia problemów. </a:t>
            </a:r>
            <a:endParaRPr lang="pl-PL" dirty="0" smtClean="0"/>
          </a:p>
          <a:p>
            <a:r>
              <a:rPr lang="pl-PL" dirty="0" smtClean="0"/>
              <a:t>Zatem </a:t>
            </a:r>
            <a:r>
              <a:rPr lang="pl-PL" dirty="0"/>
              <a:t>by spełnić zasadę brzytwy Ockhama należy dbać o to, by projekty były jak najmniejsze, by nie przyjmować założeń, jeśli nie są konieczne, oraz by korzystać wyłącznie z faktów.</a:t>
            </a:r>
            <a:endParaRPr lang="en-GB" dirty="0"/>
          </a:p>
          <a:p>
            <a:endParaRPr lang="en-GB" dirty="0"/>
          </a:p>
        </p:txBody>
      </p:sp>
    </p:spTree>
    <p:extLst>
      <p:ext uri="{BB962C8B-B14F-4D97-AF65-F5344CB8AC3E}">
        <p14:creationId xmlns:p14="http://schemas.microsoft.com/office/powerpoint/2010/main" val="677025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DRY</a:t>
            </a:r>
            <a:endParaRPr lang="en-GB" dirty="0"/>
          </a:p>
        </p:txBody>
      </p:sp>
      <p:sp>
        <p:nvSpPr>
          <p:cNvPr id="3" name="Content Placeholder 2"/>
          <p:cNvSpPr>
            <a:spLocks noGrp="1"/>
          </p:cNvSpPr>
          <p:nvPr>
            <p:ph idx="1"/>
          </p:nvPr>
        </p:nvSpPr>
        <p:spPr/>
        <p:txBody>
          <a:bodyPr>
            <a:normAutofit fontScale="92500" lnSpcReduction="10000"/>
          </a:bodyPr>
          <a:lstStyle/>
          <a:p>
            <a:r>
              <a:rPr lang="pl-PL" dirty="0"/>
              <a:t>Zasada DRY oznacza </a:t>
            </a:r>
            <a:r>
              <a:rPr lang="pl-PL" i="1" dirty="0"/>
              <a:t>Don’t Repeat Yourself </a:t>
            </a:r>
            <a:r>
              <a:rPr lang="pl-PL" dirty="0"/>
              <a:t>— nie powtarzaj się! Jeśli </a:t>
            </a:r>
            <a:endParaRPr lang="pl-PL" dirty="0" smtClean="0"/>
          </a:p>
          <a:p>
            <a:r>
              <a:rPr lang="pl-PL" dirty="0"/>
              <a:t>Jeśli odkryjesz, że piszesz ten sam kodu w wielu miejscach, to z pewnością jest to kandydat do refaktoryzacji. </a:t>
            </a:r>
            <a:endParaRPr lang="pl-PL" dirty="0" smtClean="0"/>
          </a:p>
          <a:p>
            <a:r>
              <a:rPr lang="pl-PL" dirty="0" smtClean="0"/>
              <a:t>Należy </a:t>
            </a:r>
            <a:r>
              <a:rPr lang="pl-PL" dirty="0"/>
              <a:t>przyjrzeć się kodowi, aby sprawdzić, czy można go uogólnić i umieścić w klasie pomocniczej, która może być użyta w wielu miejscach systemu, albo umieścić go w bibliotece, aby użyć jej w innych projektach.</a:t>
            </a:r>
            <a:endParaRPr lang="en-GB" dirty="0"/>
          </a:p>
        </p:txBody>
      </p:sp>
    </p:spTree>
    <p:extLst>
      <p:ext uri="{BB962C8B-B14F-4D97-AF65-F5344CB8AC3E}">
        <p14:creationId xmlns:p14="http://schemas.microsoft.com/office/powerpoint/2010/main" val="1742519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l-PL" b="1" dirty="0" smtClean="0"/>
              <a:t>YAGNI</a:t>
            </a:r>
            <a:endParaRPr lang="en-GB" dirty="0"/>
          </a:p>
        </p:txBody>
      </p:sp>
      <p:sp>
        <p:nvSpPr>
          <p:cNvPr id="3" name="Content Placeholder 2"/>
          <p:cNvSpPr>
            <a:spLocks noGrp="1"/>
          </p:cNvSpPr>
          <p:nvPr>
            <p:ph idx="1"/>
          </p:nvPr>
        </p:nvSpPr>
        <p:spPr/>
        <p:txBody>
          <a:bodyPr>
            <a:normAutofit fontScale="92500" lnSpcReduction="20000"/>
          </a:bodyPr>
          <a:lstStyle/>
          <a:p>
            <a:r>
              <a:rPr lang="pl-PL" dirty="0"/>
              <a:t>YAGNI to zasada wytwarzania zwinnego oprogramowania, która stanowi, że programista nie powinien dodawać żadnego kodu, jeśli nie jest to absolutnie konieczne. Uczciwy programista pisze testy dla projektu, które nie przechodzą, a następnie pisze tylko tyle kodu produkcyjnego, aby te testy zaczęły przechodzić, po czym refaktoryzuje kod, aby usunąć występujące duplikaty. Stosowanie metodologii tworzenia oprogramowania YAGNI polega na utrzymywaniu liczby klas, metod i ogólnej liczby wierszy kodu na absolutnym minimum.</a:t>
            </a:r>
            <a:endParaRPr lang="en-GB" dirty="0"/>
          </a:p>
          <a:p>
            <a:endParaRPr lang="en-GB" dirty="0"/>
          </a:p>
        </p:txBody>
      </p:sp>
    </p:spTree>
    <p:extLst>
      <p:ext uri="{BB962C8B-B14F-4D97-AF65-F5344CB8AC3E}">
        <p14:creationId xmlns:p14="http://schemas.microsoft.com/office/powerpoint/2010/main" val="2854773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b="1" dirty="0" smtClean="0"/>
              <a:t>YAGNI</a:t>
            </a:r>
            <a:endParaRPr lang="en-GB" dirty="0"/>
          </a:p>
        </p:txBody>
      </p:sp>
      <p:sp>
        <p:nvSpPr>
          <p:cNvPr id="3" name="Content Placeholder 2"/>
          <p:cNvSpPr>
            <a:spLocks noGrp="1"/>
          </p:cNvSpPr>
          <p:nvPr>
            <p:ph idx="1"/>
          </p:nvPr>
        </p:nvSpPr>
        <p:spPr/>
        <p:txBody>
          <a:bodyPr>
            <a:normAutofit fontScale="92500" lnSpcReduction="20000"/>
          </a:bodyPr>
          <a:lstStyle/>
          <a:p>
            <a:r>
              <a:rPr lang="pl-PL" dirty="0" smtClean="0"/>
              <a:t>Podstawowym celem stosowania YAGNI jest zapobieganie nadmiernej złożoności systemów oprogramowania. Nie wprowadzaj złożoności, jeśli nie jest to konieczne. Musisz pamiętać, aby pisać tylko taki kod, który jest niezbędny. Nie pisz kodu, którego nie potrzebujesz, ani takiego, którego jedynym celem jest eksperymentowanie i uczenie się. Kod eksperymentalny i służący do uczenia się utrzymuj w projektach typu „piaskownica” przeznaczonych specjalnie do tych celów.</a:t>
            </a:r>
            <a:endParaRPr lang="en-GB" dirty="0" smtClean="0"/>
          </a:p>
          <a:p>
            <a:endParaRPr lang="en-GB" dirty="0"/>
          </a:p>
        </p:txBody>
      </p:sp>
    </p:spTree>
    <p:extLst>
      <p:ext uri="{BB962C8B-B14F-4D97-AF65-F5344CB8AC3E}">
        <p14:creationId xmlns:p14="http://schemas.microsoft.com/office/powerpoint/2010/main" val="1281429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KISS</a:t>
            </a:r>
            <a:endParaRPr lang="en-GB" dirty="0"/>
          </a:p>
        </p:txBody>
      </p:sp>
      <p:sp>
        <p:nvSpPr>
          <p:cNvPr id="3" name="Content Placeholder 2"/>
          <p:cNvSpPr>
            <a:spLocks noGrp="1"/>
          </p:cNvSpPr>
          <p:nvPr>
            <p:ph idx="1"/>
          </p:nvPr>
        </p:nvSpPr>
        <p:spPr/>
        <p:txBody>
          <a:bodyPr>
            <a:normAutofit lnSpcReduction="10000"/>
          </a:bodyPr>
          <a:lstStyle/>
          <a:p>
            <a:r>
              <a:rPr lang="pl-PL" dirty="0"/>
              <a:t>Ale czy ci inni programiści potrafią powiedzieć, co robi Twój kod, jeśli tylko rzucą na niego okiem? </a:t>
            </a:r>
            <a:endParaRPr lang="pl-PL" dirty="0" smtClean="0"/>
          </a:p>
          <a:p>
            <a:r>
              <a:rPr lang="pl-PL" dirty="0"/>
              <a:t>Jeśli popatrzysz na ten kod po 10 tygodniach pracy nad innym kodem w celu dotrzymania napiętych terminów, to czy będziesz w stanie wyjaśnić z absolutną pewnością, co robi Twój kod i dlaczego zastosowałeś właśnie taką metodę kodowania? </a:t>
            </a:r>
            <a:endParaRPr lang="en-GB" dirty="0"/>
          </a:p>
        </p:txBody>
      </p:sp>
    </p:spTree>
    <p:extLst>
      <p:ext uri="{BB962C8B-B14F-4D97-AF65-F5344CB8AC3E}">
        <p14:creationId xmlns:p14="http://schemas.microsoft.com/office/powerpoint/2010/main" val="876890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KISS</a:t>
            </a:r>
            <a:endParaRPr lang="en-GB" dirty="0"/>
          </a:p>
        </p:txBody>
      </p:sp>
      <p:sp>
        <p:nvSpPr>
          <p:cNvPr id="3" name="Content Placeholder 2"/>
          <p:cNvSpPr>
            <a:spLocks noGrp="1"/>
          </p:cNvSpPr>
          <p:nvPr>
            <p:ph idx="1"/>
          </p:nvPr>
        </p:nvSpPr>
        <p:spPr/>
        <p:txBody>
          <a:bodyPr>
            <a:normAutofit lnSpcReduction="10000"/>
          </a:bodyPr>
          <a:lstStyle/>
          <a:p>
            <a:r>
              <a:rPr lang="pl-PL" dirty="0"/>
              <a:t>Czy kiedykolwiek zdarzyło Ci się zaprogramować jakiś kod, oddać go, a następnie powrócić do niego po więcej niż kilku dniach i pomyśleć: przecież to nie może być mój kod? Co to ma być? </a:t>
            </a:r>
            <a:endParaRPr lang="pl-PL" dirty="0" smtClean="0"/>
          </a:p>
          <a:p>
            <a:r>
              <a:rPr lang="pl-PL" dirty="0"/>
              <a:t>Podczas programowania kodu należy pamiętać, by zachować jego prosty format tak, by był czytelny i zrozumiały nawet dla początkujących programistów</a:t>
            </a:r>
            <a:r>
              <a:rPr lang="pl-PL" dirty="0" smtClean="0"/>
              <a:t>.</a:t>
            </a:r>
            <a:endParaRPr lang="en-GB" dirty="0"/>
          </a:p>
        </p:txBody>
      </p:sp>
    </p:spTree>
    <p:extLst>
      <p:ext uri="{BB962C8B-B14F-4D97-AF65-F5344CB8AC3E}">
        <p14:creationId xmlns:p14="http://schemas.microsoft.com/office/powerpoint/2010/main" val="1831292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SOLID</a:t>
            </a:r>
            <a:endParaRPr lang="en-GB" dirty="0"/>
          </a:p>
        </p:txBody>
      </p:sp>
      <p:sp>
        <p:nvSpPr>
          <p:cNvPr id="3" name="Content Placeholder 2"/>
          <p:cNvSpPr>
            <a:spLocks noGrp="1"/>
          </p:cNvSpPr>
          <p:nvPr>
            <p:ph idx="1"/>
          </p:nvPr>
        </p:nvSpPr>
        <p:spPr/>
        <p:txBody>
          <a:bodyPr/>
          <a:lstStyle/>
          <a:p>
            <a:r>
              <a:rPr lang="pl-PL" dirty="0"/>
              <a:t>SOLID to zestaw pięciu zasad projektowych, których celem jest tworzenie oprogramowania łatwiejszego do zrozumienia i utrzymania. Kod oprogramowania powinien być łatwy do czytania i rozszerzania bez konieczności modyfikowania części istniejącego kodu.</a:t>
            </a:r>
            <a:endParaRPr lang="en-GB" dirty="0"/>
          </a:p>
          <a:p>
            <a:endParaRPr lang="en-GB" dirty="0"/>
          </a:p>
        </p:txBody>
      </p:sp>
    </p:spTree>
    <p:extLst>
      <p:ext uri="{BB962C8B-B14F-4D97-AF65-F5344CB8AC3E}">
        <p14:creationId xmlns:p14="http://schemas.microsoft.com/office/powerpoint/2010/main" val="3301689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KISS</a:t>
            </a:r>
            <a:endParaRPr lang="en-GB" dirty="0"/>
          </a:p>
        </p:txBody>
      </p:sp>
      <p:sp>
        <p:nvSpPr>
          <p:cNvPr id="3" name="Content Placeholder 2"/>
          <p:cNvSpPr>
            <a:spLocks noGrp="1"/>
          </p:cNvSpPr>
          <p:nvPr>
            <p:ph idx="1"/>
          </p:nvPr>
        </p:nvSpPr>
        <p:spPr/>
        <p:txBody>
          <a:bodyPr/>
          <a:lstStyle/>
          <a:p>
            <a:r>
              <a:rPr lang="pl-PL" dirty="0"/>
              <a:t>Czy naprawdę potrzebujesz mikrousług</a:t>
            </a:r>
            <a:r>
              <a:rPr lang="pl-PL" dirty="0" smtClean="0"/>
              <a:t>?</a:t>
            </a:r>
          </a:p>
          <a:p>
            <a:r>
              <a:rPr lang="pl-PL" dirty="0"/>
              <a:t>Gdy pracujesz nad nowym systemem zastanów się, jaka jest minimalna liczba jego komponentów wymagana do napisania solidnego, łatwego w utrzymaniu i skalowalnego rozwiązania, które będzie wydajnie działać</a:t>
            </a:r>
            <a:r>
              <a:rPr lang="pl-PL" dirty="0" smtClean="0"/>
              <a:t>.</a:t>
            </a:r>
            <a:endParaRPr lang="en-GB" dirty="0"/>
          </a:p>
        </p:txBody>
      </p:sp>
    </p:spTree>
    <p:extLst>
      <p:ext uri="{BB962C8B-B14F-4D97-AF65-F5344CB8AC3E}">
        <p14:creationId xmlns:p14="http://schemas.microsoft.com/office/powerpoint/2010/main" val="2598669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ZŁY KOD</a:t>
            </a:r>
            <a:endParaRPr lang="en-GB" dirty="0"/>
          </a:p>
        </p:txBody>
      </p:sp>
      <p:sp>
        <p:nvSpPr>
          <p:cNvPr id="3" name="Content Placeholder 2"/>
          <p:cNvSpPr>
            <a:spLocks noGrp="1"/>
          </p:cNvSpPr>
          <p:nvPr>
            <p:ph idx="1"/>
          </p:nvPr>
        </p:nvSpPr>
        <p:spPr/>
        <p:txBody>
          <a:bodyPr/>
          <a:lstStyle/>
          <a:p>
            <a:r>
              <a:rPr lang="pl-PL" dirty="0" smtClean="0"/>
              <a:t>Przykłady</a:t>
            </a:r>
            <a:endParaRPr lang="en-GB" dirty="0"/>
          </a:p>
        </p:txBody>
      </p:sp>
    </p:spTree>
    <p:extLst>
      <p:ext uri="{BB962C8B-B14F-4D97-AF65-F5344CB8AC3E}">
        <p14:creationId xmlns:p14="http://schemas.microsoft.com/office/powerpoint/2010/main" val="2300072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ZŁY KOD</a:t>
            </a:r>
            <a:endParaRPr lang="en-GB"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813967745"/>
              </p:ext>
            </p:extLst>
          </p:nvPr>
        </p:nvGraphicFramePr>
        <p:xfrm>
          <a:off x="395536" y="1340768"/>
          <a:ext cx="8229600" cy="5425440"/>
        </p:xfrm>
        <a:graphic>
          <a:graphicData uri="http://schemas.openxmlformats.org/drawingml/2006/table">
            <a:tbl>
              <a:tblPr bandRow="1">
                <a:tableStyleId>{5C22544A-7EE6-4342-B048-85BDC9FD1C3A}</a:tableStyleId>
              </a:tblPr>
              <a:tblGrid>
                <a:gridCol w="4114800"/>
                <a:gridCol w="4114800"/>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b="0" kern="1200" dirty="0" smtClean="0">
                          <a:solidFill>
                            <a:schemeClr val="tx1"/>
                          </a:solidFill>
                          <a:effectLst/>
                          <a:latin typeface="+mn-lt"/>
                          <a:ea typeface="+mn-ea"/>
                          <a:cs typeface="+mn-cs"/>
                        </a:rPr>
                        <a:t>#1</a:t>
                      </a:r>
                      <a:r>
                        <a:rPr lang="pl-PL" sz="1800" b="0" kern="1200" baseline="0" dirty="0" smtClean="0">
                          <a:solidFill>
                            <a:schemeClr val="tx1"/>
                          </a:solidFill>
                          <a:effectLst/>
                          <a:latin typeface="+mn-lt"/>
                          <a:ea typeface="+mn-ea"/>
                          <a:cs typeface="+mn-cs"/>
                        </a:rPr>
                        <a:t> </a:t>
                      </a:r>
                      <a:r>
                        <a:rPr lang="en-GB" sz="1800" b="0" kern="1200" dirty="0" err="1" smtClean="0">
                          <a:solidFill>
                            <a:schemeClr val="tx1"/>
                          </a:solidFill>
                          <a:effectLst/>
                          <a:latin typeface="+mn-lt"/>
                          <a:ea typeface="+mn-ea"/>
                          <a:cs typeface="+mn-cs"/>
                        </a:rPr>
                        <a:t>Niewłaściwe</a:t>
                      </a:r>
                      <a:r>
                        <a:rPr lang="en-GB" sz="1800" b="0" kern="1200" dirty="0" smtClean="0">
                          <a:solidFill>
                            <a:schemeClr val="tx1"/>
                          </a:solidFill>
                          <a:effectLst/>
                          <a:latin typeface="+mn-lt"/>
                          <a:ea typeface="+mn-ea"/>
                          <a:cs typeface="+mn-cs"/>
                        </a:rPr>
                        <a:t> </a:t>
                      </a:r>
                      <a:r>
                        <a:rPr lang="en-GB" sz="1800" b="0" kern="1200" dirty="0" err="1" smtClean="0">
                          <a:solidFill>
                            <a:schemeClr val="tx1"/>
                          </a:solidFill>
                          <a:effectLst/>
                          <a:latin typeface="+mn-lt"/>
                          <a:ea typeface="+mn-ea"/>
                          <a:cs typeface="+mn-cs"/>
                        </a:rPr>
                        <a:t>wcięcia</a:t>
                      </a:r>
                      <a:endParaRPr lang="en-GB" sz="1800" b="0" kern="1200" dirty="0" smtClean="0">
                        <a:solidFill>
                          <a:schemeClr val="tx1"/>
                        </a:solidFill>
                        <a:effectLst/>
                        <a:latin typeface="+mn-lt"/>
                        <a:ea typeface="+mn-ea"/>
                        <a:cs typeface="+mn-cs"/>
                      </a:endParaRPr>
                    </a:p>
                  </a:txBody>
                  <a:tcPr/>
                </a:tc>
                <a:tc>
                  <a:txBody>
                    <a:bodyPr/>
                    <a:lstStyle/>
                    <a:p>
                      <a:r>
                        <a:rPr lang="pl-PL" sz="1800" b="0" kern="1200" dirty="0" smtClean="0">
                          <a:solidFill>
                            <a:schemeClr val="tx1"/>
                          </a:solidFill>
                          <a:effectLst/>
                          <a:latin typeface="+mn-lt"/>
                          <a:ea typeface="+mn-ea"/>
                          <a:cs typeface="+mn-cs"/>
                        </a:rPr>
                        <a:t>Metody zawierające więcej niż 10 wierszy kodu</a:t>
                      </a:r>
                      <a:endParaRPr lang="en-GB" b="0" dirty="0">
                        <a:solidFill>
                          <a:schemeClr val="tx1"/>
                        </a:solidFill>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kern="1200" dirty="0" smtClean="0">
                          <a:solidFill>
                            <a:schemeClr val="dk1"/>
                          </a:solidFill>
                          <a:effectLst/>
                          <a:latin typeface="+mn-lt"/>
                          <a:ea typeface="+mn-ea"/>
                          <a:cs typeface="+mn-cs"/>
                        </a:rPr>
                        <a:t>#2 Komentarze zawierające oczywiste stwierdzenia</a:t>
                      </a:r>
                      <a:endParaRPr lang="en-GB" sz="1800" kern="1200" dirty="0" smtClean="0">
                        <a:solidFill>
                          <a:schemeClr val="dk1"/>
                        </a:solidFill>
                        <a:effectLst/>
                        <a:latin typeface="+mn-lt"/>
                        <a:ea typeface="+mn-ea"/>
                        <a:cs typeface="+mn-cs"/>
                      </a:endParaRPr>
                    </a:p>
                  </a:txBody>
                  <a:tcPr/>
                </a:tc>
                <a:tc>
                  <a:txBody>
                    <a:bodyPr/>
                    <a:lstStyle/>
                    <a:p>
                      <a:r>
                        <a:rPr lang="pl-PL" sz="1800" kern="1200" dirty="0" smtClean="0">
                          <a:solidFill>
                            <a:schemeClr val="dk1"/>
                          </a:solidFill>
                          <a:effectLst/>
                          <a:latin typeface="+mn-lt"/>
                          <a:ea typeface="+mn-ea"/>
                          <a:cs typeface="+mn-cs"/>
                        </a:rPr>
                        <a:t>Metody z więcej niż dwoma parametrami</a:t>
                      </a:r>
                      <a:endParaRPr lang="en-GB" dirty="0"/>
                    </a:p>
                  </a:txBody>
                  <a:tcPr/>
                </a:tc>
              </a:tr>
              <a:tr h="370840">
                <a:tc>
                  <a:txBody>
                    <a:bodyPr/>
                    <a:lstStyle/>
                    <a:p>
                      <a:r>
                        <a:rPr lang="pl-PL" sz="1800" kern="1200" dirty="0" smtClean="0">
                          <a:solidFill>
                            <a:schemeClr val="dk1"/>
                          </a:solidFill>
                          <a:effectLst/>
                          <a:latin typeface="+mn-lt"/>
                          <a:ea typeface="+mn-ea"/>
                          <a:cs typeface="+mn-cs"/>
                        </a:rPr>
                        <a:t>#3 Komentarze, które usprawiedliwiają zły kod</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kern="1200" dirty="0" smtClean="0">
                          <a:solidFill>
                            <a:schemeClr val="dk1"/>
                          </a:solidFill>
                          <a:effectLst/>
                          <a:latin typeface="+mn-lt"/>
                          <a:ea typeface="+mn-ea"/>
                          <a:cs typeface="+mn-cs"/>
                        </a:rPr>
                        <a:t>Korzystanie z wyjątków do sterowania przepływem programu</a:t>
                      </a:r>
                      <a:endParaRPr lang="en-GB" sz="1800" kern="1200" dirty="0" smtClean="0">
                        <a:solidFill>
                          <a:schemeClr val="dk1"/>
                        </a:solidFill>
                        <a:effectLst/>
                        <a:latin typeface="+mn-lt"/>
                        <a:ea typeface="+mn-ea"/>
                        <a:cs typeface="+mn-cs"/>
                      </a:endParaRPr>
                    </a:p>
                  </a:txBody>
                  <a:tcPr/>
                </a:tc>
              </a:tr>
              <a:tr h="370840">
                <a:tc>
                  <a:txBody>
                    <a:bodyPr/>
                    <a:lstStyle/>
                    <a:p>
                      <a:r>
                        <a:rPr lang="pl-PL" sz="1800" kern="1200" dirty="0" smtClean="0">
                          <a:solidFill>
                            <a:schemeClr val="dk1"/>
                          </a:solidFill>
                          <a:effectLst/>
                          <a:latin typeface="+mn-lt"/>
                          <a:ea typeface="+mn-ea"/>
                          <a:cs typeface="+mn-cs"/>
                        </a:rPr>
                        <a:t>#4 Zakomentowane wiersze kodu</a:t>
                      </a:r>
                      <a:endParaRPr lang="en-GB" dirty="0"/>
                    </a:p>
                  </a:txBody>
                  <a:tcPr/>
                </a:tc>
                <a:tc>
                  <a:txBody>
                    <a:bodyPr/>
                    <a:lstStyle/>
                    <a:p>
                      <a:r>
                        <a:rPr lang="en-GB" sz="1800" kern="1200" dirty="0" err="1" smtClean="0">
                          <a:solidFill>
                            <a:schemeClr val="dk1"/>
                          </a:solidFill>
                          <a:effectLst/>
                          <a:latin typeface="+mn-lt"/>
                          <a:ea typeface="+mn-ea"/>
                          <a:cs typeface="+mn-cs"/>
                        </a:rPr>
                        <a:t>Kod</a:t>
                      </a:r>
                      <a:r>
                        <a:rPr lang="en-GB" sz="1800" kern="1200" dirty="0" smtClean="0">
                          <a:solidFill>
                            <a:schemeClr val="dk1"/>
                          </a:solidFill>
                          <a:effectLst/>
                          <a:latin typeface="+mn-lt"/>
                          <a:ea typeface="+mn-ea"/>
                          <a:cs typeface="+mn-cs"/>
                        </a:rPr>
                        <a:t> </a:t>
                      </a:r>
                      <a:r>
                        <a:rPr lang="en-GB" sz="1800" kern="1200" dirty="0" err="1" smtClean="0">
                          <a:solidFill>
                            <a:schemeClr val="dk1"/>
                          </a:solidFill>
                          <a:effectLst/>
                          <a:latin typeface="+mn-lt"/>
                          <a:ea typeface="+mn-ea"/>
                          <a:cs typeface="+mn-cs"/>
                        </a:rPr>
                        <a:t>trudny</a:t>
                      </a:r>
                      <a:r>
                        <a:rPr lang="en-GB" sz="1800" kern="1200" dirty="0" smtClean="0">
                          <a:solidFill>
                            <a:schemeClr val="dk1"/>
                          </a:solidFill>
                          <a:effectLst/>
                          <a:latin typeface="+mn-lt"/>
                          <a:ea typeface="+mn-ea"/>
                          <a:cs typeface="+mn-cs"/>
                        </a:rPr>
                        <a:t> do </a:t>
                      </a:r>
                      <a:r>
                        <a:rPr lang="en-GB" sz="1800" kern="1200" dirty="0" err="1" smtClean="0">
                          <a:solidFill>
                            <a:schemeClr val="dk1"/>
                          </a:solidFill>
                          <a:effectLst/>
                          <a:latin typeface="+mn-lt"/>
                          <a:ea typeface="+mn-ea"/>
                          <a:cs typeface="+mn-cs"/>
                        </a:rPr>
                        <a:t>czytania</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kern="1200" dirty="0" smtClean="0">
                          <a:solidFill>
                            <a:schemeClr val="dk1"/>
                          </a:solidFill>
                          <a:effectLst/>
                          <a:latin typeface="+mn-lt"/>
                          <a:ea typeface="+mn-ea"/>
                          <a:cs typeface="+mn-cs"/>
                        </a:rPr>
                        <a:t>#5 Nieprawidłowa organizacja za pomocą przestrzeni nazw</a:t>
                      </a:r>
                      <a:endParaRPr lang="en-GB" sz="1800" kern="1200" dirty="0" smtClean="0">
                        <a:solidFill>
                          <a:schemeClr val="dk1"/>
                        </a:solidFill>
                        <a:effectLst/>
                        <a:latin typeface="+mn-lt"/>
                        <a:ea typeface="+mn-ea"/>
                        <a:cs typeface="+mn-cs"/>
                      </a:endParaRPr>
                    </a:p>
                  </a:txBody>
                  <a:tcPr/>
                </a:tc>
                <a:tc>
                  <a:txBody>
                    <a:bodyPr/>
                    <a:lstStyle/>
                    <a:p>
                      <a:r>
                        <a:rPr lang="en-GB" sz="1800" kern="1200" dirty="0" err="1" smtClean="0">
                          <a:solidFill>
                            <a:schemeClr val="dk1"/>
                          </a:solidFill>
                          <a:effectLst/>
                          <a:latin typeface="+mn-lt"/>
                          <a:ea typeface="+mn-ea"/>
                          <a:cs typeface="+mn-cs"/>
                        </a:rPr>
                        <a:t>Kod</a:t>
                      </a:r>
                      <a:r>
                        <a:rPr lang="en-GB" sz="1800" kern="1200" dirty="0" smtClean="0">
                          <a:solidFill>
                            <a:schemeClr val="dk1"/>
                          </a:solidFill>
                          <a:effectLst/>
                          <a:latin typeface="+mn-lt"/>
                          <a:ea typeface="+mn-ea"/>
                          <a:cs typeface="+mn-cs"/>
                        </a:rPr>
                        <a:t> </a:t>
                      </a:r>
                      <a:r>
                        <a:rPr lang="en-GB" sz="1800" kern="1200" dirty="0" err="1" smtClean="0">
                          <a:solidFill>
                            <a:schemeClr val="dk1"/>
                          </a:solidFill>
                          <a:effectLst/>
                          <a:latin typeface="+mn-lt"/>
                          <a:ea typeface="+mn-ea"/>
                          <a:cs typeface="+mn-cs"/>
                        </a:rPr>
                        <a:t>zawierający</a:t>
                      </a:r>
                      <a:r>
                        <a:rPr lang="en-GB" sz="1800" kern="1200" dirty="0" smtClean="0">
                          <a:solidFill>
                            <a:schemeClr val="dk1"/>
                          </a:solidFill>
                          <a:effectLst/>
                          <a:latin typeface="+mn-lt"/>
                          <a:ea typeface="+mn-ea"/>
                          <a:cs typeface="+mn-cs"/>
                        </a:rPr>
                        <a:t> </a:t>
                      </a:r>
                      <a:r>
                        <a:rPr lang="en-GB" sz="1800" kern="1200" dirty="0" err="1" smtClean="0">
                          <a:solidFill>
                            <a:schemeClr val="dk1"/>
                          </a:solidFill>
                          <a:effectLst/>
                          <a:latin typeface="+mn-lt"/>
                          <a:ea typeface="+mn-ea"/>
                          <a:cs typeface="+mn-cs"/>
                        </a:rPr>
                        <a:t>ścisłe</a:t>
                      </a:r>
                      <a:r>
                        <a:rPr lang="en-GB" sz="1800" kern="1200" dirty="0" smtClean="0">
                          <a:solidFill>
                            <a:schemeClr val="dk1"/>
                          </a:solidFill>
                          <a:effectLst/>
                          <a:latin typeface="+mn-lt"/>
                          <a:ea typeface="+mn-ea"/>
                          <a:cs typeface="+mn-cs"/>
                        </a:rPr>
                        <a:t> </a:t>
                      </a:r>
                      <a:r>
                        <a:rPr lang="en-GB" sz="1800" kern="1200" dirty="0" err="1" smtClean="0">
                          <a:solidFill>
                            <a:schemeClr val="dk1"/>
                          </a:solidFill>
                          <a:effectLst/>
                          <a:latin typeface="+mn-lt"/>
                          <a:ea typeface="+mn-ea"/>
                          <a:cs typeface="+mn-cs"/>
                        </a:rPr>
                        <a:t>sprzężenia</a:t>
                      </a:r>
                      <a:endParaRPr lang="en-GB" dirty="0"/>
                    </a:p>
                  </a:txBody>
                  <a:tcPr/>
                </a:tc>
              </a:tr>
              <a:tr h="370840">
                <a:tc>
                  <a:txBody>
                    <a:bodyPr/>
                    <a:lstStyle/>
                    <a:p>
                      <a:r>
                        <a:rPr lang="pl-PL" sz="1800" kern="1200" dirty="0" smtClean="0">
                          <a:solidFill>
                            <a:schemeClr val="dk1"/>
                          </a:solidFill>
                          <a:effectLst/>
                          <a:latin typeface="+mn-lt"/>
                          <a:ea typeface="+mn-ea"/>
                          <a:cs typeface="+mn-cs"/>
                        </a:rPr>
                        <a:t>#6 </a:t>
                      </a:r>
                      <a:r>
                        <a:rPr lang="en-GB" sz="1800" kern="1200" dirty="0" err="1" smtClean="0">
                          <a:solidFill>
                            <a:schemeClr val="dk1"/>
                          </a:solidFill>
                          <a:effectLst/>
                          <a:latin typeface="+mn-lt"/>
                          <a:ea typeface="+mn-ea"/>
                          <a:cs typeface="+mn-cs"/>
                        </a:rPr>
                        <a:t>Złe</a:t>
                      </a:r>
                      <a:r>
                        <a:rPr lang="en-GB" sz="1800" kern="1200" dirty="0" smtClean="0">
                          <a:solidFill>
                            <a:schemeClr val="dk1"/>
                          </a:solidFill>
                          <a:effectLst/>
                          <a:latin typeface="+mn-lt"/>
                          <a:ea typeface="+mn-ea"/>
                          <a:cs typeface="+mn-cs"/>
                        </a:rPr>
                        <a:t> </a:t>
                      </a:r>
                      <a:r>
                        <a:rPr lang="en-GB" sz="1800" kern="1200" dirty="0" err="1" smtClean="0">
                          <a:solidFill>
                            <a:schemeClr val="dk1"/>
                          </a:solidFill>
                          <a:effectLst/>
                          <a:latin typeface="+mn-lt"/>
                          <a:ea typeface="+mn-ea"/>
                          <a:cs typeface="+mn-cs"/>
                        </a:rPr>
                        <a:t>konwencje</a:t>
                      </a:r>
                      <a:r>
                        <a:rPr lang="en-GB" sz="1800" kern="1200" dirty="0" smtClean="0">
                          <a:solidFill>
                            <a:schemeClr val="dk1"/>
                          </a:solidFill>
                          <a:effectLst/>
                          <a:latin typeface="+mn-lt"/>
                          <a:ea typeface="+mn-ea"/>
                          <a:cs typeface="+mn-cs"/>
                        </a:rPr>
                        <a:t> </a:t>
                      </a:r>
                      <a:r>
                        <a:rPr lang="en-GB" sz="1800" kern="1200" dirty="0" err="1" smtClean="0">
                          <a:solidFill>
                            <a:schemeClr val="dk1"/>
                          </a:solidFill>
                          <a:effectLst/>
                          <a:latin typeface="+mn-lt"/>
                          <a:ea typeface="+mn-ea"/>
                          <a:cs typeface="+mn-cs"/>
                        </a:rPr>
                        <a:t>nazewnictwa</a:t>
                      </a:r>
                      <a:endParaRPr lang="en-GB" dirty="0"/>
                    </a:p>
                  </a:txBody>
                  <a:tcPr/>
                </a:tc>
                <a:tc>
                  <a:txBody>
                    <a:bodyPr/>
                    <a:lstStyle/>
                    <a:p>
                      <a:r>
                        <a:rPr lang="pl-PL" sz="1800" kern="1200" dirty="0" smtClean="0">
                          <a:solidFill>
                            <a:schemeClr val="dk1"/>
                          </a:solidFill>
                          <a:effectLst/>
                          <a:latin typeface="+mn-lt"/>
                          <a:ea typeface="+mn-ea"/>
                          <a:cs typeface="+mn-cs"/>
                        </a:rPr>
                        <a:t>Niska spójność kodu</a:t>
                      </a:r>
                      <a:endParaRPr lang="en-GB" dirty="0"/>
                    </a:p>
                  </a:txBody>
                  <a:tcPr/>
                </a:tc>
              </a:tr>
              <a:tr h="370840">
                <a:tc>
                  <a:txBody>
                    <a:bodyPr/>
                    <a:lstStyle/>
                    <a:p>
                      <a:r>
                        <a:rPr lang="pl-PL" sz="1800" kern="1200" dirty="0" smtClean="0">
                          <a:solidFill>
                            <a:schemeClr val="dk1"/>
                          </a:solidFill>
                          <a:effectLst/>
                          <a:latin typeface="+mn-lt"/>
                          <a:ea typeface="+mn-ea"/>
                          <a:cs typeface="+mn-cs"/>
                        </a:rPr>
                        <a:t>#7 Klasy, które wykonują wiele zadań</a:t>
                      </a:r>
                      <a:endParaRPr lang="en-GB" dirty="0"/>
                    </a:p>
                  </a:txBody>
                  <a:tcPr/>
                </a:tc>
                <a:tc>
                  <a:txBody>
                    <a:bodyPr/>
                    <a:lstStyle/>
                    <a:p>
                      <a:r>
                        <a:rPr lang="pl-PL" sz="1800" kern="1200" dirty="0" smtClean="0">
                          <a:solidFill>
                            <a:schemeClr val="dk1"/>
                          </a:solidFill>
                          <a:effectLst/>
                          <a:latin typeface="+mn-lt"/>
                          <a:ea typeface="+mn-ea"/>
                          <a:cs typeface="+mn-cs"/>
                        </a:rPr>
                        <a:t>Obiekty są pozostawiane bez niszczenia</a:t>
                      </a:r>
                      <a:endParaRPr lang="en-GB" dirty="0"/>
                    </a:p>
                  </a:txBody>
                  <a:tcPr/>
                </a:tc>
              </a:tr>
              <a:tr h="370840">
                <a:tc>
                  <a:txBody>
                    <a:bodyPr/>
                    <a:lstStyle/>
                    <a:p>
                      <a:r>
                        <a:rPr lang="pl-PL" sz="1800" kern="1200" dirty="0" smtClean="0">
                          <a:solidFill>
                            <a:schemeClr val="dk1"/>
                          </a:solidFill>
                          <a:effectLst/>
                          <a:latin typeface="+mn-lt"/>
                          <a:ea typeface="+mn-ea"/>
                          <a:cs typeface="+mn-cs"/>
                        </a:rPr>
                        <a:t>#8 Metody, które wykonują wiele działań</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kern="1200" dirty="0" smtClean="0">
                          <a:solidFill>
                            <a:schemeClr val="dk1"/>
                          </a:solidFill>
                          <a:effectLst/>
                          <a:latin typeface="+mn-lt"/>
                          <a:ea typeface="+mn-ea"/>
                          <a:cs typeface="+mn-cs"/>
                        </a:rPr>
                        <a:t>Stosowanie metody Finalize()</a:t>
                      </a:r>
                      <a:endParaRPr lang="en-GB" sz="1800" kern="1200" dirty="0" smtClean="0">
                        <a:solidFill>
                          <a:schemeClr val="dk1"/>
                        </a:solidFill>
                        <a:effectLst/>
                        <a:latin typeface="+mn-lt"/>
                        <a:ea typeface="+mn-ea"/>
                        <a:cs typeface="+mn-cs"/>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kern="1200" dirty="0" smtClean="0">
                          <a:solidFill>
                            <a:schemeClr val="dk1"/>
                          </a:solidFill>
                          <a:effectLst/>
                          <a:latin typeface="+mn-lt"/>
                          <a:ea typeface="+mn-ea"/>
                          <a:cs typeface="+mn-cs"/>
                        </a:rPr>
                        <a:t>#10 Nadmierna złożoność (ang. </a:t>
                      </a:r>
                      <a:r>
                        <a:rPr lang="pl-PL" sz="1800" i="1" kern="1200" dirty="0" smtClean="0">
                          <a:solidFill>
                            <a:schemeClr val="dk1"/>
                          </a:solidFill>
                          <a:effectLst/>
                          <a:latin typeface="+mn-lt"/>
                          <a:ea typeface="+mn-ea"/>
                          <a:cs typeface="+mn-cs"/>
                        </a:rPr>
                        <a:t>overengineering</a:t>
                      </a:r>
                      <a:r>
                        <a:rPr lang="pl-PL" sz="1800" kern="1200" dirty="0" smtClean="0">
                          <a:solidFill>
                            <a:schemeClr val="dk1"/>
                          </a:solidFill>
                          <a:effectLst/>
                          <a:latin typeface="+mn-lt"/>
                          <a:ea typeface="+mn-ea"/>
                          <a:cs typeface="+mn-cs"/>
                        </a:rPr>
                        <a:t>)</a:t>
                      </a:r>
                      <a:endParaRPr lang="en-GB" sz="1800" kern="1200" dirty="0" smtClean="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kern="1200" dirty="0" smtClean="0">
                          <a:solidFill>
                            <a:schemeClr val="dk1"/>
                          </a:solidFill>
                          <a:effectLst/>
                          <a:latin typeface="+mn-lt"/>
                          <a:ea typeface="+mn-ea"/>
                          <a:cs typeface="+mn-cs"/>
                        </a:rPr>
                        <a:t>Brak stosowania regionów w dużych klasach</a:t>
                      </a:r>
                      <a:endParaRPr lang="en-GB" sz="1800" kern="1200" dirty="0" smtClean="0">
                        <a:solidFill>
                          <a:schemeClr val="dk1"/>
                        </a:solidFill>
                        <a:effectLst/>
                        <a:latin typeface="+mn-lt"/>
                        <a:ea typeface="+mn-ea"/>
                        <a:cs typeface="+mn-cs"/>
                      </a:endParaRP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kern="1200" dirty="0" smtClean="0">
                          <a:solidFill>
                            <a:schemeClr val="dk1"/>
                          </a:solidFill>
                          <a:effectLst/>
                          <a:latin typeface="+mn-lt"/>
                          <a:ea typeface="+mn-ea"/>
                          <a:cs typeface="+mn-cs"/>
                        </a:rPr>
                        <a:t>#11 </a:t>
                      </a:r>
                      <a:r>
                        <a:rPr lang="en-GB" sz="1800" kern="1200" dirty="0" err="1" smtClean="0">
                          <a:solidFill>
                            <a:schemeClr val="dk1"/>
                          </a:solidFill>
                          <a:effectLst/>
                          <a:latin typeface="+mn-lt"/>
                          <a:ea typeface="+mn-ea"/>
                          <a:cs typeface="+mn-cs"/>
                        </a:rPr>
                        <a:t>Bezpośrednie</a:t>
                      </a:r>
                      <a:r>
                        <a:rPr lang="en-GB" sz="1800" kern="1200" dirty="0" smtClean="0">
                          <a:solidFill>
                            <a:schemeClr val="dk1"/>
                          </a:solidFill>
                          <a:effectLst/>
                          <a:latin typeface="+mn-lt"/>
                          <a:ea typeface="+mn-ea"/>
                          <a:cs typeface="+mn-cs"/>
                        </a:rPr>
                        <a:t> </a:t>
                      </a:r>
                      <a:r>
                        <a:rPr lang="en-GB" sz="1800" kern="1200" dirty="0" err="1" smtClean="0">
                          <a:solidFill>
                            <a:schemeClr val="dk1"/>
                          </a:solidFill>
                          <a:effectLst/>
                          <a:latin typeface="+mn-lt"/>
                          <a:ea typeface="+mn-ea"/>
                          <a:cs typeface="+mn-cs"/>
                        </a:rPr>
                        <a:t>ujawnianie</a:t>
                      </a:r>
                      <a:r>
                        <a:rPr lang="en-GB" sz="1800" kern="1200" dirty="0" smtClean="0">
                          <a:solidFill>
                            <a:schemeClr val="dk1"/>
                          </a:solidFill>
                          <a:effectLst/>
                          <a:latin typeface="+mn-lt"/>
                          <a:ea typeface="+mn-ea"/>
                          <a:cs typeface="+mn-cs"/>
                        </a:rPr>
                        <a:t> </a:t>
                      </a:r>
                      <a:r>
                        <a:rPr lang="en-GB" sz="1800" kern="1200" dirty="0" err="1" smtClean="0">
                          <a:solidFill>
                            <a:schemeClr val="dk1"/>
                          </a:solidFill>
                          <a:effectLst/>
                          <a:latin typeface="+mn-lt"/>
                          <a:ea typeface="+mn-ea"/>
                          <a:cs typeface="+mn-cs"/>
                        </a:rPr>
                        <a:t>informacji</a:t>
                      </a:r>
                      <a:endParaRPr lang="en-GB" sz="1800" kern="1200" dirty="0" smtClean="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err="1" smtClean="0">
                          <a:solidFill>
                            <a:schemeClr val="dk1"/>
                          </a:solidFill>
                          <a:effectLst/>
                          <a:latin typeface="+mn-lt"/>
                          <a:ea typeface="+mn-ea"/>
                          <a:cs typeface="+mn-cs"/>
                        </a:rPr>
                        <a:t>Kod</a:t>
                      </a:r>
                      <a:r>
                        <a:rPr lang="en-GB" sz="1800" kern="1200" dirty="0" smtClean="0">
                          <a:solidFill>
                            <a:schemeClr val="dk1"/>
                          </a:solidFill>
                          <a:effectLst/>
                          <a:latin typeface="+mn-lt"/>
                          <a:ea typeface="+mn-ea"/>
                          <a:cs typeface="+mn-cs"/>
                        </a:rPr>
                        <a:t> spaghetti</a:t>
                      </a: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kern="1200" dirty="0" smtClean="0">
                          <a:solidFill>
                            <a:schemeClr val="dk1"/>
                          </a:solidFill>
                          <a:effectLst/>
                          <a:latin typeface="+mn-lt"/>
                          <a:ea typeface="+mn-ea"/>
                          <a:cs typeface="+mn-cs"/>
                        </a:rPr>
                        <a:t>#11 </a:t>
                      </a:r>
                      <a:r>
                        <a:rPr lang="en-GB" sz="1800" kern="1200" dirty="0" err="1" smtClean="0">
                          <a:solidFill>
                            <a:schemeClr val="dk1"/>
                          </a:solidFill>
                          <a:effectLst/>
                          <a:latin typeface="+mn-lt"/>
                          <a:ea typeface="+mn-ea"/>
                          <a:cs typeface="+mn-cs"/>
                        </a:rPr>
                        <a:t>Antywzorce</a:t>
                      </a:r>
                      <a:r>
                        <a:rPr lang="en-GB" sz="1800" kern="1200" dirty="0" smtClean="0">
                          <a:solidFill>
                            <a:schemeClr val="dk1"/>
                          </a:solidFill>
                          <a:effectLst/>
                          <a:latin typeface="+mn-lt"/>
                          <a:ea typeface="+mn-ea"/>
                          <a:cs typeface="+mn-cs"/>
                        </a:rPr>
                        <a:t> </a:t>
                      </a:r>
                      <a:r>
                        <a:rPr lang="en-GB" sz="1800" kern="1200" dirty="0" err="1" smtClean="0">
                          <a:solidFill>
                            <a:schemeClr val="dk1"/>
                          </a:solidFill>
                          <a:effectLst/>
                          <a:latin typeface="+mn-lt"/>
                          <a:ea typeface="+mn-ea"/>
                          <a:cs typeface="+mn-cs"/>
                        </a:rPr>
                        <a:t>projektowe</a:t>
                      </a:r>
                      <a:endParaRPr lang="en-GB" sz="1800" kern="1200" dirty="0" smtClean="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kern="1200" dirty="0" smtClean="0">
                        <a:solidFill>
                          <a:schemeClr val="dk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3732787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GB" dirty="0" err="1"/>
              <a:t>Niewłaściwe</a:t>
            </a:r>
            <a:r>
              <a:rPr lang="en-GB" dirty="0"/>
              <a:t> </a:t>
            </a:r>
            <a:r>
              <a:rPr lang="en-GB" dirty="0" err="1" smtClean="0"/>
              <a:t>wcięcia</a:t>
            </a:r>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628800"/>
            <a:ext cx="7622734"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99592" y="4869160"/>
            <a:ext cx="8046562" cy="1200329"/>
          </a:xfrm>
          <a:prstGeom prst="rect">
            <a:avLst/>
          </a:prstGeom>
          <a:noFill/>
        </p:spPr>
        <p:txBody>
          <a:bodyPr wrap="none" rtlCol="0">
            <a:spAutoFit/>
          </a:bodyPr>
          <a:lstStyle/>
          <a:p>
            <a:r>
              <a:rPr lang="pl-PL" dirty="0"/>
              <a:t>Jeśli w kodzie brakuje wcięć, stwierdzenie, która część kodu należy do danego bloku</a:t>
            </a:r>
            <a:r>
              <a:rPr lang="pl-PL" dirty="0" smtClean="0"/>
              <a:t>,</a:t>
            </a:r>
          </a:p>
          <a:p>
            <a:r>
              <a:rPr lang="pl-PL" dirty="0" smtClean="0"/>
              <a:t> </a:t>
            </a:r>
            <a:r>
              <a:rPr lang="pl-PL" dirty="0"/>
              <a:t>może być bardzo trudne.</a:t>
            </a:r>
            <a:r>
              <a:rPr lang="pl-PL" dirty="0" smtClean="0"/>
              <a:t> </a:t>
            </a:r>
          </a:p>
          <a:p>
            <a:r>
              <a:rPr lang="pl-PL" dirty="0"/>
              <a:t>Bardzo łatwo przegapić zamykający nawias klamrowy</a:t>
            </a:r>
            <a:r>
              <a:rPr lang="pl-PL" dirty="0" smtClean="0"/>
              <a:t> </a:t>
            </a:r>
            <a:br>
              <a:rPr lang="pl-PL" dirty="0" smtClean="0"/>
            </a:br>
            <a:endParaRPr lang="en-GB" dirty="0"/>
          </a:p>
        </p:txBody>
      </p:sp>
    </p:spTree>
    <p:extLst>
      <p:ext uri="{BB962C8B-B14F-4D97-AF65-F5344CB8AC3E}">
        <p14:creationId xmlns:p14="http://schemas.microsoft.com/office/powerpoint/2010/main" val="3645362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Oczywiste komentarze</a:t>
            </a:r>
            <a:endParaRPr lang="en-GB"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204864"/>
            <a:ext cx="8021177" cy="2395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51520" y="4797152"/>
            <a:ext cx="8722516" cy="923330"/>
          </a:xfrm>
          <a:prstGeom prst="rect">
            <a:avLst/>
          </a:prstGeom>
          <a:noFill/>
        </p:spPr>
        <p:txBody>
          <a:bodyPr wrap="none" rtlCol="0">
            <a:spAutoFit/>
          </a:bodyPr>
          <a:lstStyle/>
          <a:p>
            <a:r>
              <a:rPr lang="pl-PL" dirty="0"/>
              <a:t>Jeśli potrafisz przeczytać kod bez komentarzy równie łatwo, </a:t>
            </a:r>
            <a:endParaRPr lang="pl-PL" dirty="0" smtClean="0"/>
          </a:p>
          <a:p>
            <a:r>
              <a:rPr lang="pl-PL" dirty="0" smtClean="0"/>
              <a:t>jak </a:t>
            </a:r>
            <a:r>
              <a:rPr lang="pl-PL" dirty="0"/>
              <a:t>czytasz książkę, i jesteś w stanie go zrozumieć, to jest to naprawdę dobry kawałek kodu.</a:t>
            </a:r>
            <a:r>
              <a:rPr lang="pl-PL" dirty="0" smtClean="0"/>
              <a:t> </a:t>
            </a:r>
            <a:br>
              <a:rPr lang="pl-PL" dirty="0" smtClean="0"/>
            </a:br>
            <a:endParaRPr lang="en-GB" dirty="0"/>
          </a:p>
        </p:txBody>
      </p:sp>
    </p:spTree>
    <p:extLst>
      <p:ext uri="{BB962C8B-B14F-4D97-AF65-F5344CB8AC3E}">
        <p14:creationId xmlns:p14="http://schemas.microsoft.com/office/powerpoint/2010/main" val="244417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Komentarze usprawiedliwijące</a:t>
            </a:r>
            <a:endParaRPr lang="en-GB"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963" y="2505075"/>
            <a:ext cx="7712075" cy="185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1867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Komentarze usprawiedliwijące</a:t>
            </a:r>
            <a:endParaRPr lang="en-GB"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966912"/>
            <a:ext cx="7056437"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51520" y="3752166"/>
            <a:ext cx="8424936" cy="1200329"/>
          </a:xfrm>
          <a:prstGeom prst="rect">
            <a:avLst/>
          </a:prstGeom>
        </p:spPr>
        <p:txBody>
          <a:bodyPr wrap="square">
            <a:spAutoFit/>
          </a:bodyPr>
          <a:lstStyle/>
          <a:p>
            <a:r>
              <a:rPr lang="pl-PL" dirty="0"/>
              <a:t> </a:t>
            </a:r>
            <a:r>
              <a:rPr lang="pl-PL" dirty="0" smtClean="0"/>
              <a:t>- Minimum </a:t>
            </a:r>
            <a:r>
              <a:rPr lang="pl-PL" dirty="0"/>
              <a:t>tego, co powinieneś zrobić, to wprowadzenie odpowiedniego komentarza //TODO</a:t>
            </a:r>
            <a:r>
              <a:rPr lang="pl-PL" dirty="0" smtClean="0"/>
              <a:t>:</a:t>
            </a:r>
          </a:p>
          <a:p>
            <a:r>
              <a:rPr lang="pl-PL" dirty="0" smtClean="0"/>
              <a:t> </a:t>
            </a:r>
            <a:br>
              <a:rPr lang="pl-PL" dirty="0" smtClean="0"/>
            </a:br>
            <a:endParaRPr lang="en-GB" dirty="0"/>
          </a:p>
        </p:txBody>
      </p:sp>
    </p:spTree>
    <p:extLst>
      <p:ext uri="{BB962C8B-B14F-4D97-AF65-F5344CB8AC3E}">
        <p14:creationId xmlns:p14="http://schemas.microsoft.com/office/powerpoint/2010/main" val="3462095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err="1"/>
              <a:t>Zakomentowane</a:t>
            </a:r>
            <a:r>
              <a:rPr lang="en-GB" b="1" dirty="0"/>
              <a:t> </a:t>
            </a:r>
            <a:r>
              <a:rPr lang="en-GB" b="1" dirty="0" err="1"/>
              <a:t>wiersze</a:t>
            </a:r>
            <a:r>
              <a:rPr lang="en-GB" b="1" dirty="0"/>
              <a:t> </a:t>
            </a:r>
            <a:r>
              <a:rPr lang="en-GB" b="1" dirty="0" err="1"/>
              <a:t>kodu</a:t>
            </a:r>
            <a:r>
              <a:rPr lang="en-GB" dirty="0" smtClean="0"/>
              <a:t> </a:t>
            </a:r>
            <a:endParaRPr lang="en-GB"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700808"/>
            <a:ext cx="7132637"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9552" y="5157192"/>
            <a:ext cx="8236998" cy="1200329"/>
          </a:xfrm>
          <a:prstGeom prst="rect">
            <a:avLst/>
          </a:prstGeom>
          <a:noFill/>
        </p:spPr>
        <p:txBody>
          <a:bodyPr wrap="none" rtlCol="0">
            <a:spAutoFit/>
          </a:bodyPr>
          <a:lstStyle/>
          <a:p>
            <a:r>
              <a:rPr lang="pl-PL" dirty="0"/>
              <a:t>Jeżeli metoda została zastąpiona przez inną i nie jest już potrzebna, po prostu ją usuń. </a:t>
            </a:r>
            <a:endParaRPr lang="pl-PL" dirty="0" smtClean="0"/>
          </a:p>
          <a:p>
            <a:r>
              <a:rPr lang="pl-PL" dirty="0" smtClean="0"/>
              <a:t>Jeśli </a:t>
            </a:r>
            <a:r>
              <a:rPr lang="pl-PL" dirty="0"/>
              <a:t>kod jest zarządzany przez system kontroli wersji i będziesz potrzebować </a:t>
            </a:r>
            <a:endParaRPr lang="pl-PL" dirty="0" smtClean="0"/>
          </a:p>
          <a:p>
            <a:r>
              <a:rPr lang="pl-PL" dirty="0" smtClean="0"/>
              <a:t>starej </a:t>
            </a:r>
            <a:r>
              <a:rPr lang="pl-PL" dirty="0"/>
              <a:t>metody, zawsze możesz przejrzeć historię pliku i ją odtworzyć.</a:t>
            </a:r>
            <a:r>
              <a:rPr lang="pl-PL" dirty="0" smtClean="0"/>
              <a:t> </a:t>
            </a:r>
            <a:br>
              <a:rPr lang="pl-PL" dirty="0" smtClean="0"/>
            </a:br>
            <a:endParaRPr lang="en-GB" dirty="0"/>
          </a:p>
        </p:txBody>
      </p:sp>
    </p:spTree>
    <p:extLst>
      <p:ext uri="{BB962C8B-B14F-4D97-AF65-F5344CB8AC3E}">
        <p14:creationId xmlns:p14="http://schemas.microsoft.com/office/powerpoint/2010/main" val="4280730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Niewłaściwa</a:t>
            </a:r>
            <a:r>
              <a:rPr lang="en-GB" dirty="0" smtClean="0"/>
              <a:t> </a:t>
            </a:r>
            <a:r>
              <a:rPr lang="en-GB" dirty="0" err="1" smtClean="0"/>
              <a:t>organizacja</a:t>
            </a:r>
            <a:r>
              <a:rPr lang="en-GB" dirty="0" smtClean="0"/>
              <a:t> </a:t>
            </a:r>
            <a:r>
              <a:rPr lang="en-GB" dirty="0" err="1" smtClean="0"/>
              <a:t>przestrzeni</a:t>
            </a:r>
            <a:r>
              <a:rPr lang="en-GB" dirty="0" smtClean="0"/>
              <a:t> </a:t>
            </a:r>
            <a:r>
              <a:rPr lang="en-GB" dirty="0" err="1" smtClean="0"/>
              <a:t>nazw</a:t>
            </a:r>
            <a:endParaRPr lang="en-GB"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556792"/>
            <a:ext cx="6733510" cy="3617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6957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err="1"/>
              <a:t>Złe</a:t>
            </a:r>
            <a:r>
              <a:rPr lang="en-GB" b="1" dirty="0"/>
              <a:t> </a:t>
            </a:r>
            <a:r>
              <a:rPr lang="en-GB" b="1" dirty="0" err="1"/>
              <a:t>konwencje</a:t>
            </a:r>
            <a:r>
              <a:rPr lang="en-GB" b="1" dirty="0"/>
              <a:t> </a:t>
            </a:r>
            <a:r>
              <a:rPr lang="en-GB" b="1" dirty="0" err="1" smtClean="0"/>
              <a:t>nazewnictwa</a:t>
            </a:r>
            <a:endParaRPr lang="en-GB" dirty="0"/>
          </a:p>
        </p:txBody>
      </p:sp>
      <p:sp>
        <p:nvSpPr>
          <p:cNvPr id="3" name="Content Placeholder 2"/>
          <p:cNvSpPr>
            <a:spLocks noGrp="1"/>
          </p:cNvSpPr>
          <p:nvPr>
            <p:ph idx="1"/>
          </p:nvPr>
        </p:nvSpPr>
        <p:spPr>
          <a:xfrm>
            <a:off x="457200" y="1600201"/>
            <a:ext cx="8229600" cy="3701008"/>
          </a:xfrm>
        </p:spPr>
        <p:txBody>
          <a:bodyPr>
            <a:normAutofit lnSpcReduction="10000"/>
          </a:bodyPr>
          <a:lstStyle/>
          <a:p>
            <a:r>
              <a:rPr lang="en-GB" dirty="0" err="1"/>
              <a:t>lblName</a:t>
            </a:r>
            <a:r>
              <a:rPr lang="en-GB" dirty="0" smtClean="0"/>
              <a:t> </a:t>
            </a:r>
            <a:endParaRPr lang="pl-PL" dirty="0" smtClean="0"/>
          </a:p>
          <a:p>
            <a:r>
              <a:rPr lang="en-GB" dirty="0" err="1" smtClean="0"/>
              <a:t>txtName</a:t>
            </a:r>
            <a:endParaRPr lang="pl-PL" dirty="0"/>
          </a:p>
          <a:p>
            <a:r>
              <a:rPr lang="en-GB" dirty="0" err="1" smtClean="0"/>
              <a:t>btnSave</a:t>
            </a:r>
            <a:r>
              <a:rPr lang="en-GB" dirty="0" smtClean="0"/>
              <a:t> </a:t>
            </a:r>
            <a:endParaRPr lang="pl-PL" dirty="0" smtClean="0"/>
          </a:p>
          <a:p>
            <a:r>
              <a:rPr lang="en-GB" dirty="0" err="1"/>
              <a:t>NameLabel</a:t>
            </a:r>
            <a:r>
              <a:rPr lang="en-GB" dirty="0" smtClean="0"/>
              <a:t> </a:t>
            </a:r>
            <a:endParaRPr lang="pl-PL" dirty="0" smtClean="0"/>
          </a:p>
          <a:p>
            <a:r>
              <a:rPr lang="en-GB" dirty="0" err="1" smtClean="0"/>
              <a:t>NameTextBox</a:t>
            </a:r>
            <a:r>
              <a:rPr lang="en-GB" dirty="0" smtClean="0"/>
              <a:t> </a:t>
            </a:r>
            <a:endParaRPr lang="pl-PL" dirty="0" smtClean="0"/>
          </a:p>
          <a:p>
            <a:r>
              <a:rPr lang="en-GB" dirty="0" err="1"/>
              <a:t>SaveButton</a:t>
            </a:r>
            <a:r>
              <a:rPr lang="en-GB" dirty="0" smtClean="0"/>
              <a:t> </a:t>
            </a:r>
            <a:br>
              <a:rPr lang="en-GB" dirty="0" smtClean="0"/>
            </a:br>
            <a:endParaRPr lang="en-GB" dirty="0"/>
          </a:p>
        </p:txBody>
      </p:sp>
      <p:sp>
        <p:nvSpPr>
          <p:cNvPr id="4" name="Rectangle 3"/>
          <p:cNvSpPr/>
          <p:nvPr/>
        </p:nvSpPr>
        <p:spPr>
          <a:xfrm>
            <a:off x="971600" y="4941168"/>
            <a:ext cx="7200800" cy="923330"/>
          </a:xfrm>
          <a:prstGeom prst="rect">
            <a:avLst/>
          </a:prstGeom>
        </p:spPr>
        <p:txBody>
          <a:bodyPr wrap="square">
            <a:spAutoFit/>
          </a:bodyPr>
          <a:lstStyle/>
          <a:p>
            <a:r>
              <a:rPr lang="pl-PL" dirty="0"/>
              <a:t>Korzystanie z tajemniczych nazw oraz takich, które nie oddają celu kodu, może znacznie utrudnić jego czytanie.</a:t>
            </a:r>
            <a:r>
              <a:rPr lang="pl-PL" dirty="0" smtClean="0"/>
              <a:t> </a:t>
            </a:r>
            <a:br>
              <a:rPr lang="pl-PL" dirty="0" smtClean="0"/>
            </a:br>
            <a:endParaRPr lang="en-GB" dirty="0"/>
          </a:p>
        </p:txBody>
      </p:sp>
    </p:spTree>
    <p:extLst>
      <p:ext uri="{BB962C8B-B14F-4D97-AF65-F5344CB8AC3E}">
        <p14:creationId xmlns:p14="http://schemas.microsoft.com/office/powerpoint/2010/main" val="2391862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b="1" dirty="0" smtClean="0">
                <a:solidFill>
                  <a:srgbClr val="FF0000"/>
                </a:solidFill>
              </a:rPr>
              <a:t>S</a:t>
            </a:r>
            <a:r>
              <a:rPr lang="pl-PL" b="1" dirty="0" smtClean="0"/>
              <a:t>OLID</a:t>
            </a:r>
            <a:endParaRPr lang="en-GB" b="1" dirty="0"/>
          </a:p>
        </p:txBody>
      </p:sp>
      <p:sp>
        <p:nvSpPr>
          <p:cNvPr id="3" name="Content Placeholder 2"/>
          <p:cNvSpPr>
            <a:spLocks noGrp="1"/>
          </p:cNvSpPr>
          <p:nvPr>
            <p:ph idx="1"/>
          </p:nvPr>
        </p:nvSpPr>
        <p:spPr/>
        <p:txBody>
          <a:bodyPr/>
          <a:lstStyle/>
          <a:p>
            <a:r>
              <a:rPr lang="pl-PL" i="1" dirty="0"/>
              <a:t>Single Responsibility </a:t>
            </a:r>
            <a:r>
              <a:rPr lang="pl-PL" i="1" dirty="0" smtClean="0"/>
              <a:t>Principle</a:t>
            </a:r>
          </a:p>
          <a:p>
            <a:r>
              <a:rPr lang="pl-PL" b="1" dirty="0"/>
              <a:t>Zasada pojedynczej </a:t>
            </a:r>
            <a:r>
              <a:rPr lang="pl-PL" b="1" dirty="0" smtClean="0"/>
              <a:t>odpowiedzialności</a:t>
            </a:r>
          </a:p>
          <a:p>
            <a:pPr lvl="1"/>
            <a:r>
              <a:rPr lang="pl-PL" dirty="0" smtClean="0"/>
              <a:t>Klasy i </a:t>
            </a:r>
            <a:r>
              <a:rPr lang="pl-PL" dirty="0"/>
              <a:t>metody powinny odpowiadać za tylko jedno </a:t>
            </a:r>
            <a:r>
              <a:rPr lang="pl-PL" dirty="0" smtClean="0"/>
              <a:t>zadanie</a:t>
            </a:r>
          </a:p>
          <a:p>
            <a:pPr lvl="1"/>
            <a:r>
              <a:rPr lang="pl-PL" dirty="0" smtClean="0"/>
              <a:t>Wszystkie </a:t>
            </a:r>
            <a:r>
              <a:rPr lang="pl-PL" dirty="0"/>
              <a:t>elementy, które tworzą pojedynczą odpowiedzialność, powinny być pogrupowane i shermetyzowane.</a:t>
            </a:r>
            <a:endParaRPr lang="en-GB" dirty="0"/>
          </a:p>
          <a:p>
            <a:endParaRPr lang="en-GB" dirty="0"/>
          </a:p>
        </p:txBody>
      </p:sp>
    </p:spTree>
    <p:extLst>
      <p:ext uri="{BB962C8B-B14F-4D97-AF65-F5344CB8AC3E}">
        <p14:creationId xmlns:p14="http://schemas.microsoft.com/office/powerpoint/2010/main" val="16494957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err="1"/>
              <a:t>ihridx</a:t>
            </a:r>
            <a:r>
              <a:rPr lang="en-GB" dirty="0" smtClean="0"/>
              <a:t> </a:t>
            </a:r>
            <a:endParaRPr lang="pl-PL" dirty="0" smtClean="0"/>
          </a:p>
          <a:p>
            <a:r>
              <a:rPr lang="en-GB" dirty="0" err="1"/>
              <a:t>mystring</a:t>
            </a:r>
            <a:r>
              <a:rPr lang="en-GB" dirty="0" smtClean="0"/>
              <a:t> </a:t>
            </a:r>
            <a:endParaRPr lang="pl-PL" dirty="0" smtClean="0"/>
          </a:p>
          <a:p>
            <a:r>
              <a:rPr lang="en-GB" dirty="0" err="1" smtClean="0"/>
              <a:t>myint</a:t>
            </a:r>
            <a:r>
              <a:rPr lang="en-GB" dirty="0" smtClean="0"/>
              <a:t> </a:t>
            </a:r>
            <a:endParaRPr lang="pl-PL" dirty="0" smtClean="0"/>
          </a:p>
          <a:p>
            <a:r>
              <a:rPr lang="en-GB" dirty="0" err="1" smtClean="0"/>
              <a:t>Mymethod</a:t>
            </a:r>
            <a:endParaRPr lang="pl-PL" dirty="0"/>
          </a:p>
          <a:p>
            <a:r>
              <a:rPr lang="en-GB" dirty="0" smtClean="0"/>
              <a:t/>
            </a:r>
            <a:br>
              <a:rPr lang="en-GB" dirty="0" smtClean="0"/>
            </a:br>
            <a:r>
              <a:rPr lang="en-GB" dirty="0" smtClean="0"/>
              <a:t/>
            </a:r>
            <a:br>
              <a:rPr lang="en-GB" dirty="0" smtClean="0"/>
            </a:br>
            <a:endParaRPr lang="en-GB" dirty="0"/>
          </a:p>
        </p:txBody>
      </p:sp>
    </p:spTree>
    <p:extLst>
      <p:ext uri="{BB962C8B-B14F-4D97-AF65-F5344CB8AC3E}">
        <p14:creationId xmlns:p14="http://schemas.microsoft.com/office/powerpoint/2010/main" val="31823708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pl-PL" dirty="0"/>
              <a:t>Nie stosuj tej samej konwencji kodu dla zmiennych na poziomie klasy i na poziomie </a:t>
            </a:r>
            <a:r>
              <a:rPr lang="pl-PL" dirty="0" smtClean="0"/>
              <a:t>metody</a:t>
            </a:r>
            <a:endParaRPr lang="pl-PL" dirty="0"/>
          </a:p>
          <a:p>
            <a:pPr lvl="1"/>
            <a:r>
              <a:rPr lang="en-GB" dirty="0" err="1" smtClean="0"/>
              <a:t>alienSpawn</a:t>
            </a:r>
            <a:endParaRPr lang="pl-PL" dirty="0" smtClean="0"/>
          </a:p>
          <a:p>
            <a:pPr lvl="1"/>
            <a:r>
              <a:rPr lang="en-GB" dirty="0" err="1" smtClean="0"/>
              <a:t>EnemySpawnGenerator</a:t>
            </a:r>
            <a:endParaRPr lang="pl-PL" dirty="0" smtClean="0"/>
          </a:p>
          <a:p>
            <a:pPr lvl="1"/>
            <a:r>
              <a:rPr lang="pl-PL" dirty="0" smtClean="0"/>
              <a:t>_value</a:t>
            </a:r>
            <a:r>
              <a:rPr lang="en-GB" dirty="0" smtClean="0"/>
              <a:t> </a:t>
            </a:r>
            <a:br>
              <a:rPr lang="en-GB" dirty="0" smtClean="0"/>
            </a:br>
            <a:endParaRPr lang="en-GB" dirty="0"/>
          </a:p>
        </p:txBody>
      </p:sp>
    </p:spTree>
    <p:extLst>
      <p:ext uri="{BB962C8B-B14F-4D97-AF65-F5344CB8AC3E}">
        <p14:creationId xmlns:p14="http://schemas.microsoft.com/office/powerpoint/2010/main" val="16531058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l-PL" b="1" dirty="0"/>
              <a:t>Klasy, które wykonują wiele zadań</a:t>
            </a:r>
            <a:r>
              <a:rPr lang="pl-PL" dirty="0" smtClean="0"/>
              <a:t> </a:t>
            </a:r>
            <a:endParaRPr lang="en-GB" dirty="0"/>
          </a:p>
        </p:txBody>
      </p:sp>
      <p:sp>
        <p:nvSpPr>
          <p:cNvPr id="3" name="Content Placeholder 2"/>
          <p:cNvSpPr>
            <a:spLocks noGrp="1"/>
          </p:cNvSpPr>
          <p:nvPr>
            <p:ph idx="1"/>
          </p:nvPr>
        </p:nvSpPr>
        <p:spPr/>
        <p:txBody>
          <a:bodyPr>
            <a:normAutofit fontScale="77500" lnSpcReduction="20000"/>
          </a:bodyPr>
          <a:lstStyle/>
          <a:p>
            <a:r>
              <a:rPr lang="pl-PL" dirty="0"/>
              <a:t>Dobra klasa powinna wykonywać tylko jedno zadanie.</a:t>
            </a:r>
            <a:r>
              <a:rPr lang="pl-PL" dirty="0" smtClean="0"/>
              <a:t> </a:t>
            </a:r>
            <a:br>
              <a:rPr lang="pl-PL" dirty="0" smtClean="0"/>
            </a:br>
            <a:endParaRPr lang="pl-PL" dirty="0" smtClean="0"/>
          </a:p>
          <a:p>
            <a:r>
              <a:rPr lang="pl-PL" dirty="0" smtClean="0"/>
              <a:t>Klasa A:</a:t>
            </a:r>
          </a:p>
          <a:p>
            <a:pPr lvl="1"/>
            <a:r>
              <a:rPr lang="pl-PL" dirty="0"/>
              <a:t>nawiązuje połączenie z bazą danych</a:t>
            </a:r>
            <a:r>
              <a:rPr lang="pl-PL" dirty="0" smtClean="0"/>
              <a:t> </a:t>
            </a:r>
          </a:p>
          <a:p>
            <a:pPr lvl="1"/>
            <a:r>
              <a:rPr lang="en-GB" dirty="0" err="1"/>
              <a:t>pobiera</a:t>
            </a:r>
            <a:r>
              <a:rPr lang="en-GB" dirty="0"/>
              <a:t> </a:t>
            </a:r>
            <a:r>
              <a:rPr lang="en-GB" dirty="0" err="1"/>
              <a:t>dane</a:t>
            </a:r>
            <a:r>
              <a:rPr lang="en-GB" dirty="0" smtClean="0"/>
              <a:t> </a:t>
            </a:r>
            <a:endParaRPr lang="pl-PL" dirty="0" smtClean="0"/>
          </a:p>
          <a:p>
            <a:pPr lvl="1"/>
            <a:r>
              <a:rPr lang="en-GB" dirty="0" err="1" smtClean="0"/>
              <a:t>wykonuje</a:t>
            </a:r>
            <a:r>
              <a:rPr lang="en-GB" dirty="0" smtClean="0"/>
              <a:t> </a:t>
            </a:r>
            <a:r>
              <a:rPr lang="en-GB" dirty="0" err="1"/>
              <a:t>na</a:t>
            </a:r>
            <a:r>
              <a:rPr lang="en-GB" dirty="0"/>
              <a:t> </a:t>
            </a:r>
            <a:r>
              <a:rPr lang="en-GB" dirty="0" err="1"/>
              <a:t>nich</a:t>
            </a:r>
            <a:r>
              <a:rPr lang="en-GB" dirty="0"/>
              <a:t> </a:t>
            </a:r>
            <a:r>
              <a:rPr lang="en-GB" dirty="0" err="1"/>
              <a:t>działania</a:t>
            </a:r>
            <a:r>
              <a:rPr lang="en-GB" dirty="0" smtClean="0"/>
              <a:t> </a:t>
            </a:r>
            <a:endParaRPr lang="pl-PL" dirty="0" smtClean="0"/>
          </a:p>
          <a:p>
            <a:pPr lvl="1"/>
            <a:r>
              <a:rPr lang="en-GB" dirty="0" err="1"/>
              <a:t>ładuje</a:t>
            </a:r>
            <a:r>
              <a:rPr lang="en-GB" dirty="0"/>
              <a:t> </a:t>
            </a:r>
            <a:r>
              <a:rPr lang="en-GB" dirty="0" err="1" smtClean="0"/>
              <a:t>raport</a:t>
            </a:r>
            <a:endParaRPr lang="pl-PL" dirty="0"/>
          </a:p>
          <a:p>
            <a:pPr lvl="1"/>
            <a:r>
              <a:rPr lang="en-GB" dirty="0" err="1"/>
              <a:t>przypisuje</a:t>
            </a:r>
            <a:r>
              <a:rPr lang="en-GB" dirty="0"/>
              <a:t> </a:t>
            </a:r>
            <a:r>
              <a:rPr lang="en-GB" dirty="0" err="1"/>
              <a:t>dane</a:t>
            </a:r>
            <a:r>
              <a:rPr lang="en-GB" dirty="0"/>
              <a:t> do </a:t>
            </a:r>
            <a:r>
              <a:rPr lang="en-GB" dirty="0" err="1"/>
              <a:t>raportu</a:t>
            </a:r>
            <a:r>
              <a:rPr lang="en-GB" dirty="0" smtClean="0"/>
              <a:t> </a:t>
            </a:r>
            <a:endParaRPr lang="pl-PL" dirty="0" smtClean="0"/>
          </a:p>
          <a:p>
            <a:pPr lvl="1"/>
            <a:r>
              <a:rPr lang="en-GB" dirty="0" err="1"/>
              <a:t>wyświetla</a:t>
            </a:r>
            <a:r>
              <a:rPr lang="en-GB" dirty="0"/>
              <a:t> go</a:t>
            </a:r>
            <a:r>
              <a:rPr lang="en-GB" dirty="0" smtClean="0"/>
              <a:t> </a:t>
            </a:r>
            <a:endParaRPr lang="pl-PL" dirty="0" smtClean="0"/>
          </a:p>
          <a:p>
            <a:pPr lvl="1"/>
            <a:r>
              <a:rPr lang="en-GB" dirty="0" err="1"/>
              <a:t>zapisuje</a:t>
            </a:r>
            <a:r>
              <a:rPr lang="en-GB" dirty="0"/>
              <a:t> </a:t>
            </a:r>
            <a:r>
              <a:rPr lang="en-GB" dirty="0" err="1"/>
              <a:t>na</a:t>
            </a:r>
            <a:r>
              <a:rPr lang="en-GB" dirty="0"/>
              <a:t> </a:t>
            </a:r>
            <a:r>
              <a:rPr lang="en-GB" dirty="0" err="1"/>
              <a:t>dysku</a:t>
            </a:r>
            <a:r>
              <a:rPr lang="en-GB" dirty="0" smtClean="0"/>
              <a:t> </a:t>
            </a:r>
            <a:endParaRPr lang="pl-PL" dirty="0" smtClean="0"/>
          </a:p>
          <a:p>
            <a:pPr lvl="1"/>
            <a:r>
              <a:rPr lang="pl-PL" dirty="0" smtClean="0"/>
              <a:t>drukuje</a:t>
            </a:r>
          </a:p>
          <a:p>
            <a:pPr lvl="1"/>
            <a:r>
              <a:rPr lang="en-GB" dirty="0" err="1"/>
              <a:t>eksportuje</a:t>
            </a:r>
            <a:r>
              <a:rPr lang="en-GB" dirty="0"/>
              <a:t> </a:t>
            </a:r>
            <a:r>
              <a:rPr lang="en-GB" dirty="0" smtClean="0"/>
              <a:t>go</a:t>
            </a:r>
            <a:br>
              <a:rPr lang="en-GB" dirty="0" smtClean="0"/>
            </a:br>
            <a:endParaRPr lang="pl-PL" dirty="0" smtClean="0"/>
          </a:p>
        </p:txBody>
      </p:sp>
    </p:spTree>
    <p:extLst>
      <p:ext uri="{BB962C8B-B14F-4D97-AF65-F5344CB8AC3E}">
        <p14:creationId xmlns:p14="http://schemas.microsoft.com/office/powerpoint/2010/main" val="18291342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b="1" dirty="0" smtClean="0"/>
              <a:t>Klasy, które wykonują wiele zadań</a:t>
            </a:r>
            <a:r>
              <a:rPr lang="pl-PL" dirty="0" smtClean="0"/>
              <a:t> </a:t>
            </a:r>
            <a:endParaRPr lang="en-GB" dirty="0"/>
          </a:p>
        </p:txBody>
      </p:sp>
      <p:sp>
        <p:nvSpPr>
          <p:cNvPr id="3" name="Content Placeholder 2"/>
          <p:cNvSpPr>
            <a:spLocks noGrp="1"/>
          </p:cNvSpPr>
          <p:nvPr>
            <p:ph idx="1"/>
          </p:nvPr>
        </p:nvSpPr>
        <p:spPr/>
        <p:txBody>
          <a:bodyPr/>
          <a:lstStyle/>
          <a:p>
            <a:r>
              <a:rPr lang="pl-PL" dirty="0"/>
              <a:t>wszechstronne klasy są bardzo trudne do czytania</a:t>
            </a:r>
            <a:r>
              <a:rPr lang="pl-PL" dirty="0" smtClean="0"/>
              <a:t> </a:t>
            </a:r>
          </a:p>
          <a:p>
            <a:r>
              <a:rPr lang="pl-PL" dirty="0"/>
              <a:t>zorganizuj ich funkcjonalności za pomocą regionów</a:t>
            </a:r>
            <a:r>
              <a:rPr lang="pl-PL" dirty="0" smtClean="0"/>
              <a:t> </a:t>
            </a:r>
          </a:p>
          <a:p>
            <a:r>
              <a:rPr lang="pl-PL" dirty="0"/>
              <a:t>Następnie przenieś kod z tych regionów do nowych klas, które wykonują jedno zadanie.</a:t>
            </a:r>
            <a:r>
              <a:rPr lang="pl-PL" dirty="0" smtClean="0"/>
              <a:t> </a:t>
            </a:r>
            <a:br>
              <a:rPr lang="pl-PL" dirty="0" smtClean="0"/>
            </a:br>
            <a:r>
              <a:rPr lang="pl-PL" dirty="0" smtClean="0"/>
              <a:t/>
            </a:r>
            <a:br>
              <a:rPr lang="pl-PL" dirty="0" smtClean="0"/>
            </a:br>
            <a:endParaRPr lang="en-GB" dirty="0"/>
          </a:p>
        </p:txBody>
      </p:sp>
    </p:spTree>
    <p:extLst>
      <p:ext uri="{BB962C8B-B14F-4D97-AF65-F5344CB8AC3E}">
        <p14:creationId xmlns:p14="http://schemas.microsoft.com/office/powerpoint/2010/main" val="35854575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l-PL" b="1" dirty="0"/>
              <a:t>Metody, które wykonują wiele </a:t>
            </a:r>
            <a:r>
              <a:rPr lang="pl-PL" b="1" dirty="0" smtClean="0"/>
              <a:t>działań</a:t>
            </a:r>
            <a:endParaRPr lang="en-GB" dirty="0"/>
          </a:p>
        </p:txBody>
      </p:sp>
      <p:sp>
        <p:nvSpPr>
          <p:cNvPr id="3" name="Content Placeholder 2"/>
          <p:cNvSpPr>
            <a:spLocks noGrp="1"/>
          </p:cNvSpPr>
          <p:nvPr>
            <p:ph idx="1"/>
          </p:nvPr>
        </p:nvSpPr>
        <p:spPr/>
        <p:txBody>
          <a:bodyPr/>
          <a:lstStyle/>
          <a:p>
            <a:r>
              <a:rPr lang="pl-PL" dirty="0"/>
              <a:t>powyższa metoda ma powyżej 10 wierszy kodu i jest trudna do czytania. Poza tym wykonuje więcej niż jedno działanie. Jej kod można podzielić na dwie metody, z których każda będzie wykonywała tylko jedno działanie. </a:t>
            </a:r>
            <a:r>
              <a:rPr lang="pl-PL" dirty="0" smtClean="0"/>
              <a:t/>
            </a:r>
            <a:br>
              <a:rPr lang="pl-PL" dirty="0" smtClean="0"/>
            </a:br>
            <a:endParaRPr lang="en-GB" dirty="0"/>
          </a:p>
        </p:txBody>
      </p:sp>
    </p:spTree>
    <p:extLst>
      <p:ext uri="{BB962C8B-B14F-4D97-AF65-F5344CB8AC3E}">
        <p14:creationId xmlns:p14="http://schemas.microsoft.com/office/powerpoint/2010/main" val="24719567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l-PL" b="1" dirty="0"/>
              <a:t>Metody zawierające więcej niż 10 wierszy </a:t>
            </a:r>
            <a:r>
              <a:rPr lang="pl-PL" b="1" dirty="0" smtClean="0"/>
              <a:t>kodu</a:t>
            </a:r>
            <a:endParaRPr lang="en-GB" dirty="0"/>
          </a:p>
        </p:txBody>
      </p:sp>
      <p:sp>
        <p:nvSpPr>
          <p:cNvPr id="3" name="Content Placeholder 2"/>
          <p:cNvSpPr>
            <a:spLocks noGrp="1"/>
          </p:cNvSpPr>
          <p:nvPr>
            <p:ph idx="1"/>
          </p:nvPr>
        </p:nvSpPr>
        <p:spPr/>
        <p:txBody>
          <a:bodyPr>
            <a:normAutofit fontScale="62500" lnSpcReduction="20000"/>
          </a:bodyPr>
          <a:lstStyle/>
          <a:p>
            <a:r>
              <a:rPr lang="pl-PL" dirty="0"/>
              <a:t>Rozbudowane metody nie są łatwe do czytania i trudno je zrozumieć. Występujące w nich błędy mogą być również bardzo trudne do odszukania. </a:t>
            </a:r>
            <a:endParaRPr lang="pl-PL" dirty="0" smtClean="0"/>
          </a:p>
          <a:p>
            <a:r>
              <a:rPr lang="pl-PL" dirty="0"/>
              <a:t>bardzo łatwo zapomnieć o ich pierwotnym </a:t>
            </a:r>
            <a:r>
              <a:rPr lang="pl-PL" dirty="0" smtClean="0"/>
              <a:t>celu</a:t>
            </a:r>
            <a:endParaRPr lang="pl-PL" dirty="0"/>
          </a:p>
          <a:p>
            <a:r>
              <a:rPr lang="pl-PL" dirty="0"/>
              <a:t>Jeśli musisz przewijać ekran, by czytać metodę, to jest ona zbyt </a:t>
            </a:r>
            <a:r>
              <a:rPr lang="pl-PL" dirty="0" smtClean="0"/>
              <a:t>długa</a:t>
            </a:r>
            <a:endParaRPr lang="pl-PL" dirty="0"/>
          </a:p>
          <a:p>
            <a:r>
              <a:rPr lang="pl-PL" dirty="0"/>
              <a:t>Metody powinny być jak najkrótsze. Trzeba jednak zachować zdrowy rozsądek. Można bowiem doprowadzić do nadmiernego skracania metod.</a:t>
            </a:r>
            <a:r>
              <a:rPr lang="pl-PL" dirty="0" smtClean="0"/>
              <a:t> </a:t>
            </a:r>
          </a:p>
          <a:p>
            <a:r>
              <a:rPr lang="pl-PL" dirty="0"/>
              <a:t>by cel metody był jasny i zaimplementowane w zwięzły sposób</a:t>
            </a:r>
            <a:r>
              <a:rPr lang="pl-PL" dirty="0" smtClean="0"/>
              <a:t> </a:t>
            </a:r>
          </a:p>
          <a:p>
            <a:r>
              <a:rPr lang="pl-PL" dirty="0"/>
              <a:t>Krótkie metody są czytelne i łatwe do zrozumienia. Zazwyczaj jeśli kod metody przekracza 10 wierszy, to istnieje prawdopodobieństwo, że robi więcej niż powinien.</a:t>
            </a:r>
            <a:r>
              <a:rPr lang="pl-PL" dirty="0" smtClean="0"/>
              <a:t> </a:t>
            </a:r>
            <a:br>
              <a:rPr lang="pl-PL" dirty="0" smtClean="0"/>
            </a:br>
            <a:r>
              <a:rPr lang="pl-PL" dirty="0" smtClean="0"/>
              <a:t/>
            </a:r>
            <a:br>
              <a:rPr lang="pl-PL" dirty="0" smtClean="0"/>
            </a:br>
            <a:r>
              <a:rPr lang="pl-PL" dirty="0" smtClean="0"/>
              <a:t/>
            </a:r>
            <a:br>
              <a:rPr lang="pl-PL" dirty="0" smtClean="0"/>
            </a:br>
            <a:r>
              <a:rPr lang="pl-PL" dirty="0" smtClean="0"/>
              <a:t/>
            </a:r>
            <a:br>
              <a:rPr lang="pl-PL" dirty="0" smtClean="0"/>
            </a:br>
            <a:endParaRPr lang="en-GB" dirty="0"/>
          </a:p>
        </p:txBody>
      </p:sp>
    </p:spTree>
    <p:extLst>
      <p:ext uri="{BB962C8B-B14F-4D97-AF65-F5344CB8AC3E}">
        <p14:creationId xmlns:p14="http://schemas.microsoft.com/office/powerpoint/2010/main" val="36223467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l-PL" b="1" dirty="0"/>
              <a:t>Metody z więcej niż dwoma parametrami</a:t>
            </a:r>
            <a:r>
              <a:rPr lang="pl-PL" dirty="0" smtClean="0"/>
              <a:t> </a:t>
            </a:r>
            <a:endParaRPr lang="en-GB" dirty="0"/>
          </a:p>
        </p:txBody>
      </p:sp>
      <p:sp>
        <p:nvSpPr>
          <p:cNvPr id="3" name="Content Placeholder 2"/>
          <p:cNvSpPr>
            <a:spLocks noGrp="1"/>
          </p:cNvSpPr>
          <p:nvPr>
            <p:ph idx="1"/>
          </p:nvPr>
        </p:nvSpPr>
        <p:spPr/>
        <p:txBody>
          <a:bodyPr>
            <a:normAutofit lnSpcReduction="10000"/>
          </a:bodyPr>
          <a:lstStyle/>
          <a:p>
            <a:r>
              <a:rPr lang="pl-PL" dirty="0"/>
              <a:t>Wraz ze wzrostem liczby parametrów rośnie trudność testowania metod. Głównym powodem jest konieczność zastosowania większej liczby permutacji w przypadkach </a:t>
            </a:r>
            <a:r>
              <a:rPr lang="pl-PL" dirty="0" smtClean="0"/>
              <a:t>testowych</a:t>
            </a:r>
            <a:endParaRPr lang="pl-PL" dirty="0"/>
          </a:p>
          <a:p>
            <a:r>
              <a:rPr lang="pl-PL" dirty="0"/>
              <a:t>Istnieje zatem zagrożenie, że pominiesz przypadek użycia, który później spowoduje problemy w </a:t>
            </a:r>
            <a:r>
              <a:rPr lang="pl-PL" dirty="0" smtClean="0"/>
              <a:t>produkcji</a:t>
            </a:r>
            <a:br>
              <a:rPr lang="pl-PL" dirty="0" smtClean="0"/>
            </a:br>
            <a:endParaRPr lang="en-GB" dirty="0"/>
          </a:p>
        </p:txBody>
      </p:sp>
    </p:spTree>
    <p:extLst>
      <p:ext uri="{BB962C8B-B14F-4D97-AF65-F5344CB8AC3E}">
        <p14:creationId xmlns:p14="http://schemas.microsoft.com/office/powerpoint/2010/main" val="19806186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l-PL" b="1" dirty="0"/>
              <a:t>Korzystanie z wyjątków do sterowania przepływem </a:t>
            </a:r>
            <a:r>
              <a:rPr lang="pl-PL" b="1" dirty="0" smtClean="0"/>
              <a:t>programu</a:t>
            </a:r>
            <a:endParaRPr lang="en-GB" dirty="0"/>
          </a:p>
        </p:txBody>
      </p:sp>
      <p:sp>
        <p:nvSpPr>
          <p:cNvPr id="3" name="Content Placeholder 2"/>
          <p:cNvSpPr>
            <a:spLocks noGrp="1"/>
          </p:cNvSpPr>
          <p:nvPr>
            <p:ph idx="1"/>
          </p:nvPr>
        </p:nvSpPr>
        <p:spPr/>
        <p:txBody>
          <a:bodyPr>
            <a:normAutofit fontScale="92500" lnSpcReduction="10000"/>
          </a:bodyPr>
          <a:lstStyle/>
          <a:p>
            <a:r>
              <a:rPr lang="pl-PL" dirty="0"/>
              <a:t>Wyjątki wykorzystywane do sterowania przepływem programu mogą ukryć wyrażone w kodzie intencje programisty.</a:t>
            </a:r>
            <a:r>
              <a:rPr lang="pl-PL" dirty="0" smtClean="0"/>
              <a:t> </a:t>
            </a:r>
          </a:p>
          <a:p>
            <a:r>
              <a:rPr lang="pl-PL" dirty="0"/>
              <a:t>Mogą również prowadzić do nieoczekiwanych i niezamierzonych rezultatów. </a:t>
            </a:r>
            <a:endParaRPr lang="pl-PL" dirty="0" smtClean="0"/>
          </a:p>
          <a:p>
            <a:r>
              <a:rPr lang="pl-PL" dirty="0" smtClean="0"/>
              <a:t>Sam </a:t>
            </a:r>
            <a:r>
              <a:rPr lang="pl-PL" dirty="0"/>
              <a:t>fakt, że kod został zaprogramowany tak, że spodziewa się wystąpienia jednego lub większej liczby wyjątków, świadczy o błędach w projekcie.</a:t>
            </a:r>
            <a:r>
              <a:rPr lang="pl-PL" dirty="0" smtClean="0"/>
              <a:t> </a:t>
            </a:r>
            <a:br>
              <a:rPr lang="pl-PL" dirty="0" smtClean="0"/>
            </a:br>
            <a:r>
              <a:rPr lang="pl-PL" dirty="0" smtClean="0"/>
              <a:t/>
            </a:r>
            <a:br>
              <a:rPr lang="pl-PL" dirty="0" smtClean="0"/>
            </a:br>
            <a:endParaRPr lang="en-GB" dirty="0"/>
          </a:p>
        </p:txBody>
      </p:sp>
    </p:spTree>
    <p:extLst>
      <p:ext uri="{BB962C8B-B14F-4D97-AF65-F5344CB8AC3E}">
        <p14:creationId xmlns:p14="http://schemas.microsoft.com/office/powerpoint/2010/main" val="26327931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pl-PL" dirty="0"/>
              <a:t>Zazwyczaj w oprogramowaniu wykorzystywane są wyjątki reguł biznesowych (</a:t>
            </a:r>
            <a:r>
              <a:rPr lang="pl-PL" i="1" dirty="0"/>
              <a:t>Business Rule Exceptions </a:t>
            </a:r>
            <a:r>
              <a:rPr lang="pl-PL" dirty="0"/>
              <a:t>— BRE</a:t>
            </a:r>
            <a:r>
              <a:rPr lang="pl-PL" dirty="0" smtClean="0"/>
              <a:t>)</a:t>
            </a:r>
          </a:p>
          <a:p>
            <a:r>
              <a:rPr lang="pl-PL" b="1" dirty="0" smtClean="0"/>
              <a:t>-&gt; </a:t>
            </a:r>
            <a:r>
              <a:rPr lang="en-GB" dirty="0" err="1" smtClean="0"/>
              <a:t>FlowByExceptions.cs</a:t>
            </a:r>
            <a:endParaRPr lang="en-GB" dirty="0"/>
          </a:p>
        </p:txBody>
      </p:sp>
    </p:spTree>
    <p:extLst>
      <p:ext uri="{BB962C8B-B14F-4D97-AF65-F5344CB8AC3E}">
        <p14:creationId xmlns:p14="http://schemas.microsoft.com/office/powerpoint/2010/main" val="10837790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err="1"/>
              <a:t>Kod</a:t>
            </a:r>
            <a:r>
              <a:rPr lang="en-GB" b="1" dirty="0"/>
              <a:t> </a:t>
            </a:r>
            <a:r>
              <a:rPr lang="en-GB" b="1" dirty="0" err="1"/>
              <a:t>trudny</a:t>
            </a:r>
            <a:r>
              <a:rPr lang="en-GB" b="1" dirty="0"/>
              <a:t> do </a:t>
            </a:r>
            <a:r>
              <a:rPr lang="en-GB" b="1" dirty="0" err="1" smtClean="0"/>
              <a:t>czytania</a:t>
            </a:r>
            <a:endParaRPr lang="en-GB" dirty="0"/>
          </a:p>
        </p:txBody>
      </p:sp>
      <p:sp>
        <p:nvSpPr>
          <p:cNvPr id="3" name="Content Placeholder 2"/>
          <p:cNvSpPr>
            <a:spLocks noGrp="1"/>
          </p:cNvSpPr>
          <p:nvPr>
            <p:ph idx="1"/>
          </p:nvPr>
        </p:nvSpPr>
        <p:spPr/>
        <p:txBody>
          <a:bodyPr/>
          <a:lstStyle/>
          <a:p>
            <a:r>
              <a:rPr lang="it-IT" i="1" dirty="0"/>
              <a:t>lasagne code </a:t>
            </a:r>
            <a:endParaRPr lang="pl-PL" i="1" dirty="0" smtClean="0"/>
          </a:p>
          <a:p>
            <a:r>
              <a:rPr lang="it-IT" i="1" dirty="0" smtClean="0"/>
              <a:t>spaghetti code</a:t>
            </a:r>
            <a:endParaRPr lang="pl-PL" i="1" dirty="0" smtClean="0"/>
          </a:p>
          <a:p>
            <a:r>
              <a:rPr lang="it-IT" i="1" dirty="0" smtClean="0"/>
              <a:t> </a:t>
            </a:r>
            <a:r>
              <a:rPr lang="it-IT" dirty="0" smtClean="0"/>
              <a:t/>
            </a:r>
            <a:br>
              <a:rPr lang="it-IT" dirty="0" smtClean="0"/>
            </a:br>
            <a:endParaRPr lang="en-GB" dirty="0"/>
          </a:p>
        </p:txBody>
      </p:sp>
    </p:spTree>
    <p:extLst>
      <p:ext uri="{BB962C8B-B14F-4D97-AF65-F5344CB8AC3E}">
        <p14:creationId xmlns:p14="http://schemas.microsoft.com/office/powerpoint/2010/main" val="3994245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b="1" dirty="0" smtClean="0"/>
              <a:t>S</a:t>
            </a:r>
            <a:r>
              <a:rPr lang="pl-PL" b="1" dirty="0" smtClean="0">
                <a:solidFill>
                  <a:srgbClr val="FF0000"/>
                </a:solidFill>
              </a:rPr>
              <a:t>O</a:t>
            </a:r>
            <a:r>
              <a:rPr lang="pl-PL" dirty="0" smtClean="0"/>
              <a:t>LID</a:t>
            </a:r>
            <a:endParaRPr lang="en-GB" dirty="0"/>
          </a:p>
        </p:txBody>
      </p:sp>
      <p:sp>
        <p:nvSpPr>
          <p:cNvPr id="3" name="Content Placeholder 2"/>
          <p:cNvSpPr>
            <a:spLocks noGrp="1"/>
          </p:cNvSpPr>
          <p:nvPr>
            <p:ph idx="1"/>
          </p:nvPr>
        </p:nvSpPr>
        <p:spPr/>
        <p:txBody>
          <a:bodyPr/>
          <a:lstStyle/>
          <a:p>
            <a:r>
              <a:rPr lang="pl-PL" i="1" dirty="0"/>
              <a:t>Open/Closed </a:t>
            </a:r>
            <a:r>
              <a:rPr lang="pl-PL" i="1" dirty="0" smtClean="0"/>
              <a:t>Principle</a:t>
            </a:r>
          </a:p>
          <a:p>
            <a:r>
              <a:rPr lang="pl-PL" b="1" dirty="0"/>
              <a:t>Zasada </a:t>
            </a:r>
            <a:r>
              <a:rPr lang="pl-PL" b="1" dirty="0" smtClean="0"/>
              <a:t>otwarty-zamknięty</a:t>
            </a:r>
          </a:p>
          <a:p>
            <a:r>
              <a:rPr lang="pl-PL" dirty="0"/>
              <a:t>klasy i metody </a:t>
            </a:r>
            <a:r>
              <a:rPr lang="pl-PL" dirty="0" smtClean="0"/>
              <a:t>powinny być </a:t>
            </a:r>
            <a:r>
              <a:rPr lang="pl-PL" dirty="0"/>
              <a:t>otwarte na rozbudowę i zamknięte dla modyfikacji. </a:t>
            </a:r>
            <a:endParaRPr lang="pl-PL" dirty="0" smtClean="0"/>
          </a:p>
          <a:p>
            <a:r>
              <a:rPr lang="pl-PL" dirty="0" smtClean="0"/>
              <a:t>Gdy </a:t>
            </a:r>
            <a:r>
              <a:rPr lang="pl-PL" dirty="0"/>
              <a:t>wymagana jest </a:t>
            </a:r>
            <a:r>
              <a:rPr lang="pl-PL" dirty="0" smtClean="0"/>
              <a:t>zmiana oprogramowania</a:t>
            </a:r>
            <a:r>
              <a:rPr lang="pl-PL" dirty="0"/>
              <a:t>, powinieneś być w stanie rozszerzyć je bez </a:t>
            </a:r>
            <a:r>
              <a:rPr lang="pl-PL" dirty="0" smtClean="0"/>
              <a:t>modyfikowania istniejącego kodu</a:t>
            </a:r>
            <a:r>
              <a:rPr lang="pl-PL" dirty="0"/>
              <a:t>	</a:t>
            </a:r>
            <a:endParaRPr lang="en-GB" dirty="0"/>
          </a:p>
        </p:txBody>
      </p:sp>
    </p:spTree>
    <p:extLst>
      <p:ext uri="{BB962C8B-B14F-4D97-AF65-F5344CB8AC3E}">
        <p14:creationId xmlns:p14="http://schemas.microsoft.com/office/powerpoint/2010/main" val="1056865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85000" lnSpcReduction="10000"/>
          </a:bodyPr>
          <a:lstStyle/>
          <a:p>
            <a:r>
              <a:rPr lang="pl-PL" dirty="0"/>
              <a:t>Kod lasagne, zwany również powszechnie kodem typu </a:t>
            </a:r>
            <a:r>
              <a:rPr lang="pl-PL" i="1" dirty="0"/>
              <a:t>indirection</a:t>
            </a:r>
            <a:r>
              <a:rPr lang="pl-PL" dirty="0"/>
              <a:t>, odwołuje się do warstw abstrakcji, w których obowiązują odwołania przez nazwę, a nie przez działania. W programowaniu obiektowym warstwy mają szerokie zastosowanie i są bardzo skuteczne.</a:t>
            </a:r>
            <a:r>
              <a:rPr lang="pl-PL" dirty="0" smtClean="0"/>
              <a:t> </a:t>
            </a:r>
          </a:p>
          <a:p>
            <a:r>
              <a:rPr lang="pl-PL" dirty="0"/>
              <a:t>Jednak im </a:t>
            </a:r>
            <a:r>
              <a:rPr lang="pl-PL" dirty="0" smtClean="0"/>
              <a:t>więcej </a:t>
            </a:r>
            <a:r>
              <a:rPr lang="pl-PL" dirty="0"/>
              <a:t>poziomów abstrakcji w kodzie, tym staje się on bardziej </a:t>
            </a:r>
            <a:r>
              <a:rPr lang="pl-PL" dirty="0" smtClean="0"/>
              <a:t>złożony</a:t>
            </a:r>
          </a:p>
          <a:p>
            <a:r>
              <a:rPr lang="pl-PL" dirty="0"/>
              <a:t>Trzeba więc zachować równowagę pomiędzy poziomem abstrakcji, a łatwością zrozumienia </a:t>
            </a:r>
            <a:r>
              <a:rPr lang="pl-PL" dirty="0" smtClean="0"/>
              <a:t>kodu</a:t>
            </a:r>
            <a:br>
              <a:rPr lang="pl-PL" dirty="0" smtClean="0"/>
            </a:br>
            <a:endParaRPr lang="en-GB" dirty="0"/>
          </a:p>
        </p:txBody>
      </p:sp>
    </p:spTree>
    <p:extLst>
      <p:ext uri="{BB962C8B-B14F-4D97-AF65-F5344CB8AC3E}">
        <p14:creationId xmlns:p14="http://schemas.microsoft.com/office/powerpoint/2010/main" val="2282351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r>
              <a:rPr lang="pl-PL" dirty="0"/>
              <a:t>Kod spaghetti oznacza splątany bałagan szczelnie sprzężonego kodu o niskiej </a:t>
            </a:r>
            <a:r>
              <a:rPr lang="pl-PL" dirty="0" smtClean="0"/>
              <a:t>spójności.</a:t>
            </a:r>
          </a:p>
          <a:p>
            <a:r>
              <a:rPr lang="pl-PL" dirty="0" smtClean="0"/>
              <a:t>Taki </a:t>
            </a:r>
            <a:r>
              <a:rPr lang="pl-PL" dirty="0"/>
              <a:t>kod jest bardzo trudny do utrzymania, refaktoryzacji, rozszerzania i wprowadzania zmian w projekcie. Ma jednak jeden plus — ze względu na to, że jest w większym stopniu proceduralny, może być łatwy do czytania i śledzenia.</a:t>
            </a:r>
            <a:r>
              <a:rPr lang="pl-PL" dirty="0" smtClean="0"/>
              <a:t> </a:t>
            </a:r>
            <a:br>
              <a:rPr lang="pl-PL" dirty="0" smtClean="0"/>
            </a:br>
            <a:endParaRPr lang="en-GB" dirty="0"/>
          </a:p>
        </p:txBody>
      </p:sp>
    </p:spTree>
    <p:extLst>
      <p:ext uri="{BB962C8B-B14F-4D97-AF65-F5344CB8AC3E}">
        <p14:creationId xmlns:p14="http://schemas.microsoft.com/office/powerpoint/2010/main" val="17207155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err="1"/>
              <a:t>Kod</a:t>
            </a:r>
            <a:r>
              <a:rPr lang="en-GB" b="1" dirty="0"/>
              <a:t> </a:t>
            </a:r>
            <a:r>
              <a:rPr lang="en-GB" b="1" dirty="0" err="1"/>
              <a:t>zawierający</a:t>
            </a:r>
            <a:r>
              <a:rPr lang="en-GB" b="1" dirty="0"/>
              <a:t> </a:t>
            </a:r>
            <a:r>
              <a:rPr lang="en-GB" b="1" dirty="0" err="1"/>
              <a:t>ścisłe</a:t>
            </a:r>
            <a:r>
              <a:rPr lang="en-GB" b="1" dirty="0"/>
              <a:t> </a:t>
            </a:r>
            <a:r>
              <a:rPr lang="en-GB" b="1" dirty="0" err="1" smtClean="0"/>
              <a:t>sprzężenia</a:t>
            </a:r>
            <a:endParaRPr lang="en-GB" dirty="0"/>
          </a:p>
        </p:txBody>
      </p:sp>
      <p:sp>
        <p:nvSpPr>
          <p:cNvPr id="3" name="Content Placeholder 2"/>
          <p:cNvSpPr>
            <a:spLocks noGrp="1"/>
          </p:cNvSpPr>
          <p:nvPr>
            <p:ph idx="1"/>
          </p:nvPr>
        </p:nvSpPr>
        <p:spPr/>
        <p:txBody>
          <a:bodyPr>
            <a:normAutofit fontScale="85000" lnSpcReduction="10000"/>
          </a:bodyPr>
          <a:lstStyle/>
          <a:p>
            <a:r>
              <a:rPr lang="pl-PL" dirty="0"/>
              <a:t>Kod, który ma ścisłe sprzężenia, jest trudny do testowania, rozszerzania lub </a:t>
            </a:r>
            <a:r>
              <a:rPr lang="pl-PL" dirty="0" smtClean="0"/>
              <a:t>modyfikowania.</a:t>
            </a:r>
          </a:p>
          <a:p>
            <a:r>
              <a:rPr lang="pl-PL" dirty="0" smtClean="0"/>
              <a:t>Kod</a:t>
            </a:r>
            <a:r>
              <a:rPr lang="pl-PL" dirty="0"/>
              <a:t>, który zależy od innego kodu w systemie, trudno jest również wykorzystywać </a:t>
            </a:r>
            <a:r>
              <a:rPr lang="pl-PL" dirty="0" smtClean="0"/>
              <a:t>wielokrotnie</a:t>
            </a:r>
            <a:endParaRPr lang="pl-PL" dirty="0"/>
          </a:p>
          <a:p>
            <a:r>
              <a:rPr lang="pl-PL" dirty="0"/>
              <a:t>Przykładem ścisłego sprzężenia jest odwoływanie się na liście parametrów do konkretnego typu klasy zamiast do interfejsu. Gdy odwołujesz się do konkretnej klasy, wszelkie zmiany w konkretnej klasie bezpośrednio wpływają na klasę, która się do niej odwołuje.</a:t>
            </a:r>
            <a:r>
              <a:rPr lang="pl-PL" dirty="0" smtClean="0"/>
              <a:t> </a:t>
            </a:r>
            <a:br>
              <a:rPr lang="pl-PL" dirty="0" smtClean="0"/>
            </a:br>
            <a:r>
              <a:rPr lang="pl-PL" dirty="0" smtClean="0"/>
              <a:t/>
            </a:r>
            <a:br>
              <a:rPr lang="pl-PL" dirty="0" smtClean="0"/>
            </a:br>
            <a:endParaRPr lang="en-GB" dirty="0"/>
          </a:p>
        </p:txBody>
      </p:sp>
    </p:spTree>
    <p:extLst>
      <p:ext uri="{BB962C8B-B14F-4D97-AF65-F5344CB8AC3E}">
        <p14:creationId xmlns:p14="http://schemas.microsoft.com/office/powerpoint/2010/main" val="19944866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smtClean="0"/>
              <a:t>Kod</a:t>
            </a:r>
            <a:r>
              <a:rPr lang="en-GB" b="1" dirty="0" smtClean="0"/>
              <a:t> </a:t>
            </a:r>
            <a:r>
              <a:rPr lang="en-GB" b="1" dirty="0" err="1" smtClean="0"/>
              <a:t>zawierający</a:t>
            </a:r>
            <a:r>
              <a:rPr lang="en-GB" b="1" dirty="0" smtClean="0"/>
              <a:t> </a:t>
            </a:r>
            <a:r>
              <a:rPr lang="en-GB" b="1" dirty="0" err="1" smtClean="0"/>
              <a:t>ścisłe</a:t>
            </a:r>
            <a:r>
              <a:rPr lang="en-GB" b="1" dirty="0" smtClean="0"/>
              <a:t> </a:t>
            </a:r>
            <a:r>
              <a:rPr lang="en-GB" b="1" dirty="0" err="1" smtClean="0"/>
              <a:t>sprzężenia</a:t>
            </a:r>
            <a:endParaRPr lang="en-GB" dirty="0"/>
          </a:p>
        </p:txBody>
      </p:sp>
      <p:sp>
        <p:nvSpPr>
          <p:cNvPr id="3" name="Content Placeholder 2"/>
          <p:cNvSpPr>
            <a:spLocks noGrp="1"/>
          </p:cNvSpPr>
          <p:nvPr>
            <p:ph idx="1"/>
          </p:nvPr>
        </p:nvSpPr>
        <p:spPr/>
        <p:txBody>
          <a:bodyPr>
            <a:normAutofit fontScale="92500" lnSpcReduction="10000"/>
          </a:bodyPr>
          <a:lstStyle/>
          <a:p>
            <a:r>
              <a:rPr lang="pl-PL" dirty="0"/>
              <a:t>W związku z tym, jeśli masz klasę realizującą połączenie z bazą danych dla klienta, który łączy się z systemem SQL Server, a następnie będziesz chciał sprzedać rozwiązanie innemu klientowi, który wymaga bazy danych Oracle, to będziesz zmuszony zmodyfikować konkretną klasę dla tego konkretnego klienta i stosowanej przez niego bazy danych Oracle. Takie postępowanie prowadzi do powstania dwóch wersji kodu.</a:t>
            </a:r>
            <a:r>
              <a:rPr lang="pl-PL" dirty="0" smtClean="0"/>
              <a:t> </a:t>
            </a:r>
            <a:br>
              <a:rPr lang="pl-PL" dirty="0" smtClean="0"/>
            </a:br>
            <a:r>
              <a:rPr lang="pl-PL" dirty="0" smtClean="0"/>
              <a:t> -&gt; Database.cs</a:t>
            </a:r>
            <a:endParaRPr lang="en-GB" dirty="0"/>
          </a:p>
        </p:txBody>
      </p:sp>
    </p:spTree>
    <p:extLst>
      <p:ext uri="{BB962C8B-B14F-4D97-AF65-F5344CB8AC3E}">
        <p14:creationId xmlns:p14="http://schemas.microsoft.com/office/powerpoint/2010/main" val="13598226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Niska </a:t>
            </a:r>
            <a:r>
              <a:rPr lang="en-GB" b="1" dirty="0" err="1"/>
              <a:t>spójność</a:t>
            </a:r>
            <a:r>
              <a:rPr lang="en-GB" b="1" dirty="0"/>
              <a:t> </a:t>
            </a:r>
            <a:r>
              <a:rPr lang="en-GB" b="1" dirty="0" err="1"/>
              <a:t>kodu</a:t>
            </a:r>
            <a:r>
              <a:rPr lang="en-GB" dirty="0" smtClean="0"/>
              <a:t> </a:t>
            </a:r>
            <a:endParaRPr lang="en-GB" dirty="0"/>
          </a:p>
        </p:txBody>
      </p:sp>
      <p:sp>
        <p:nvSpPr>
          <p:cNvPr id="3" name="Content Placeholder 2"/>
          <p:cNvSpPr>
            <a:spLocks noGrp="1"/>
          </p:cNvSpPr>
          <p:nvPr>
            <p:ph idx="1"/>
          </p:nvPr>
        </p:nvSpPr>
        <p:spPr/>
        <p:txBody>
          <a:bodyPr/>
          <a:lstStyle/>
          <a:p>
            <a:r>
              <a:rPr lang="pl-PL" dirty="0"/>
              <a:t>Kod o niskiej spójności to grupa niepowiązanych ze sobą fragmentów, które realizują wiele różnych zadań. Przykładem może być klasa narzędziowa zawierająca zbiór różnych metod narzędziowych do obsługi dat, tekstu, liczb, plikowych operacji wejścia-wyjścia, walidacji danych oraz szyfrowania i deszyfrowania.</a:t>
            </a:r>
            <a:r>
              <a:rPr lang="pl-PL" dirty="0" smtClean="0"/>
              <a:t> </a:t>
            </a:r>
            <a:br>
              <a:rPr lang="pl-PL" dirty="0" smtClean="0"/>
            </a:br>
            <a:endParaRPr lang="en-GB" dirty="0"/>
          </a:p>
        </p:txBody>
      </p:sp>
    </p:spTree>
    <p:extLst>
      <p:ext uri="{BB962C8B-B14F-4D97-AF65-F5344CB8AC3E}">
        <p14:creationId xmlns:p14="http://schemas.microsoft.com/office/powerpoint/2010/main" val="15304455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err="1"/>
              <a:t>Pozostawione</a:t>
            </a:r>
            <a:r>
              <a:rPr lang="en-GB" b="1" dirty="0"/>
              <a:t> </a:t>
            </a:r>
            <a:r>
              <a:rPr lang="en-GB" b="1" dirty="0" err="1" smtClean="0"/>
              <a:t>obiekty</a:t>
            </a:r>
            <a:endParaRPr lang="en-GB" dirty="0"/>
          </a:p>
        </p:txBody>
      </p:sp>
      <p:sp>
        <p:nvSpPr>
          <p:cNvPr id="3" name="Content Placeholder 2"/>
          <p:cNvSpPr>
            <a:spLocks noGrp="1"/>
          </p:cNvSpPr>
          <p:nvPr>
            <p:ph idx="1"/>
          </p:nvPr>
        </p:nvSpPr>
        <p:spPr/>
        <p:txBody>
          <a:bodyPr>
            <a:normAutofit lnSpcReduction="10000"/>
          </a:bodyPr>
          <a:lstStyle/>
          <a:p>
            <a:r>
              <a:rPr lang="pl-PL" dirty="0"/>
              <a:t>Obiekty niezniszczone i pozostawione w pamięci mogą prowadzić do jej wycieków.</a:t>
            </a:r>
            <a:r>
              <a:rPr lang="pl-PL" dirty="0" smtClean="0"/>
              <a:t> </a:t>
            </a:r>
          </a:p>
          <a:p>
            <a:r>
              <a:rPr lang="pl-PL" dirty="0"/>
              <a:t>Do wycieków pamięci (z kilku powodów) może również prowadzić korzystanie ze zmiennych statycznych.</a:t>
            </a:r>
            <a:r>
              <a:rPr lang="pl-PL" dirty="0" smtClean="0"/>
              <a:t> </a:t>
            </a:r>
          </a:p>
          <a:p>
            <a:r>
              <a:rPr lang="en-GB" dirty="0" err="1" smtClean="0"/>
              <a:t>INotifyPropertyChanged</a:t>
            </a:r>
            <a:endParaRPr lang="pl-PL" dirty="0" smtClean="0"/>
          </a:p>
          <a:p>
            <a:pPr lvl="1"/>
            <a:r>
              <a:rPr lang="pl-PL" dirty="0"/>
              <a:t>Jeśli nie anulujesz subskrypcji tych powiązań, dojdzie do wycieku pamięci.</a:t>
            </a:r>
            <a:r>
              <a:rPr lang="pl-PL" dirty="0" smtClean="0"/>
              <a:t> </a:t>
            </a:r>
            <a:br>
              <a:rPr lang="pl-PL" dirty="0" smtClean="0"/>
            </a:br>
            <a:endParaRPr lang="pl-PL" dirty="0"/>
          </a:p>
          <a:p>
            <a:endParaRPr lang="en-GB" dirty="0"/>
          </a:p>
        </p:txBody>
      </p:sp>
    </p:spTree>
    <p:extLst>
      <p:ext uri="{BB962C8B-B14F-4D97-AF65-F5344CB8AC3E}">
        <p14:creationId xmlns:p14="http://schemas.microsoft.com/office/powerpoint/2010/main" val="41611820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smtClean="0"/>
              <a:t>Pozostawione</a:t>
            </a:r>
            <a:r>
              <a:rPr lang="en-GB" b="1" dirty="0" smtClean="0"/>
              <a:t> </a:t>
            </a:r>
            <a:r>
              <a:rPr lang="en-GB" b="1" dirty="0" err="1" smtClean="0"/>
              <a:t>obiekty</a:t>
            </a:r>
            <a:endParaRPr lang="en-GB" dirty="0"/>
          </a:p>
        </p:txBody>
      </p:sp>
      <p:sp>
        <p:nvSpPr>
          <p:cNvPr id="3" name="Content Placeholder 2"/>
          <p:cNvSpPr>
            <a:spLocks noGrp="1"/>
          </p:cNvSpPr>
          <p:nvPr>
            <p:ph idx="1"/>
          </p:nvPr>
        </p:nvSpPr>
        <p:spPr/>
        <p:txBody>
          <a:bodyPr/>
          <a:lstStyle/>
          <a:p>
            <a:r>
              <a:rPr lang="pl-PL" dirty="0"/>
              <a:t>Każdy obiekt, do którego odwołujesz się za pomocą zmiennej statycznej, jest oznaczony po to, by mechanizm odśmiecania (ang. </a:t>
            </a:r>
            <a:r>
              <a:rPr lang="pl-PL" i="1" dirty="0"/>
              <a:t>garbage collector</a:t>
            </a:r>
            <a:r>
              <a:rPr lang="pl-PL" dirty="0"/>
              <a:t>) go nie niszczył. To dlatego, że statyczne zmienne odwołujące się do obiektów są tzw. korzeniami GC (</a:t>
            </a:r>
            <a:r>
              <a:rPr lang="pl-PL" i="1" dirty="0"/>
              <a:t>Garbage Collection roots</a:t>
            </a:r>
            <a:r>
              <a:rPr lang="pl-PL" dirty="0"/>
              <a:t>) oznaczonymi w celu wyłączenia ich z procesu odśmiecania.</a:t>
            </a:r>
            <a:r>
              <a:rPr lang="pl-PL" dirty="0" smtClean="0"/>
              <a:t> </a:t>
            </a:r>
            <a:br>
              <a:rPr lang="pl-PL" dirty="0" smtClean="0"/>
            </a:br>
            <a:endParaRPr lang="en-GB" dirty="0"/>
          </a:p>
        </p:txBody>
      </p:sp>
    </p:spTree>
    <p:extLst>
      <p:ext uri="{BB962C8B-B14F-4D97-AF65-F5344CB8AC3E}">
        <p14:creationId xmlns:p14="http://schemas.microsoft.com/office/powerpoint/2010/main" val="38020960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pl-PL" dirty="0"/>
              <a:t>Podczas korzystania z metod anonimowych, które odwołują się do składowych klasy, odwołania dotyczą egzemplarza tej klasy. Z tego powodu odwołanie do egzemplarza klasy pozostaje aktywne tak długo, jak długo jest wykorzystywana metoda anonimowa.</a:t>
            </a:r>
            <a:r>
              <a:rPr lang="pl-PL" dirty="0" smtClean="0"/>
              <a:t> </a:t>
            </a:r>
            <a:br>
              <a:rPr lang="pl-PL" dirty="0" smtClean="0"/>
            </a:br>
            <a:endParaRPr lang="en-GB" dirty="0"/>
          </a:p>
        </p:txBody>
      </p:sp>
    </p:spTree>
    <p:extLst>
      <p:ext uri="{BB962C8B-B14F-4D97-AF65-F5344CB8AC3E}">
        <p14:creationId xmlns:p14="http://schemas.microsoft.com/office/powerpoint/2010/main" val="39338504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r>
              <a:rPr lang="pl-PL" dirty="0"/>
              <a:t>Do wycieków pamięci dojdzie także wtedy, gdy używasz kodu niezarządzanego (COM) i wyraź- nie nie zwolnisz dowolnych obiektów zarządzanych i niezarządzanych</a:t>
            </a:r>
            <a:r>
              <a:rPr lang="pl-PL" dirty="0" smtClean="0"/>
              <a:t> </a:t>
            </a:r>
            <a:br>
              <a:rPr lang="pl-PL" dirty="0" smtClean="0"/>
            </a:br>
            <a:r>
              <a:rPr lang="pl-PL" dirty="0"/>
              <a:t>Do wycieków pamięci może również dojść w przypadku, gdy stworzysz referencje do obiektów w wątku, który nigdy się nie kończy</a:t>
            </a:r>
            <a:r>
              <a:rPr lang="pl-PL" dirty="0" smtClean="0"/>
              <a:t>.</a:t>
            </a:r>
          </a:p>
          <a:p>
            <a:r>
              <a:rPr lang="pl-PL" dirty="0" smtClean="0"/>
              <a:t> </a:t>
            </a:r>
            <a:br>
              <a:rPr lang="pl-PL" dirty="0" smtClean="0"/>
            </a:br>
            <a:endParaRPr lang="en-GB" dirty="0"/>
          </a:p>
        </p:txBody>
      </p:sp>
    </p:spTree>
    <p:extLst>
      <p:ext uri="{BB962C8B-B14F-4D97-AF65-F5344CB8AC3E}">
        <p14:creationId xmlns:p14="http://schemas.microsoft.com/office/powerpoint/2010/main" val="31755722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pl-PL" dirty="0"/>
              <a:t>Subskrypcje zdarzeń, które nie są anonimowe, odwołują się do klas. Jeśli subskrypcje tych zdarzeń nie będą anulowane, obiekty, których one dotyczą, pozostaną w pamięci. Trzeba zatem pamiętać, że jeśli nie anulujesz subskrypcji zdarzeń, gdy przestaną być potrzebne, również może dojść do wycieku pamięci.</a:t>
            </a:r>
            <a:r>
              <a:rPr lang="pl-PL" dirty="0" smtClean="0"/>
              <a:t> </a:t>
            </a:r>
            <a:br>
              <a:rPr lang="pl-PL" dirty="0" smtClean="0"/>
            </a:br>
            <a:endParaRPr lang="en-GB" dirty="0"/>
          </a:p>
        </p:txBody>
      </p:sp>
    </p:spTree>
    <p:extLst>
      <p:ext uri="{BB962C8B-B14F-4D97-AF65-F5344CB8AC3E}">
        <p14:creationId xmlns:p14="http://schemas.microsoft.com/office/powerpoint/2010/main" val="453860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b="1" dirty="0" smtClean="0"/>
              <a:t>SO</a:t>
            </a:r>
            <a:r>
              <a:rPr lang="pl-PL" b="1" dirty="0" smtClean="0">
                <a:solidFill>
                  <a:srgbClr val="FF0000"/>
                </a:solidFill>
              </a:rPr>
              <a:t>L</a:t>
            </a:r>
            <a:r>
              <a:rPr lang="pl-PL" b="1" dirty="0" smtClean="0"/>
              <a:t>ID</a:t>
            </a:r>
            <a:endParaRPr lang="en-GB" b="1" dirty="0"/>
          </a:p>
        </p:txBody>
      </p:sp>
      <p:sp>
        <p:nvSpPr>
          <p:cNvPr id="3" name="Content Placeholder 2"/>
          <p:cNvSpPr>
            <a:spLocks noGrp="1"/>
          </p:cNvSpPr>
          <p:nvPr>
            <p:ph idx="1"/>
          </p:nvPr>
        </p:nvSpPr>
        <p:spPr/>
        <p:txBody>
          <a:bodyPr/>
          <a:lstStyle/>
          <a:p>
            <a:r>
              <a:rPr lang="pl-PL" i="1" dirty="0"/>
              <a:t>Liskov </a:t>
            </a:r>
            <a:r>
              <a:rPr lang="pl-PL" i="1" dirty="0" smtClean="0"/>
              <a:t>Substitution</a:t>
            </a:r>
          </a:p>
          <a:p>
            <a:r>
              <a:rPr lang="pl-PL" b="1" dirty="0"/>
              <a:t>Zasada podstawiania </a:t>
            </a:r>
            <a:r>
              <a:rPr lang="pl-PL" b="1" dirty="0" smtClean="0"/>
              <a:t>Liskov</a:t>
            </a:r>
          </a:p>
          <a:p>
            <a:r>
              <a:rPr lang="pl-PL" dirty="0"/>
              <a:t>Twoja funkcja ma wskaźnik</a:t>
            </a:r>
            <a:endParaRPr lang="en-GB" dirty="0"/>
          </a:p>
          <a:p>
            <a:r>
              <a:rPr lang="pl-PL" dirty="0"/>
              <a:t>do klasy bazowej? Powinna być w stanie wykorzystać dowolną klasę pochodną nie</a:t>
            </a:r>
            <a:endParaRPr lang="en-GB" dirty="0"/>
          </a:p>
          <a:p>
            <a:r>
              <a:rPr lang="pl-PL" dirty="0"/>
              <a:t>wiedząc o tym, jaka jest jej klasa konkretna.</a:t>
            </a:r>
            <a:endParaRPr lang="en-GB" dirty="0"/>
          </a:p>
          <a:p>
            <a:endParaRPr lang="en-GB" dirty="0"/>
          </a:p>
        </p:txBody>
      </p:sp>
    </p:spTree>
    <p:extLst>
      <p:ext uri="{BB962C8B-B14F-4D97-AF65-F5344CB8AC3E}">
        <p14:creationId xmlns:p14="http://schemas.microsoft.com/office/powerpoint/2010/main" val="13118950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err="1"/>
              <a:t>Korzystanie</a:t>
            </a:r>
            <a:r>
              <a:rPr lang="en-GB" b="1" dirty="0"/>
              <a:t> z </a:t>
            </a:r>
            <a:r>
              <a:rPr lang="en-GB" b="1" dirty="0" err="1"/>
              <a:t>metody</a:t>
            </a:r>
            <a:r>
              <a:rPr lang="en-GB" b="1" dirty="0"/>
              <a:t> Finalize()</a:t>
            </a:r>
            <a:r>
              <a:rPr lang="en-GB" dirty="0" smtClean="0"/>
              <a:t> </a:t>
            </a:r>
            <a:endParaRPr lang="en-GB" dirty="0"/>
          </a:p>
        </p:txBody>
      </p:sp>
      <p:sp>
        <p:nvSpPr>
          <p:cNvPr id="3" name="Content Placeholder 2"/>
          <p:cNvSpPr>
            <a:spLocks noGrp="1"/>
          </p:cNvSpPr>
          <p:nvPr>
            <p:ph idx="1"/>
          </p:nvPr>
        </p:nvSpPr>
        <p:spPr/>
        <p:txBody>
          <a:bodyPr>
            <a:normAutofit fontScale="70000" lnSpcReduction="20000"/>
          </a:bodyPr>
          <a:lstStyle/>
          <a:p>
            <a:r>
              <a:rPr lang="pl-PL" dirty="0"/>
              <a:t>Choć finalizatory — poprzez to, że mogą pomóc w zwalnianiu zasobów obiektów, które nie zostały prawidłowo zniszczone — pomagają zapobiec wyciekom pamięci, mają szereg wad</a:t>
            </a:r>
            <a:r>
              <a:rPr lang="pl-PL" dirty="0" smtClean="0"/>
              <a:t> </a:t>
            </a:r>
            <a:br>
              <a:rPr lang="pl-PL" dirty="0" smtClean="0"/>
            </a:br>
            <a:r>
              <a:rPr lang="pl-PL" dirty="0"/>
              <a:t>Nie wiemy, kiedy finalizator zostanie wywołany. Finalizatory są promowane przez mechanizm odśmiecania wraz ze wszystkimi zależnościami do następnej generacji i nie są sprzątane do czasu, aż mechanizm odśmiecania zdecyduje się to zrobić. To może oznaczać, że obiekty pozostaną w pamięci przez długi czas. Używanie finalizatorów może prowadzić do powstawania wyjątków wyczerpywania się pamięci, ponieważ często nowe obiekty są tworzone szybciej niż stare są niszczone przez mechanizm odśmiecania.</a:t>
            </a:r>
            <a:r>
              <a:rPr lang="pl-PL" dirty="0" smtClean="0"/>
              <a:t> </a:t>
            </a:r>
            <a:br>
              <a:rPr lang="pl-PL" dirty="0" smtClean="0"/>
            </a:br>
            <a:endParaRPr lang="en-GB" dirty="0"/>
          </a:p>
        </p:txBody>
      </p:sp>
    </p:spTree>
    <p:extLst>
      <p:ext uri="{BB962C8B-B14F-4D97-AF65-F5344CB8AC3E}">
        <p14:creationId xmlns:p14="http://schemas.microsoft.com/office/powerpoint/2010/main" val="14206353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l-PL" b="1" dirty="0"/>
              <a:t>Naucz się stosować zasadę KISS</a:t>
            </a:r>
            <a:r>
              <a:rPr lang="pl-PL" dirty="0" smtClean="0"/>
              <a:t> </a:t>
            </a:r>
            <a:endParaRPr lang="en-GB" dirty="0"/>
          </a:p>
        </p:txBody>
      </p:sp>
      <p:sp>
        <p:nvSpPr>
          <p:cNvPr id="3" name="Content Placeholder 2"/>
          <p:cNvSpPr>
            <a:spLocks noGrp="1"/>
          </p:cNvSpPr>
          <p:nvPr>
            <p:ph idx="1"/>
          </p:nvPr>
        </p:nvSpPr>
        <p:spPr/>
        <p:txBody>
          <a:bodyPr/>
          <a:lstStyle/>
          <a:p>
            <a:r>
              <a:rPr lang="en-GB" i="1" dirty="0"/>
              <a:t>Keep It Simple, Stupid </a:t>
            </a:r>
            <a:r>
              <a:rPr lang="en-GB" dirty="0" smtClean="0"/>
              <a:t/>
            </a:r>
            <a:br>
              <a:rPr lang="en-GB" dirty="0" smtClean="0"/>
            </a:br>
            <a:endParaRPr lang="en-GB" dirty="0"/>
          </a:p>
        </p:txBody>
      </p:sp>
    </p:spTree>
    <p:extLst>
      <p:ext uri="{BB962C8B-B14F-4D97-AF65-F5344CB8AC3E}">
        <p14:creationId xmlns:p14="http://schemas.microsoft.com/office/powerpoint/2010/main" val="2627174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l-PL" b="1" dirty="0"/>
              <a:t>Utrata intencji wyrażonych w kodzie</a:t>
            </a:r>
            <a:r>
              <a:rPr lang="pl-PL" dirty="0" smtClean="0"/>
              <a:t> </a:t>
            </a:r>
            <a:endParaRPr lang="en-GB" dirty="0"/>
          </a:p>
        </p:txBody>
      </p:sp>
      <p:sp>
        <p:nvSpPr>
          <p:cNvPr id="3" name="Content Placeholder 2"/>
          <p:cNvSpPr>
            <a:spLocks noGrp="1"/>
          </p:cNvSpPr>
          <p:nvPr>
            <p:ph idx="1"/>
          </p:nvPr>
        </p:nvSpPr>
        <p:spPr/>
        <p:txBody>
          <a:bodyPr/>
          <a:lstStyle/>
          <a:p>
            <a:r>
              <a:rPr lang="pl-PL" dirty="0"/>
              <a:t>Jeśli przeglądasz klasę, która robi kilka rzeczy, nie masz pojęcia, jaki były pierwotne intencje programisty. Jeśli, na przykład, szukasz metody przetwarzania daty i znajdujesz ją w klasie należącej do przestrzeni nazw wejścia-wyjścia, to czy ta metoda przetwarzania daty znajduje się we właściwym miejscu?</a:t>
            </a:r>
            <a:r>
              <a:rPr lang="pl-PL" dirty="0" smtClean="0"/>
              <a:t> </a:t>
            </a:r>
            <a:br>
              <a:rPr lang="pl-PL" dirty="0" smtClean="0"/>
            </a:br>
            <a:endParaRPr lang="en-GB" dirty="0"/>
          </a:p>
        </p:txBody>
      </p:sp>
    </p:spTree>
    <p:extLst>
      <p:ext uri="{BB962C8B-B14F-4D97-AF65-F5344CB8AC3E}">
        <p14:creationId xmlns:p14="http://schemas.microsoft.com/office/powerpoint/2010/main" val="22801382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err="1"/>
              <a:t>Bezpośrednie</a:t>
            </a:r>
            <a:r>
              <a:rPr lang="en-GB" b="1" dirty="0"/>
              <a:t> </a:t>
            </a:r>
            <a:r>
              <a:rPr lang="en-GB" b="1" dirty="0" err="1"/>
              <a:t>ujawnianie</a:t>
            </a:r>
            <a:r>
              <a:rPr lang="en-GB" b="1" dirty="0"/>
              <a:t> </a:t>
            </a:r>
            <a:r>
              <a:rPr lang="en-GB" b="1" dirty="0" err="1"/>
              <a:t>informacji</a:t>
            </a:r>
            <a:r>
              <a:rPr lang="en-GB" dirty="0" smtClean="0"/>
              <a:t> </a:t>
            </a:r>
            <a:endParaRPr lang="en-GB" dirty="0"/>
          </a:p>
        </p:txBody>
      </p:sp>
      <p:sp>
        <p:nvSpPr>
          <p:cNvPr id="3" name="Content Placeholder 2"/>
          <p:cNvSpPr>
            <a:spLocks noGrp="1"/>
          </p:cNvSpPr>
          <p:nvPr>
            <p:ph idx="1"/>
          </p:nvPr>
        </p:nvSpPr>
        <p:spPr/>
        <p:txBody>
          <a:bodyPr/>
          <a:lstStyle/>
          <a:p>
            <a:r>
              <a:rPr lang="pl-PL" dirty="0"/>
              <a:t>Oprócz tego, że generują ścisłe sprzę- żenia, które mogą prowadzić do błędów, to jeśli chcesz zmienić typ informacji, musisz zmienić typ wszędzie, gdzie jest on wykorzystywany. </a:t>
            </a:r>
            <a:r>
              <a:rPr lang="pl-PL" dirty="0" smtClean="0"/>
              <a:t/>
            </a:r>
            <a:br>
              <a:rPr lang="pl-PL" dirty="0" smtClean="0"/>
            </a:br>
            <a:r>
              <a:rPr lang="pl-PL" dirty="0"/>
              <a:t>Ponadto powstaje kłopot w sytuacji, gdy chcesz sprawdzić poprawność danych przed ich przypisaniem.</a:t>
            </a:r>
            <a:r>
              <a:rPr lang="pl-PL" dirty="0" smtClean="0"/>
              <a:t> </a:t>
            </a:r>
            <a:br>
              <a:rPr lang="pl-PL" dirty="0" smtClean="0"/>
            </a:br>
            <a:endParaRPr lang="en-GB" dirty="0"/>
          </a:p>
        </p:txBody>
      </p:sp>
    </p:spTree>
    <p:extLst>
      <p:ext uri="{BB962C8B-B14F-4D97-AF65-F5344CB8AC3E}">
        <p14:creationId xmlns:p14="http://schemas.microsoft.com/office/powerpoint/2010/main" val="14926546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988840"/>
            <a:ext cx="5688632" cy="2506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0560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b="1" dirty="0" smtClean="0"/>
              <a:t>SOL</a:t>
            </a:r>
            <a:r>
              <a:rPr lang="pl-PL" b="1" dirty="0" smtClean="0">
                <a:solidFill>
                  <a:srgbClr val="FF0000"/>
                </a:solidFill>
              </a:rPr>
              <a:t>I</a:t>
            </a:r>
            <a:r>
              <a:rPr lang="pl-PL" b="1" dirty="0" smtClean="0"/>
              <a:t>D</a:t>
            </a:r>
            <a:endParaRPr lang="en-GB" b="1" dirty="0"/>
          </a:p>
        </p:txBody>
      </p:sp>
      <p:sp>
        <p:nvSpPr>
          <p:cNvPr id="3" name="Content Placeholder 2"/>
          <p:cNvSpPr>
            <a:spLocks noGrp="1"/>
          </p:cNvSpPr>
          <p:nvPr>
            <p:ph idx="1"/>
          </p:nvPr>
        </p:nvSpPr>
        <p:spPr/>
        <p:txBody>
          <a:bodyPr>
            <a:normAutofit fontScale="77500" lnSpcReduction="20000"/>
          </a:bodyPr>
          <a:lstStyle/>
          <a:p>
            <a:r>
              <a:rPr lang="pl-PL" i="1" dirty="0"/>
              <a:t>Interface Segregation Principle — </a:t>
            </a:r>
            <a:r>
              <a:rPr lang="pl-PL" dirty="0"/>
              <a:t>ISP</a:t>
            </a:r>
            <a:r>
              <a:rPr lang="pl-PL" dirty="0" smtClean="0"/>
              <a:t>)</a:t>
            </a:r>
          </a:p>
          <a:p>
            <a:r>
              <a:rPr lang="pl-PL" b="1" dirty="0"/>
              <a:t>Zasada segregacji </a:t>
            </a:r>
            <a:r>
              <a:rPr lang="pl-PL" b="1" dirty="0" smtClean="0"/>
              <a:t>interfejsów</a:t>
            </a:r>
          </a:p>
          <a:p>
            <a:r>
              <a:rPr lang="pl-PL" dirty="0" smtClean="0"/>
              <a:t>Gdy interfejsy </a:t>
            </a:r>
            <a:r>
              <a:rPr lang="pl-PL" dirty="0"/>
              <a:t>są rozbudowane, klienty, które z nich korzystają, nie zawsze wymagają</a:t>
            </a:r>
            <a:endParaRPr lang="en-GB" dirty="0"/>
          </a:p>
          <a:p>
            <a:r>
              <a:rPr lang="pl-PL" dirty="0"/>
              <a:t>wszystkich metod. </a:t>
            </a:r>
            <a:endParaRPr lang="pl-PL" dirty="0" smtClean="0"/>
          </a:p>
          <a:p>
            <a:r>
              <a:rPr lang="pl-PL" dirty="0" smtClean="0"/>
              <a:t>W </a:t>
            </a:r>
            <a:r>
              <a:rPr lang="pl-PL" dirty="0"/>
              <a:t>związku z tym, stosując zasadę ISP, można wyodrębnić</a:t>
            </a:r>
            <a:endParaRPr lang="en-GB" dirty="0"/>
          </a:p>
          <a:p>
            <a:pPr marL="0" indent="0">
              <a:buNone/>
            </a:pPr>
            <a:r>
              <a:rPr lang="pl-PL" dirty="0" smtClean="0"/>
              <a:t> metody </a:t>
            </a:r>
            <a:r>
              <a:rPr lang="pl-PL" dirty="0"/>
              <a:t>do różnych interfejsów. Dzięki temu zamiast posługiwać się jednym,</a:t>
            </a:r>
            <a:endParaRPr lang="en-GB" dirty="0"/>
          </a:p>
          <a:p>
            <a:r>
              <a:rPr lang="pl-PL" dirty="0"/>
              <a:t>dużym interfejsem, korzystamy z wielu małych. </a:t>
            </a:r>
            <a:r>
              <a:rPr lang="pl-PL" dirty="0" smtClean="0"/>
              <a:t>Klasy</a:t>
            </a:r>
            <a:r>
              <a:rPr lang="en-GB" dirty="0" smtClean="0"/>
              <a:t> </a:t>
            </a:r>
            <a:r>
              <a:rPr lang="en-GB" dirty="0" err="1"/>
              <a:t>mogą</a:t>
            </a:r>
            <a:r>
              <a:rPr lang="en-GB" dirty="0"/>
              <a:t> </a:t>
            </a:r>
            <a:r>
              <a:rPr lang="en-GB" dirty="0" err="1"/>
              <a:t>następnie</a:t>
            </a:r>
            <a:endParaRPr lang="en-GB" dirty="0"/>
          </a:p>
          <a:p>
            <a:r>
              <a:rPr lang="pl-PL" dirty="0"/>
              <a:t>implementować interfejsy zawierające tylko te metody, które są niezbędne.</a:t>
            </a:r>
            <a:endParaRPr lang="en-GB" dirty="0"/>
          </a:p>
          <a:p>
            <a:endParaRPr lang="en-GB" dirty="0"/>
          </a:p>
        </p:txBody>
      </p:sp>
    </p:spTree>
    <p:extLst>
      <p:ext uri="{BB962C8B-B14F-4D97-AF65-F5344CB8AC3E}">
        <p14:creationId xmlns:p14="http://schemas.microsoft.com/office/powerpoint/2010/main" val="2712079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b="1" dirty="0" smtClean="0"/>
              <a:t>SOLI</a:t>
            </a:r>
            <a:r>
              <a:rPr lang="pl-PL" b="1" dirty="0" smtClean="0">
                <a:solidFill>
                  <a:srgbClr val="FF0000"/>
                </a:solidFill>
              </a:rPr>
              <a:t>D</a:t>
            </a:r>
            <a:endParaRPr lang="en-GB" b="1"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r>
              <a:rPr lang="pl-PL" i="1" dirty="0"/>
              <a:t>Dependency </a:t>
            </a:r>
            <a:r>
              <a:rPr lang="pl-PL" i="1" u="sng" dirty="0"/>
              <a:t>Inversion</a:t>
            </a:r>
            <a:r>
              <a:rPr lang="pl-PL" i="1" dirty="0"/>
              <a:t> </a:t>
            </a:r>
            <a:r>
              <a:rPr lang="pl-PL" i="1" dirty="0" smtClean="0"/>
              <a:t>Principle</a:t>
            </a:r>
            <a:endParaRPr lang="pl-PL" dirty="0" smtClean="0"/>
          </a:p>
          <a:p>
            <a:r>
              <a:rPr lang="pl-PL" b="1" dirty="0"/>
              <a:t>Zasada odwracania </a:t>
            </a:r>
            <a:r>
              <a:rPr lang="pl-PL" b="1" dirty="0" smtClean="0"/>
              <a:t>zależności</a:t>
            </a:r>
          </a:p>
          <a:p>
            <a:r>
              <a:rPr lang="pl-PL" dirty="0"/>
              <a:t>wysokopoziomowy moduł nie powinien zależeć od jakichkolwiek modułów</a:t>
            </a:r>
            <a:endParaRPr lang="en-GB" dirty="0"/>
          </a:p>
          <a:p>
            <a:r>
              <a:rPr lang="pl-PL" dirty="0"/>
              <a:t>niskopoziomowych. Powinieneś być w stanie swobodnie przełączać się między</a:t>
            </a:r>
            <a:endParaRPr lang="en-GB" dirty="0"/>
          </a:p>
          <a:p>
            <a:r>
              <a:rPr lang="pl-PL" dirty="0"/>
              <a:t>niskopoziomowymi modułami bez wpływu na używane przez nie moduły</a:t>
            </a:r>
            <a:endParaRPr lang="en-GB" dirty="0"/>
          </a:p>
          <a:p>
            <a:r>
              <a:rPr lang="pl-PL" dirty="0"/>
              <a:t>wysokopoziomowe. Zarówno moduły wysokopoziomowe, jak i niskopoziomowe,</a:t>
            </a:r>
            <a:endParaRPr lang="en-GB" dirty="0"/>
          </a:p>
          <a:p>
            <a:r>
              <a:rPr lang="en-GB" dirty="0" err="1"/>
              <a:t>powinny</a:t>
            </a:r>
            <a:r>
              <a:rPr lang="en-GB" dirty="0"/>
              <a:t> </a:t>
            </a:r>
            <a:r>
              <a:rPr lang="en-GB" dirty="0" err="1"/>
              <a:t>zależeć</a:t>
            </a:r>
            <a:r>
              <a:rPr lang="en-GB" dirty="0"/>
              <a:t> od </a:t>
            </a:r>
            <a:r>
              <a:rPr lang="en-GB" dirty="0" err="1"/>
              <a:t>abstrakcji</a:t>
            </a:r>
            <a:r>
              <a:rPr lang="en-GB" dirty="0"/>
              <a:t>.</a:t>
            </a:r>
          </a:p>
          <a:p>
            <a:endParaRPr lang="en-GB" dirty="0"/>
          </a:p>
        </p:txBody>
      </p:sp>
    </p:spTree>
    <p:extLst>
      <p:ext uri="{BB962C8B-B14F-4D97-AF65-F5344CB8AC3E}">
        <p14:creationId xmlns:p14="http://schemas.microsoft.com/office/powerpoint/2010/main" val="1578844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b="1" dirty="0" smtClean="0"/>
              <a:t>SOLI</a:t>
            </a:r>
            <a:r>
              <a:rPr lang="pl-PL" b="1" dirty="0" smtClean="0">
                <a:solidFill>
                  <a:srgbClr val="FF0000"/>
                </a:solidFill>
              </a:rPr>
              <a:t>D</a:t>
            </a:r>
            <a:endParaRPr lang="en-GB" b="1" dirty="0">
              <a:solidFill>
                <a:srgbClr val="FF0000"/>
              </a:solidFill>
            </a:endParaRPr>
          </a:p>
        </p:txBody>
      </p:sp>
      <p:sp>
        <p:nvSpPr>
          <p:cNvPr id="3" name="Content Placeholder 2"/>
          <p:cNvSpPr>
            <a:spLocks noGrp="1"/>
          </p:cNvSpPr>
          <p:nvPr>
            <p:ph idx="1"/>
          </p:nvPr>
        </p:nvSpPr>
        <p:spPr/>
        <p:txBody>
          <a:bodyPr>
            <a:normAutofit fontScale="92500"/>
          </a:bodyPr>
          <a:lstStyle/>
          <a:p>
            <a:r>
              <a:rPr lang="pl-PL" i="1" dirty="0"/>
              <a:t>Dependency </a:t>
            </a:r>
            <a:r>
              <a:rPr lang="pl-PL" i="1" u="sng" dirty="0"/>
              <a:t>Inversion</a:t>
            </a:r>
            <a:r>
              <a:rPr lang="pl-PL" i="1" dirty="0"/>
              <a:t> </a:t>
            </a:r>
            <a:r>
              <a:rPr lang="pl-PL" i="1" dirty="0" smtClean="0"/>
              <a:t>Principle</a:t>
            </a:r>
            <a:endParaRPr lang="pl-PL" dirty="0" smtClean="0"/>
          </a:p>
          <a:p>
            <a:r>
              <a:rPr lang="pl-PL" b="1" dirty="0"/>
              <a:t>Zasada odwracania </a:t>
            </a:r>
            <a:r>
              <a:rPr lang="pl-PL" b="1" dirty="0" smtClean="0"/>
              <a:t>zależności</a:t>
            </a:r>
          </a:p>
          <a:p>
            <a:r>
              <a:rPr lang="pl-PL" dirty="0" smtClean="0"/>
              <a:t>Abstrakcja </a:t>
            </a:r>
            <a:r>
              <a:rPr lang="pl-PL" dirty="0"/>
              <a:t>nie powinna zależeć od szczegółów, ale szczegóły powinny zależeć od abstrakcji.</a:t>
            </a:r>
            <a:endParaRPr lang="en-GB" dirty="0"/>
          </a:p>
          <a:p>
            <a:r>
              <a:rPr lang="pl-PL" dirty="0"/>
              <a:t>Kiedy deklarujesz zmienne, zawsze powinieneś używać typów </a:t>
            </a:r>
            <a:r>
              <a:rPr lang="pl-PL" b="1" dirty="0"/>
              <a:t>statycznych</a:t>
            </a:r>
            <a:r>
              <a:rPr lang="pl-PL" dirty="0"/>
              <a:t> takich jak interfejs lub klasa abstrakcyjna. Następnie do zmiennej można przypisywać klasy konkretne, które implementują interfejs lub dziedziczą po klasie abstrakcyjnej.</a:t>
            </a:r>
            <a:endParaRPr lang="en-GB" dirty="0"/>
          </a:p>
          <a:p>
            <a:endParaRPr lang="en-GB" dirty="0"/>
          </a:p>
        </p:txBody>
      </p:sp>
    </p:spTree>
    <p:extLst>
      <p:ext uri="{BB962C8B-B14F-4D97-AF65-F5344CB8AC3E}">
        <p14:creationId xmlns:p14="http://schemas.microsoft.com/office/powerpoint/2010/main" val="1868089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err="1"/>
              <a:t>Brzytwa</a:t>
            </a:r>
            <a:r>
              <a:rPr lang="en-GB" b="1" dirty="0"/>
              <a:t> </a:t>
            </a:r>
            <a:r>
              <a:rPr lang="en-GB" b="1" dirty="0" err="1" smtClean="0"/>
              <a:t>Ockhama</a:t>
            </a:r>
            <a:endParaRPr lang="en-GB" dirty="0"/>
          </a:p>
        </p:txBody>
      </p:sp>
      <p:sp>
        <p:nvSpPr>
          <p:cNvPr id="3" name="Content Placeholder 2"/>
          <p:cNvSpPr>
            <a:spLocks noGrp="1"/>
          </p:cNvSpPr>
          <p:nvPr>
            <p:ph idx="1"/>
          </p:nvPr>
        </p:nvSpPr>
        <p:spPr/>
        <p:txBody>
          <a:bodyPr/>
          <a:lstStyle/>
          <a:p>
            <a:r>
              <a:rPr lang="pl-PL" dirty="0" smtClean="0"/>
              <a:t>Occam’s razor</a:t>
            </a:r>
          </a:p>
          <a:p>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204865"/>
            <a:ext cx="3852065"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1196752"/>
            <a:ext cx="2378075" cy="298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475656" y="5877272"/>
            <a:ext cx="4705327" cy="369332"/>
          </a:xfrm>
          <a:prstGeom prst="rect">
            <a:avLst/>
          </a:prstGeom>
          <a:noFill/>
        </p:spPr>
        <p:txBody>
          <a:bodyPr wrap="none" rtlCol="0">
            <a:spAutoFit/>
          </a:bodyPr>
          <a:lstStyle/>
          <a:p>
            <a:r>
              <a:rPr lang="en-GB" dirty="0" smtClean="0">
                <a:hlinkClick r:id="rId4"/>
              </a:rPr>
              <a:t>https://pl.wikipedia.org/wiki/Brzytwa_Ockhama</a:t>
            </a:r>
            <a:endParaRPr lang="pl-PL" dirty="0" smtClean="0"/>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1680" y="4581128"/>
            <a:ext cx="7323137"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5244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2218</Words>
  <Application>Microsoft Office PowerPoint</Application>
  <PresentationFormat>On-screen Show (4:3)</PresentationFormat>
  <Paragraphs>201</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Wprowadzenie do SOLID Zły kod Inne zasady </vt:lpstr>
      <vt:lpstr>SOLID</vt:lpstr>
      <vt:lpstr>SOLID</vt:lpstr>
      <vt:lpstr>SOLID</vt:lpstr>
      <vt:lpstr>SOLID</vt:lpstr>
      <vt:lpstr>SOLID</vt:lpstr>
      <vt:lpstr>SOLID</vt:lpstr>
      <vt:lpstr>SOLID</vt:lpstr>
      <vt:lpstr>Brzytwa Ockhama</vt:lpstr>
      <vt:lpstr>PowerPoint Presentation</vt:lpstr>
      <vt:lpstr>PowerPoint Presentation</vt:lpstr>
      <vt:lpstr>PowerPoint Presentation</vt:lpstr>
      <vt:lpstr>PowerPoint Presentation</vt:lpstr>
      <vt:lpstr>PowerPoint Presentation</vt:lpstr>
      <vt:lpstr>DRY</vt:lpstr>
      <vt:lpstr>YAGNI</vt:lpstr>
      <vt:lpstr>YAGNI</vt:lpstr>
      <vt:lpstr>KISS</vt:lpstr>
      <vt:lpstr>KISS</vt:lpstr>
      <vt:lpstr>KISS</vt:lpstr>
      <vt:lpstr>ZŁY KOD</vt:lpstr>
      <vt:lpstr>ZŁY KOD</vt:lpstr>
      <vt:lpstr>Niewłaściwe wcięcia</vt:lpstr>
      <vt:lpstr>Oczywiste komentarze</vt:lpstr>
      <vt:lpstr>Komentarze usprawiedliwijące</vt:lpstr>
      <vt:lpstr>Komentarze usprawiedliwijące</vt:lpstr>
      <vt:lpstr>Zakomentowane wiersze kodu </vt:lpstr>
      <vt:lpstr>Niewłaściwa organizacja przestrzeni nazw</vt:lpstr>
      <vt:lpstr>Złe konwencje nazewnictwa</vt:lpstr>
      <vt:lpstr>PowerPoint Presentation</vt:lpstr>
      <vt:lpstr>PowerPoint Presentation</vt:lpstr>
      <vt:lpstr>Klasy, które wykonują wiele zadań </vt:lpstr>
      <vt:lpstr>Klasy, które wykonują wiele zadań </vt:lpstr>
      <vt:lpstr>Metody, które wykonują wiele działań</vt:lpstr>
      <vt:lpstr>Metody zawierające więcej niż 10 wierszy kodu</vt:lpstr>
      <vt:lpstr>Metody z więcej niż dwoma parametrami </vt:lpstr>
      <vt:lpstr>Korzystanie z wyjątków do sterowania przepływem programu</vt:lpstr>
      <vt:lpstr>PowerPoint Presentation</vt:lpstr>
      <vt:lpstr>Kod trudny do czytania</vt:lpstr>
      <vt:lpstr>PowerPoint Presentation</vt:lpstr>
      <vt:lpstr>PowerPoint Presentation</vt:lpstr>
      <vt:lpstr>Kod zawierający ścisłe sprzężenia</vt:lpstr>
      <vt:lpstr>Kod zawierający ścisłe sprzężenia</vt:lpstr>
      <vt:lpstr>Niska spójność kodu </vt:lpstr>
      <vt:lpstr>Pozostawione obiekty</vt:lpstr>
      <vt:lpstr>Pozostawione obiekty</vt:lpstr>
      <vt:lpstr>PowerPoint Presentation</vt:lpstr>
      <vt:lpstr>PowerPoint Presentation</vt:lpstr>
      <vt:lpstr>PowerPoint Presentation</vt:lpstr>
      <vt:lpstr>Korzystanie z metody Finalize() </vt:lpstr>
      <vt:lpstr>Naucz się stosować zasadę KISS </vt:lpstr>
      <vt:lpstr>Utrata intencji wyrażonych w kodzie </vt:lpstr>
      <vt:lpstr>Bezpośrednie ujawnianie informacji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Wprowadzenie do SOLID Zły kod</dc:title>
  <dc:creator>Kamil Lewandowski</dc:creator>
  <cp:lastModifiedBy>Kamil Lewandowski</cp:lastModifiedBy>
  <cp:revision>12</cp:revision>
  <dcterms:created xsi:type="dcterms:W3CDTF">2023-04-16T14:38:57Z</dcterms:created>
  <dcterms:modified xsi:type="dcterms:W3CDTF">2023-04-16T17:21:23Z</dcterms:modified>
</cp:coreProperties>
</file>