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BC1EF7-EB2F-4409-887C-07829D2D36AB}">
  <a:tblStyle styleId="{3BBC1EF7-EB2F-4409-887C-07829D2D36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efcb987d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efcb987d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efcb987d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efcb987d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f069873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f069873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efcb987d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efcb987d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efcb987d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efcb987d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efcb987d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efcb987d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note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efcb987d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efcb987d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efcb987d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efcb987d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efcb987d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efcb987d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efcb987d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efcb987d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f069873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f069873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efcb987d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efcb987d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4294967295" type="ctrTitle"/>
          </p:nvPr>
        </p:nvSpPr>
        <p:spPr>
          <a:xfrm>
            <a:off x="483300" y="1297950"/>
            <a:ext cx="8177400" cy="1022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a:t>Báo cáo BTL môn PTTKHT</a:t>
            </a:r>
            <a:br>
              <a:rPr lang="en"/>
            </a:br>
            <a:r>
              <a:rPr lang="en"/>
              <a:t>Đề tài: </a:t>
            </a:r>
            <a:r>
              <a:rPr lang="en" sz="4488"/>
              <a:t>PTTKHT bán sách online</a:t>
            </a:r>
            <a:endParaRPr sz="4488"/>
          </a:p>
        </p:txBody>
      </p:sp>
      <p:sp>
        <p:nvSpPr>
          <p:cNvPr id="67" name="Google Shape;67;p13"/>
          <p:cNvSpPr txBox="1"/>
          <p:nvPr>
            <p:ph idx="4294967295" type="subTitle"/>
          </p:nvPr>
        </p:nvSpPr>
        <p:spPr>
          <a:xfrm>
            <a:off x="924550" y="2807775"/>
            <a:ext cx="7736100" cy="1798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440"/>
              <a:buNone/>
            </a:pPr>
            <a:r>
              <a:rPr lang="en" sz="1860"/>
              <a:t>Giảng viên hướng dẫn: Th.S Nguyễn Văn Nam</a:t>
            </a:r>
            <a:endParaRPr sz="1860"/>
          </a:p>
          <a:p>
            <a:pPr indent="0" lvl="0" marL="0" rtl="0" algn="ctr">
              <a:lnSpc>
                <a:spcPct val="115000"/>
              </a:lnSpc>
              <a:spcBef>
                <a:spcPts val="1200"/>
              </a:spcBef>
              <a:spcAft>
                <a:spcPts val="1200"/>
              </a:spcAft>
              <a:buSzPts val="440"/>
              <a:buNone/>
            </a:pPr>
            <a:r>
              <a:rPr lang="en" sz="1860"/>
              <a:t>                                                  Sinh viên thực hiện:</a:t>
            </a:r>
            <a:br>
              <a:rPr lang="en" sz="1860"/>
            </a:br>
            <a:r>
              <a:rPr lang="en" sz="1860"/>
              <a:t>                                                                            Trần Thảo Vân</a:t>
            </a:r>
            <a:br>
              <a:rPr lang="en" sz="1860"/>
            </a:br>
            <a:r>
              <a:rPr lang="en" sz="1860"/>
              <a:t>                                                                                    Nguyễn Minh Tuấn</a:t>
            </a:r>
            <a:br>
              <a:rPr lang="en" sz="1860"/>
            </a:br>
            <a:r>
              <a:rPr lang="en" sz="1860"/>
              <a:t>                                                                               Nguyễn Ngọc Vũ </a:t>
            </a:r>
            <a:endParaRPr sz="1860"/>
          </a:p>
        </p:txBody>
      </p:sp>
      <p:sp>
        <p:nvSpPr>
          <p:cNvPr id="68" name="Google Shape;68;p13"/>
          <p:cNvSpPr txBox="1"/>
          <p:nvPr/>
        </p:nvSpPr>
        <p:spPr>
          <a:xfrm>
            <a:off x="2428950" y="117675"/>
            <a:ext cx="4840800" cy="101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500">
                <a:latin typeface="Open Sans"/>
                <a:ea typeface="Open Sans"/>
                <a:cs typeface="Open Sans"/>
                <a:sym typeface="Open Sans"/>
              </a:rPr>
              <a:t>Trường Đại Học Thủy Lợi</a:t>
            </a:r>
            <a:br>
              <a:rPr b="1" lang="en" sz="2500">
                <a:latin typeface="Open Sans"/>
                <a:ea typeface="Open Sans"/>
                <a:cs typeface="Open Sans"/>
                <a:sym typeface="Open Sans"/>
              </a:rPr>
            </a:br>
            <a:r>
              <a:rPr b="1" lang="en" sz="2500">
                <a:latin typeface="Open Sans"/>
                <a:ea typeface="Open Sans"/>
                <a:cs typeface="Open Sans"/>
                <a:sym typeface="Open Sans"/>
              </a:rPr>
              <a:t>Khoa Công Nghệ Thông Tin</a:t>
            </a:r>
            <a:endParaRPr b="1" sz="25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9" name="Google Shape;129;p22"/>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BIỂU ĐỒ TRIỂN KHAI</a:t>
            </a:r>
            <a:endParaRPr/>
          </a:p>
        </p:txBody>
      </p:sp>
      <p:pic>
        <p:nvPicPr>
          <p:cNvPr id="130" name="Google Shape;130;p22"/>
          <p:cNvPicPr preferRelativeResize="0"/>
          <p:nvPr/>
        </p:nvPicPr>
        <p:blipFill>
          <a:blip r:embed="rId3">
            <a:alphaModFix/>
          </a:blip>
          <a:stretch>
            <a:fillRect/>
          </a:stretch>
        </p:blipFill>
        <p:spPr>
          <a:xfrm>
            <a:off x="202974" y="1026350"/>
            <a:ext cx="8663775" cy="342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49700" y="60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PHÂN CÔNG CÔNG VIỆC</a:t>
            </a:r>
            <a:endParaRPr/>
          </a:p>
        </p:txBody>
      </p:sp>
      <p:sp>
        <p:nvSpPr>
          <p:cNvPr id="136" name="Google Shape;136;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37" name="Google Shape;137;p23"/>
          <p:cNvGraphicFramePr/>
          <p:nvPr/>
        </p:nvGraphicFramePr>
        <p:xfrm>
          <a:off x="185500" y="949125"/>
          <a:ext cx="3000000" cy="3000000"/>
        </p:xfrm>
        <a:graphic>
          <a:graphicData uri="http://schemas.openxmlformats.org/drawingml/2006/table">
            <a:tbl>
              <a:tblPr>
                <a:noFill/>
                <a:tableStyleId>{3BBC1EF7-EB2F-4409-887C-07829D2D36AB}</a:tableStyleId>
              </a:tblPr>
              <a:tblGrid>
                <a:gridCol w="2578000"/>
                <a:gridCol w="1970500"/>
                <a:gridCol w="2162875"/>
                <a:gridCol w="2061625"/>
              </a:tblGrid>
              <a:tr h="4835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Nguyễn Minh Tuấn</a:t>
                      </a:r>
                      <a:endParaRPr b="1"/>
                    </a:p>
                  </a:txBody>
                  <a:tcPr marT="91425" marB="91425" marR="91425" marL="91425"/>
                </a:tc>
                <a:tc>
                  <a:txBody>
                    <a:bodyPr/>
                    <a:lstStyle/>
                    <a:p>
                      <a:pPr indent="0" lvl="0" marL="0" rtl="0" algn="ctr">
                        <a:spcBef>
                          <a:spcPts val="0"/>
                        </a:spcBef>
                        <a:spcAft>
                          <a:spcPts val="0"/>
                        </a:spcAft>
                        <a:buNone/>
                      </a:pPr>
                      <a:r>
                        <a:rPr b="1" lang="en"/>
                        <a:t>Trần Thảo Vân</a:t>
                      </a:r>
                      <a:endParaRPr b="1"/>
                    </a:p>
                  </a:txBody>
                  <a:tcPr marT="91425" marB="91425" marR="91425" marL="91425"/>
                </a:tc>
                <a:tc>
                  <a:txBody>
                    <a:bodyPr/>
                    <a:lstStyle/>
                    <a:p>
                      <a:pPr indent="0" lvl="0" marL="0" rtl="0" algn="ctr">
                        <a:spcBef>
                          <a:spcPts val="0"/>
                        </a:spcBef>
                        <a:spcAft>
                          <a:spcPts val="0"/>
                        </a:spcAft>
                        <a:buNone/>
                      </a:pPr>
                      <a:r>
                        <a:rPr b="1" lang="en"/>
                        <a:t>Nguyễn Ngọc Vũ</a:t>
                      </a:r>
                      <a:endParaRPr b="1"/>
                    </a:p>
                  </a:txBody>
                  <a:tcPr marT="91425" marB="91425" marR="91425" marL="91425"/>
                </a:tc>
              </a:tr>
              <a:tr h="402525">
                <a:tc>
                  <a:txBody>
                    <a:bodyPr/>
                    <a:lstStyle/>
                    <a:p>
                      <a:pPr indent="0" lvl="0" marL="0" rtl="0" algn="l">
                        <a:spcBef>
                          <a:spcPts val="0"/>
                        </a:spcBef>
                        <a:spcAft>
                          <a:spcPts val="0"/>
                        </a:spcAft>
                        <a:buNone/>
                      </a:pPr>
                      <a:r>
                        <a:rPr lang="en"/>
                        <a:t>Đặc tả 27 use case </a:t>
                      </a:r>
                      <a:endParaRPr/>
                    </a:p>
                  </a:txBody>
                  <a:tcPr marT="91425" marB="91425" marR="91425" marL="91425"/>
                </a:tc>
                <a:tc gridSpan="3" rowSpan="6">
                  <a:txBody>
                    <a:bodyPr/>
                    <a:lstStyle/>
                    <a:p>
                      <a:pPr indent="0" lvl="0" marL="0" rtl="0" algn="ctr">
                        <a:spcBef>
                          <a:spcPts val="0"/>
                        </a:spcBef>
                        <a:spcAft>
                          <a:spcPts val="0"/>
                        </a:spcAft>
                        <a:buNone/>
                      </a:pPr>
                      <a:r>
                        <a:rPr lang="en"/>
                        <a:t>Chung (call cùng thảo luận, vẽ và chốt)</a:t>
                      </a:r>
                      <a:endParaRPr/>
                    </a:p>
                  </a:txBody>
                  <a:tcPr marT="91425" marB="91425" marR="91425" marL="91425" anchor="ctr"/>
                </a:tc>
                <a:tc rowSpan="6" hMerge="1"/>
                <a:tc rowSpan="6" hMerge="1"/>
              </a:tr>
              <a:tr h="372150">
                <a:tc>
                  <a:txBody>
                    <a:bodyPr/>
                    <a:lstStyle/>
                    <a:p>
                      <a:pPr indent="0" lvl="0" marL="0" rtl="0" algn="l">
                        <a:spcBef>
                          <a:spcPts val="0"/>
                        </a:spcBef>
                        <a:spcAft>
                          <a:spcPts val="0"/>
                        </a:spcAft>
                        <a:buNone/>
                      </a:pPr>
                      <a:r>
                        <a:rPr lang="en"/>
                        <a:t>Biểu đồ ERD </a:t>
                      </a:r>
                      <a:endParaRPr/>
                    </a:p>
                  </a:txBody>
                  <a:tcPr marT="91425" marB="91425" marR="91425" marL="91425"/>
                </a:tc>
                <a:tc gridSpan="3" vMerge="1"/>
                <a:tc hMerge="1" vMerge="1"/>
                <a:tc hMerge="1" vMerge="1"/>
              </a:tr>
              <a:tr h="382275">
                <a:tc>
                  <a:txBody>
                    <a:bodyPr/>
                    <a:lstStyle/>
                    <a:p>
                      <a:pPr indent="0" lvl="0" marL="0" rtl="0" algn="l">
                        <a:spcBef>
                          <a:spcPts val="0"/>
                        </a:spcBef>
                        <a:spcAft>
                          <a:spcPts val="0"/>
                        </a:spcAft>
                        <a:buNone/>
                      </a:pPr>
                      <a:r>
                        <a:rPr lang="en"/>
                        <a:t>Biểu đồ thành phần</a:t>
                      </a:r>
                      <a:endParaRPr/>
                    </a:p>
                  </a:txBody>
                  <a:tcPr marT="91425" marB="91425" marR="91425" marL="91425"/>
                </a:tc>
                <a:tc gridSpan="3" vMerge="1"/>
                <a:tc hMerge="1" vMerge="1"/>
                <a:tc hMerge="1" vMerge="1"/>
              </a:tr>
              <a:tr h="382275">
                <a:tc>
                  <a:txBody>
                    <a:bodyPr/>
                    <a:lstStyle/>
                    <a:p>
                      <a:pPr indent="0" lvl="0" marL="0" rtl="0" algn="l">
                        <a:spcBef>
                          <a:spcPts val="0"/>
                        </a:spcBef>
                        <a:spcAft>
                          <a:spcPts val="0"/>
                        </a:spcAft>
                        <a:buNone/>
                      </a:pPr>
                      <a:r>
                        <a:rPr lang="en"/>
                        <a:t>Biểu đồ triển khai</a:t>
                      </a:r>
                      <a:endParaRPr/>
                    </a:p>
                  </a:txBody>
                  <a:tcPr marT="91425" marB="91425" marR="91425" marL="91425"/>
                </a:tc>
                <a:tc gridSpan="3" vMerge="1"/>
                <a:tc hMerge="1" vMerge="1"/>
                <a:tc hMerge="1" vMerge="1"/>
              </a:tr>
              <a:tr h="382275">
                <a:tc>
                  <a:txBody>
                    <a:bodyPr/>
                    <a:lstStyle/>
                    <a:p>
                      <a:pPr indent="0" lvl="0" marL="0" rtl="0" algn="l">
                        <a:spcBef>
                          <a:spcPts val="0"/>
                        </a:spcBef>
                        <a:spcAft>
                          <a:spcPts val="0"/>
                        </a:spcAft>
                        <a:buNone/>
                      </a:pPr>
                      <a:r>
                        <a:rPr lang="en"/>
                        <a:t>Biểu đồ Database</a:t>
                      </a:r>
                      <a:endParaRPr/>
                    </a:p>
                  </a:txBody>
                  <a:tcPr marT="91425" marB="91425" marR="91425" marL="91425"/>
                </a:tc>
                <a:tc gridSpan="3" vMerge="1"/>
                <a:tc hMerge="1" vMerge="1"/>
                <a:tc hMerge="1" vMerge="1"/>
              </a:tr>
              <a:tr h="382275">
                <a:tc>
                  <a:txBody>
                    <a:bodyPr/>
                    <a:lstStyle/>
                    <a:p>
                      <a:pPr indent="0" lvl="0" marL="0" rtl="0" algn="l">
                        <a:spcBef>
                          <a:spcPts val="0"/>
                        </a:spcBef>
                        <a:spcAft>
                          <a:spcPts val="0"/>
                        </a:spcAft>
                        <a:buNone/>
                      </a:pPr>
                      <a:r>
                        <a:rPr lang="en"/>
                        <a:t>Biểu đồ thiết kế lớp</a:t>
                      </a:r>
                      <a:endParaRPr/>
                    </a:p>
                  </a:txBody>
                  <a:tcPr marT="91425" marB="91425" marR="91425" marL="91425"/>
                </a:tc>
                <a:tc gridSpan="3" vMerge="1"/>
                <a:tc hMerge="1" vMerge="1"/>
                <a:tc hMerge="1" vMerge="1"/>
              </a:tr>
              <a:tr h="690575">
                <a:tc>
                  <a:txBody>
                    <a:bodyPr/>
                    <a:lstStyle/>
                    <a:p>
                      <a:pPr indent="0" lvl="0" marL="0" rtl="0" algn="l">
                        <a:spcBef>
                          <a:spcPts val="0"/>
                        </a:spcBef>
                        <a:spcAft>
                          <a:spcPts val="0"/>
                        </a:spcAft>
                        <a:buNone/>
                      </a:pPr>
                      <a:r>
                        <a:rPr lang="en"/>
                        <a:t>Biểu đồ Activity, lớp phân tích,  Sequence của các use case </a:t>
                      </a:r>
                      <a:endParaRPr/>
                    </a:p>
                  </a:txBody>
                  <a:tcPr marT="91425" marB="91425" marR="91425" marL="91425"/>
                </a:tc>
                <a:tc>
                  <a:txBody>
                    <a:bodyPr/>
                    <a:lstStyle/>
                    <a:p>
                      <a:pPr indent="0" lvl="0" marL="0" rtl="0" algn="l">
                        <a:spcBef>
                          <a:spcPts val="0"/>
                        </a:spcBef>
                        <a:spcAft>
                          <a:spcPts val="0"/>
                        </a:spcAft>
                        <a:buNone/>
                      </a:pPr>
                      <a:r>
                        <a:rPr lang="en"/>
                        <a:t>Từ UC1 đến UC9</a:t>
                      </a:r>
                      <a:endParaRPr/>
                    </a:p>
                  </a:txBody>
                  <a:tcPr marT="91425" marB="91425" marR="91425" marL="91425"/>
                </a:tc>
                <a:tc>
                  <a:txBody>
                    <a:bodyPr/>
                    <a:lstStyle/>
                    <a:p>
                      <a:pPr indent="0" lvl="0" marL="0" rtl="0" algn="l">
                        <a:spcBef>
                          <a:spcPts val="0"/>
                        </a:spcBef>
                        <a:spcAft>
                          <a:spcPts val="0"/>
                        </a:spcAft>
                        <a:buNone/>
                      </a:pPr>
                      <a:r>
                        <a:rPr lang="en"/>
                        <a:t>Từ UC10 đến UC18</a:t>
                      </a:r>
                      <a:endParaRPr/>
                    </a:p>
                  </a:txBody>
                  <a:tcPr marT="91425" marB="91425" marR="91425" marL="91425"/>
                </a:tc>
                <a:tc>
                  <a:txBody>
                    <a:bodyPr/>
                    <a:lstStyle/>
                    <a:p>
                      <a:pPr indent="0" lvl="0" marL="0" rtl="0" algn="l">
                        <a:spcBef>
                          <a:spcPts val="0"/>
                        </a:spcBef>
                        <a:spcAft>
                          <a:spcPts val="0"/>
                        </a:spcAft>
                        <a:buNone/>
                      </a:pPr>
                      <a:r>
                        <a:rPr lang="en"/>
                        <a:t>Từ UC19-27</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idx="1" type="body"/>
          </p:nvPr>
        </p:nvSpPr>
        <p:spPr>
          <a:xfrm>
            <a:off x="336900" y="1047800"/>
            <a:ext cx="7269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       Sau khi hoàn thành bài tập lớn này, chúng em đã thu được những kiến thức về môn học phân tích thiết kế hệ thống cũng như áp dụng kiến thức đó vào phân tích các bài toán thực tế.</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       Chúng em xin cảm ơn tới thầy hướng dẫn, thầy Nguyễn Văn Nam luôn nhiệt tình hỗ trợ, giải đáp cho chúng em những vấn đề mà chúng em gặp phải.</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       Nhóm 02 xin cảm ơn thầy rất nhiều ạ!</a:t>
            </a:r>
            <a:endParaRPr sz="1900">
              <a:solidFill>
                <a:srgbClr val="000000"/>
              </a:solidFill>
              <a:latin typeface="Times New Roman"/>
              <a:ea typeface="Times New Roman"/>
              <a:cs typeface="Times New Roman"/>
              <a:sym typeface="Times New Roman"/>
            </a:endParaRPr>
          </a:p>
        </p:txBody>
      </p:sp>
      <p:sp>
        <p:nvSpPr>
          <p:cNvPr id="143" name="Google Shape;143;p24"/>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KẾT LUẬN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MỤC LỤC</a:t>
            </a:r>
            <a:endParaRPr/>
          </a:p>
        </p:txBody>
      </p:sp>
      <p:sp>
        <p:nvSpPr>
          <p:cNvPr id="74" name="Google Shape;74;p14"/>
          <p:cNvSpPr txBox="1"/>
          <p:nvPr/>
        </p:nvSpPr>
        <p:spPr>
          <a:xfrm>
            <a:off x="647250" y="1124850"/>
            <a:ext cx="7236300" cy="3570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Bài toán đặt ra</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Phân tích hệ thống</a:t>
            </a:r>
            <a:endParaRPr sz="2200">
              <a:latin typeface="Open Sans"/>
              <a:ea typeface="Open Sans"/>
              <a:cs typeface="Open Sans"/>
              <a:sym typeface="Open Sans"/>
            </a:endParaRPr>
          </a:p>
          <a:p>
            <a:pPr indent="-368300" lvl="1" marL="914400" rtl="0" algn="l">
              <a:spcBef>
                <a:spcPts val="0"/>
              </a:spcBef>
              <a:spcAft>
                <a:spcPts val="0"/>
              </a:spcAft>
              <a:buSzPts val="2200"/>
              <a:buFont typeface="Open Sans"/>
              <a:buChar char="○"/>
            </a:pPr>
            <a:r>
              <a:rPr lang="en" sz="2200">
                <a:latin typeface="Open Sans"/>
                <a:ea typeface="Open Sans"/>
                <a:cs typeface="Open Sans"/>
                <a:sym typeface="Open Sans"/>
              </a:rPr>
              <a:t>Các actor tương tác với hệ thống</a:t>
            </a:r>
            <a:endParaRPr sz="2200">
              <a:latin typeface="Open Sans"/>
              <a:ea typeface="Open Sans"/>
              <a:cs typeface="Open Sans"/>
              <a:sym typeface="Open Sans"/>
            </a:endParaRPr>
          </a:p>
          <a:p>
            <a:pPr indent="-368300" lvl="1" marL="914400" rtl="0" algn="l">
              <a:spcBef>
                <a:spcPts val="0"/>
              </a:spcBef>
              <a:spcAft>
                <a:spcPts val="0"/>
              </a:spcAft>
              <a:buSzPts val="2200"/>
              <a:buFont typeface="Open Sans"/>
              <a:buChar char="○"/>
            </a:pPr>
            <a:r>
              <a:rPr lang="en" sz="2200">
                <a:latin typeface="Open Sans"/>
                <a:ea typeface="Open Sans"/>
                <a:cs typeface="Open Sans"/>
                <a:sym typeface="Open Sans"/>
              </a:rPr>
              <a:t>Biểu đồ use case tổng quát</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Biểu đồ ERD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Biểu đồ Database</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Biểu đồ thiết kế lớp</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Biểu đồ thành phần</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Biểu đồ triển khai</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Kết luận</a:t>
            </a:r>
            <a:endParaRPr sz="22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0" name="Google Shape;80;p15"/>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BÀI TOÁN ĐẶT RA</a:t>
            </a:r>
            <a:endParaRPr/>
          </a:p>
        </p:txBody>
      </p:sp>
      <p:pic>
        <p:nvPicPr>
          <p:cNvPr id="81" name="Google Shape;81;p15"/>
          <p:cNvPicPr preferRelativeResize="0"/>
          <p:nvPr/>
        </p:nvPicPr>
        <p:blipFill>
          <a:blip r:embed="rId3">
            <a:alphaModFix/>
          </a:blip>
          <a:stretch>
            <a:fillRect/>
          </a:stretch>
        </p:blipFill>
        <p:spPr>
          <a:xfrm>
            <a:off x="269675" y="789250"/>
            <a:ext cx="8412176" cy="4071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PHÂN TÍCH HỆ THỐNG</a:t>
            </a:r>
            <a:endParaRPr/>
          </a:p>
        </p:txBody>
      </p:sp>
      <p:sp>
        <p:nvSpPr>
          <p:cNvPr id="87" name="Google Shape;87;p16"/>
          <p:cNvSpPr txBox="1"/>
          <p:nvPr/>
        </p:nvSpPr>
        <p:spPr>
          <a:xfrm>
            <a:off x="563850" y="841450"/>
            <a:ext cx="742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Open Sans"/>
                <a:ea typeface="Open Sans"/>
                <a:cs typeface="Open Sans"/>
                <a:sym typeface="Open Sans"/>
              </a:rPr>
              <a:t>Các actor tương tác với hệ thống</a:t>
            </a:r>
            <a:endParaRPr b="1">
              <a:latin typeface="Open Sans"/>
              <a:ea typeface="Open Sans"/>
              <a:cs typeface="Open Sans"/>
              <a:sym typeface="Open Sans"/>
            </a:endParaRPr>
          </a:p>
        </p:txBody>
      </p:sp>
      <p:sp>
        <p:nvSpPr>
          <p:cNvPr id="88" name="Google Shape;88;p16"/>
          <p:cNvSpPr txBox="1"/>
          <p:nvPr/>
        </p:nvSpPr>
        <p:spPr>
          <a:xfrm>
            <a:off x="1017025" y="1563750"/>
            <a:ext cx="5294700" cy="2616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Open Sans"/>
              <a:buChar char="●"/>
            </a:pPr>
            <a:r>
              <a:rPr b="1" lang="en" sz="2000">
                <a:latin typeface="Times New Roman"/>
                <a:ea typeface="Times New Roman"/>
                <a:cs typeface="Times New Roman"/>
                <a:sym typeface="Times New Roman"/>
              </a:rPr>
              <a:t>Khách vãng lai</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Khách hàng (đã đăng ký)</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Hệ thống thanh toán</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Nhân viên bán hàng</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Hệ thống vận chuyển</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Người quản trị cửa hàng</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Quản lý kho</a:t>
            </a:r>
            <a:endParaRPr b="1"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56385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PHÂN TÍCH HỆ THỐNG</a:t>
            </a:r>
            <a:endParaRPr/>
          </a:p>
        </p:txBody>
      </p:sp>
      <p:sp>
        <p:nvSpPr>
          <p:cNvPr id="94" name="Google Shape;94;p17"/>
          <p:cNvSpPr txBox="1"/>
          <p:nvPr/>
        </p:nvSpPr>
        <p:spPr>
          <a:xfrm>
            <a:off x="563850" y="664950"/>
            <a:ext cx="742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Open Sans"/>
                <a:ea typeface="Open Sans"/>
                <a:cs typeface="Open Sans"/>
                <a:sym typeface="Open Sans"/>
              </a:rPr>
              <a:t>Biểu đồ use case tổng quát</a:t>
            </a:r>
            <a:endParaRPr b="1">
              <a:latin typeface="Open Sans"/>
              <a:ea typeface="Open Sans"/>
              <a:cs typeface="Open Sans"/>
              <a:sym typeface="Open Sans"/>
            </a:endParaRPr>
          </a:p>
        </p:txBody>
      </p:sp>
      <p:pic>
        <p:nvPicPr>
          <p:cNvPr id="95" name="Google Shape;95;p17"/>
          <p:cNvPicPr preferRelativeResize="0"/>
          <p:nvPr/>
        </p:nvPicPr>
        <p:blipFill>
          <a:blip r:embed="rId3">
            <a:alphaModFix/>
          </a:blip>
          <a:stretch>
            <a:fillRect/>
          </a:stretch>
        </p:blipFill>
        <p:spPr>
          <a:xfrm>
            <a:off x="1715625" y="1146125"/>
            <a:ext cx="6142600" cy="370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1" name="Google Shape;101;p18"/>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BIỂU ĐỒ ERD</a:t>
            </a:r>
            <a:endParaRPr/>
          </a:p>
        </p:txBody>
      </p:sp>
      <p:pic>
        <p:nvPicPr>
          <p:cNvPr id="102" name="Google Shape;102;p18"/>
          <p:cNvPicPr preferRelativeResize="0"/>
          <p:nvPr/>
        </p:nvPicPr>
        <p:blipFill>
          <a:blip r:embed="rId3">
            <a:alphaModFix/>
          </a:blip>
          <a:stretch>
            <a:fillRect/>
          </a:stretch>
        </p:blipFill>
        <p:spPr>
          <a:xfrm>
            <a:off x="1256988" y="673475"/>
            <a:ext cx="7134325" cy="425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8" name="Google Shape;108;p19"/>
          <p:cNvSpPr txBox="1"/>
          <p:nvPr>
            <p:ph type="title"/>
          </p:nvPr>
        </p:nvSpPr>
        <p:spPr>
          <a:xfrm>
            <a:off x="429375"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BIỂU ĐỒ DATABASE </a:t>
            </a:r>
            <a:endParaRPr/>
          </a:p>
        </p:txBody>
      </p:sp>
      <p:pic>
        <p:nvPicPr>
          <p:cNvPr id="109" name="Google Shape;109;p19"/>
          <p:cNvPicPr preferRelativeResize="0"/>
          <p:nvPr/>
        </p:nvPicPr>
        <p:blipFill>
          <a:blip r:embed="rId3">
            <a:alphaModFix/>
          </a:blip>
          <a:stretch>
            <a:fillRect/>
          </a:stretch>
        </p:blipFill>
        <p:spPr>
          <a:xfrm>
            <a:off x="429375" y="603725"/>
            <a:ext cx="7706200" cy="441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0" y="57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BIỂU ĐỒ THIẾT KẾ LỚP</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0"/>
          <p:cNvPicPr preferRelativeResize="0"/>
          <p:nvPr/>
        </p:nvPicPr>
        <p:blipFill>
          <a:blip r:embed="rId3">
            <a:alphaModFix/>
          </a:blip>
          <a:stretch>
            <a:fillRect/>
          </a:stretch>
        </p:blipFill>
        <p:spPr>
          <a:xfrm>
            <a:off x="3929025" y="0"/>
            <a:ext cx="4678800" cy="5061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2" name="Google Shape;122;p21"/>
          <p:cNvSpPr txBox="1"/>
          <p:nvPr>
            <p:ph type="title"/>
          </p:nvPr>
        </p:nvSpPr>
        <p:spPr>
          <a:xfrm>
            <a:off x="563850" y="134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BIỂU ĐỒ THÀNH PHẦN</a:t>
            </a:r>
            <a:endParaRPr/>
          </a:p>
        </p:txBody>
      </p:sp>
      <p:pic>
        <p:nvPicPr>
          <p:cNvPr id="123" name="Google Shape;123;p21"/>
          <p:cNvPicPr preferRelativeResize="0"/>
          <p:nvPr/>
        </p:nvPicPr>
        <p:blipFill>
          <a:blip r:embed="rId3">
            <a:alphaModFix/>
          </a:blip>
          <a:stretch>
            <a:fillRect/>
          </a:stretch>
        </p:blipFill>
        <p:spPr>
          <a:xfrm>
            <a:off x="387750" y="908800"/>
            <a:ext cx="8218475" cy="399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