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3"/>
  </p:notesMasterIdLst>
  <p:sldIdLst>
    <p:sldId id="256" r:id="rId2"/>
    <p:sldId id="282" r:id="rId3"/>
    <p:sldId id="283" r:id="rId4"/>
    <p:sldId id="284" r:id="rId5"/>
    <p:sldId id="285" r:id="rId6"/>
    <p:sldId id="286" r:id="rId7"/>
    <p:sldId id="287" r:id="rId8"/>
    <p:sldId id="288" r:id="rId9"/>
    <p:sldId id="359" r:id="rId10"/>
    <p:sldId id="289" r:id="rId11"/>
    <p:sldId id="290" r:id="rId12"/>
    <p:sldId id="291" r:id="rId13"/>
    <p:sldId id="292" r:id="rId14"/>
    <p:sldId id="293" r:id="rId15"/>
    <p:sldId id="294" r:id="rId16"/>
    <p:sldId id="257" r:id="rId17"/>
    <p:sldId id="258" r:id="rId18"/>
    <p:sldId id="259" r:id="rId19"/>
    <p:sldId id="322" r:id="rId20"/>
    <p:sldId id="323" r:id="rId21"/>
    <p:sldId id="324" r:id="rId22"/>
    <p:sldId id="325" r:id="rId23"/>
    <p:sldId id="326" r:id="rId24"/>
    <p:sldId id="327" r:id="rId25"/>
    <p:sldId id="328" r:id="rId26"/>
    <p:sldId id="329" r:id="rId27"/>
    <p:sldId id="260" r:id="rId28"/>
    <p:sldId id="261" r:id="rId29"/>
    <p:sldId id="262" r:id="rId30"/>
    <p:sldId id="263" r:id="rId31"/>
    <p:sldId id="264" r:id="rId32"/>
    <p:sldId id="265" r:id="rId33"/>
    <p:sldId id="266" r:id="rId34"/>
    <p:sldId id="277" r:id="rId35"/>
    <p:sldId id="278" r:id="rId36"/>
    <p:sldId id="279" r:id="rId37"/>
    <p:sldId id="280" r:id="rId38"/>
    <p:sldId id="281" r:id="rId39"/>
    <p:sldId id="321" r:id="rId40"/>
    <p:sldId id="267" r:id="rId41"/>
    <p:sldId id="269" r:id="rId42"/>
    <p:sldId id="270" r:id="rId43"/>
    <p:sldId id="271" r:id="rId44"/>
    <p:sldId id="272" r:id="rId45"/>
    <p:sldId id="273" r:id="rId46"/>
    <p:sldId id="274" r:id="rId47"/>
    <p:sldId id="275" r:id="rId48"/>
    <p:sldId id="276" r:id="rId49"/>
    <p:sldId id="320" r:id="rId50"/>
    <p:sldId id="268" r:id="rId51"/>
    <p:sldId id="295" r:id="rId52"/>
    <p:sldId id="296" r:id="rId53"/>
    <p:sldId id="297" r:id="rId54"/>
    <p:sldId id="298" r:id="rId55"/>
    <p:sldId id="330" r:id="rId56"/>
    <p:sldId id="333" r:id="rId57"/>
    <p:sldId id="334" r:id="rId58"/>
    <p:sldId id="335" r:id="rId59"/>
    <p:sldId id="336" r:id="rId60"/>
    <p:sldId id="356" r:id="rId61"/>
    <p:sldId id="299" r:id="rId62"/>
    <p:sldId id="300" r:id="rId63"/>
    <p:sldId id="301" r:id="rId64"/>
    <p:sldId id="302" r:id="rId65"/>
    <p:sldId id="303" r:id="rId66"/>
    <p:sldId id="357" r:id="rId67"/>
    <p:sldId id="304" r:id="rId68"/>
    <p:sldId id="358" r:id="rId69"/>
    <p:sldId id="338" r:id="rId70"/>
    <p:sldId id="339" r:id="rId71"/>
    <p:sldId id="340" r:id="rId72"/>
    <p:sldId id="341" r:id="rId73"/>
    <p:sldId id="350" r:id="rId74"/>
    <p:sldId id="349" r:id="rId75"/>
    <p:sldId id="351" r:id="rId76"/>
    <p:sldId id="352" r:id="rId77"/>
    <p:sldId id="353" r:id="rId78"/>
    <p:sldId id="354" r:id="rId79"/>
    <p:sldId id="331" r:id="rId80"/>
    <p:sldId id="332" r:id="rId81"/>
    <p:sldId id="305" r:id="rId82"/>
    <p:sldId id="306" r:id="rId83"/>
    <p:sldId id="307" r:id="rId84"/>
    <p:sldId id="308" r:id="rId85"/>
    <p:sldId id="309" r:id="rId86"/>
    <p:sldId id="311" r:id="rId87"/>
    <p:sldId id="312" r:id="rId88"/>
    <p:sldId id="313" r:id="rId89"/>
    <p:sldId id="314" r:id="rId90"/>
    <p:sldId id="315" r:id="rId91"/>
    <p:sldId id="316" r:id="rId92"/>
    <p:sldId id="317" r:id="rId93"/>
    <p:sldId id="337" r:id="rId94"/>
    <p:sldId id="319" r:id="rId95"/>
    <p:sldId id="342" r:id="rId96"/>
    <p:sldId id="343" r:id="rId97"/>
    <p:sldId id="344" r:id="rId98"/>
    <p:sldId id="345" r:id="rId99"/>
    <p:sldId id="346" r:id="rId100"/>
    <p:sldId id="347" r:id="rId101"/>
    <p:sldId id="348" r:id="rId102"/>
  </p:sldIdLst>
  <p:sldSz cx="9144000" cy="6858000" type="screen4x3"/>
  <p:notesSz cx="6858000" cy="9144000"/>
  <p:custDataLst>
    <p:tags r:id="rId10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75201A-5C6C-4482-9DB6-075771C3070F}" type="doc">
      <dgm:prSet loTypeId="urn:microsoft.com/office/officeart/2005/8/layout/pyramid2" loCatId="pyramid" qsTypeId="urn:microsoft.com/office/officeart/2005/8/quickstyle/simple4" qsCatId="simple" csTypeId="urn:microsoft.com/office/officeart/2005/8/colors/accent1_2" csCatId="accent1" phldr="1"/>
      <dgm:spPr/>
    </dgm:pt>
    <dgm:pt modelId="{8D3C8E14-14BF-4D7D-AF71-40AE32443461}">
      <dgm:prSet phldrT="[Text]"/>
      <dgm:spPr/>
      <dgm:t>
        <a:bodyPr/>
        <a:lstStyle/>
        <a:p>
          <a:r>
            <a:rPr lang="en-US" dirty="0"/>
            <a:t>ADO</a:t>
          </a:r>
        </a:p>
      </dgm:t>
    </dgm:pt>
    <dgm:pt modelId="{5D750089-6355-4F27-8911-1B601A7A527B}" type="parTrans" cxnId="{522B8915-62B5-413A-8D32-FA3CF02E0498}">
      <dgm:prSet/>
      <dgm:spPr/>
      <dgm:t>
        <a:bodyPr/>
        <a:lstStyle/>
        <a:p>
          <a:endParaRPr lang="en-US"/>
        </a:p>
      </dgm:t>
    </dgm:pt>
    <dgm:pt modelId="{2691EA8D-216C-4D8A-80F7-879538CCE277}" type="sibTrans" cxnId="{522B8915-62B5-413A-8D32-FA3CF02E0498}">
      <dgm:prSet/>
      <dgm:spPr/>
      <dgm:t>
        <a:bodyPr/>
        <a:lstStyle/>
        <a:p>
          <a:endParaRPr lang="en-US"/>
        </a:p>
      </dgm:t>
    </dgm:pt>
    <dgm:pt modelId="{6442C855-F5A8-4E48-BCCC-592631BBE5D9}">
      <dgm:prSet phldrT="[Text]"/>
      <dgm:spPr/>
      <dgm:t>
        <a:bodyPr/>
        <a:lstStyle/>
        <a:p>
          <a:r>
            <a:rPr lang="en-US" dirty="0"/>
            <a:t>RDO</a:t>
          </a:r>
        </a:p>
      </dgm:t>
    </dgm:pt>
    <dgm:pt modelId="{4AE2B047-B382-4918-B104-7962404A69AB}" type="parTrans" cxnId="{459777BA-018C-4372-832C-167C66537466}">
      <dgm:prSet/>
      <dgm:spPr/>
      <dgm:t>
        <a:bodyPr/>
        <a:lstStyle/>
        <a:p>
          <a:endParaRPr lang="en-US"/>
        </a:p>
      </dgm:t>
    </dgm:pt>
    <dgm:pt modelId="{63986D91-F170-4617-B149-B14A5884434D}" type="sibTrans" cxnId="{459777BA-018C-4372-832C-167C66537466}">
      <dgm:prSet/>
      <dgm:spPr/>
      <dgm:t>
        <a:bodyPr/>
        <a:lstStyle/>
        <a:p>
          <a:endParaRPr lang="en-US"/>
        </a:p>
      </dgm:t>
    </dgm:pt>
    <dgm:pt modelId="{B0E6DFB2-9263-49F2-83F4-56683D5C848F}">
      <dgm:prSet phldrT="[Text]"/>
      <dgm:spPr/>
      <dgm:t>
        <a:bodyPr/>
        <a:lstStyle/>
        <a:p>
          <a:r>
            <a:rPr lang="en-US" dirty="0"/>
            <a:t>DAO</a:t>
          </a:r>
        </a:p>
      </dgm:t>
    </dgm:pt>
    <dgm:pt modelId="{53C5D64E-299F-45D4-8507-7FFAE02C9351}" type="parTrans" cxnId="{C6E45D3E-9E3D-410F-B3F8-F2319994DD87}">
      <dgm:prSet/>
      <dgm:spPr/>
      <dgm:t>
        <a:bodyPr/>
        <a:lstStyle/>
        <a:p>
          <a:endParaRPr lang="en-US"/>
        </a:p>
      </dgm:t>
    </dgm:pt>
    <dgm:pt modelId="{6148D93F-2EA1-493F-9CAF-99DE984DA625}" type="sibTrans" cxnId="{C6E45D3E-9E3D-410F-B3F8-F2319994DD87}">
      <dgm:prSet/>
      <dgm:spPr/>
      <dgm:t>
        <a:bodyPr/>
        <a:lstStyle/>
        <a:p>
          <a:endParaRPr lang="en-US"/>
        </a:p>
      </dgm:t>
    </dgm:pt>
    <dgm:pt modelId="{AB423EF0-CBAC-424D-943C-422C75861F96}">
      <dgm:prSet phldrT="[Text]"/>
      <dgm:spPr/>
      <dgm:t>
        <a:bodyPr/>
        <a:lstStyle/>
        <a:p>
          <a:r>
            <a:rPr lang="en-US" dirty="0"/>
            <a:t>ADO.NET</a:t>
          </a:r>
        </a:p>
      </dgm:t>
    </dgm:pt>
    <dgm:pt modelId="{7A82836F-6879-4FA8-A8CA-3B7C807D0D11}" type="parTrans" cxnId="{CA93A195-599F-42DD-9630-9112FD228EA8}">
      <dgm:prSet/>
      <dgm:spPr/>
      <dgm:t>
        <a:bodyPr/>
        <a:lstStyle/>
        <a:p>
          <a:endParaRPr lang="en-US"/>
        </a:p>
      </dgm:t>
    </dgm:pt>
    <dgm:pt modelId="{98F8014F-F6FF-49D2-831E-7797C417EDFF}" type="sibTrans" cxnId="{CA93A195-599F-42DD-9630-9112FD228EA8}">
      <dgm:prSet/>
      <dgm:spPr/>
      <dgm:t>
        <a:bodyPr/>
        <a:lstStyle/>
        <a:p>
          <a:endParaRPr lang="en-US"/>
        </a:p>
      </dgm:t>
    </dgm:pt>
    <dgm:pt modelId="{60CB417D-DABE-4FE5-A10F-DB5219CD4BE4}">
      <dgm:prSet phldrT="[Text]"/>
      <dgm:spPr/>
      <dgm:t>
        <a:bodyPr/>
        <a:lstStyle/>
        <a:p>
          <a:r>
            <a:rPr lang="en-US" dirty="0" err="1"/>
            <a:t>Linq</a:t>
          </a:r>
          <a:endParaRPr lang="en-US" dirty="0"/>
        </a:p>
      </dgm:t>
    </dgm:pt>
    <dgm:pt modelId="{2A1278A8-F35D-4F38-9236-C384875123F5}" type="parTrans" cxnId="{FD7912BC-7DD4-49FF-B789-5D5AA8A68704}">
      <dgm:prSet/>
      <dgm:spPr/>
      <dgm:t>
        <a:bodyPr/>
        <a:lstStyle/>
        <a:p>
          <a:endParaRPr lang="en-US"/>
        </a:p>
      </dgm:t>
    </dgm:pt>
    <dgm:pt modelId="{E14B07CD-E5FF-4569-9E52-0A96878999D2}" type="sibTrans" cxnId="{FD7912BC-7DD4-49FF-B789-5D5AA8A68704}">
      <dgm:prSet/>
      <dgm:spPr/>
      <dgm:t>
        <a:bodyPr/>
        <a:lstStyle/>
        <a:p>
          <a:endParaRPr lang="en-US"/>
        </a:p>
      </dgm:t>
    </dgm:pt>
    <dgm:pt modelId="{CE9A36D0-9EC0-4F94-9BF0-8721D3C567CC}">
      <dgm:prSet phldrT="[Text]"/>
      <dgm:spPr/>
      <dgm:t>
        <a:bodyPr/>
        <a:lstStyle/>
        <a:p>
          <a:r>
            <a:rPr lang="en-US" dirty="0"/>
            <a:t>EF</a:t>
          </a:r>
        </a:p>
      </dgm:t>
    </dgm:pt>
    <dgm:pt modelId="{DA419FC9-2249-4F71-9EB8-16C788B3B6AB}" type="parTrans" cxnId="{5430118F-F72C-4A5A-AE2B-2B6CD1F8A4AF}">
      <dgm:prSet/>
      <dgm:spPr/>
      <dgm:t>
        <a:bodyPr/>
        <a:lstStyle/>
        <a:p>
          <a:endParaRPr lang="en-US"/>
        </a:p>
      </dgm:t>
    </dgm:pt>
    <dgm:pt modelId="{F8DB0095-0006-4F4A-922C-C524514686D0}" type="sibTrans" cxnId="{5430118F-F72C-4A5A-AE2B-2B6CD1F8A4AF}">
      <dgm:prSet/>
      <dgm:spPr/>
      <dgm:t>
        <a:bodyPr/>
        <a:lstStyle/>
        <a:p>
          <a:endParaRPr lang="en-US"/>
        </a:p>
      </dgm:t>
    </dgm:pt>
    <dgm:pt modelId="{5102CC8E-AAE3-4AA8-B156-2B75B590AEC6}" type="pres">
      <dgm:prSet presAssocID="{B775201A-5C6C-4482-9DB6-075771C3070F}" presName="compositeShape" presStyleCnt="0">
        <dgm:presLayoutVars>
          <dgm:dir/>
          <dgm:resizeHandles/>
        </dgm:presLayoutVars>
      </dgm:prSet>
      <dgm:spPr/>
    </dgm:pt>
    <dgm:pt modelId="{3A979235-4C84-49C2-81A2-F373065C34CC}" type="pres">
      <dgm:prSet presAssocID="{B775201A-5C6C-4482-9DB6-075771C3070F}" presName="pyramid" presStyleLbl="node1" presStyleIdx="0" presStyleCnt="1"/>
      <dgm:spPr/>
    </dgm:pt>
    <dgm:pt modelId="{352F3728-AD21-4C49-A78C-88CE2EE031BB}" type="pres">
      <dgm:prSet presAssocID="{B775201A-5C6C-4482-9DB6-075771C3070F}" presName="theList" presStyleCnt="0"/>
      <dgm:spPr/>
    </dgm:pt>
    <dgm:pt modelId="{E005109F-AE0A-4AC9-87D0-9F614E51DF11}" type="pres">
      <dgm:prSet presAssocID="{CE9A36D0-9EC0-4F94-9BF0-8721D3C567CC}" presName="aNode" presStyleLbl="fgAcc1" presStyleIdx="0" presStyleCnt="6">
        <dgm:presLayoutVars>
          <dgm:bulletEnabled val="1"/>
        </dgm:presLayoutVars>
      </dgm:prSet>
      <dgm:spPr/>
      <dgm:t>
        <a:bodyPr/>
        <a:lstStyle/>
        <a:p>
          <a:endParaRPr lang="vi-VN"/>
        </a:p>
      </dgm:t>
    </dgm:pt>
    <dgm:pt modelId="{D970E68E-4B5B-4A68-A1A1-5AC98CFC67D2}" type="pres">
      <dgm:prSet presAssocID="{CE9A36D0-9EC0-4F94-9BF0-8721D3C567CC}" presName="aSpace" presStyleCnt="0"/>
      <dgm:spPr/>
    </dgm:pt>
    <dgm:pt modelId="{1DF2F2BB-BEB4-4F73-A4E7-C8CE97364886}" type="pres">
      <dgm:prSet presAssocID="{60CB417D-DABE-4FE5-A10F-DB5219CD4BE4}" presName="aNode" presStyleLbl="fgAcc1" presStyleIdx="1" presStyleCnt="6">
        <dgm:presLayoutVars>
          <dgm:bulletEnabled val="1"/>
        </dgm:presLayoutVars>
      </dgm:prSet>
      <dgm:spPr/>
      <dgm:t>
        <a:bodyPr/>
        <a:lstStyle/>
        <a:p>
          <a:endParaRPr lang="vi-VN"/>
        </a:p>
      </dgm:t>
    </dgm:pt>
    <dgm:pt modelId="{EDC3EB95-4A3F-4AE6-B1D2-02419397AEA3}" type="pres">
      <dgm:prSet presAssocID="{60CB417D-DABE-4FE5-A10F-DB5219CD4BE4}" presName="aSpace" presStyleCnt="0"/>
      <dgm:spPr/>
    </dgm:pt>
    <dgm:pt modelId="{4A4E4020-B142-4674-B628-8720862E0C56}" type="pres">
      <dgm:prSet presAssocID="{AB423EF0-CBAC-424D-943C-422C75861F96}" presName="aNode" presStyleLbl="fgAcc1" presStyleIdx="2" presStyleCnt="6">
        <dgm:presLayoutVars>
          <dgm:bulletEnabled val="1"/>
        </dgm:presLayoutVars>
      </dgm:prSet>
      <dgm:spPr/>
      <dgm:t>
        <a:bodyPr/>
        <a:lstStyle/>
        <a:p>
          <a:endParaRPr lang="vi-VN"/>
        </a:p>
      </dgm:t>
    </dgm:pt>
    <dgm:pt modelId="{A118AB05-7C14-43BD-BEF7-DB4299B1A42B}" type="pres">
      <dgm:prSet presAssocID="{AB423EF0-CBAC-424D-943C-422C75861F96}" presName="aSpace" presStyleCnt="0"/>
      <dgm:spPr/>
    </dgm:pt>
    <dgm:pt modelId="{D230D982-64CB-484E-9C74-49BF1B8200D5}" type="pres">
      <dgm:prSet presAssocID="{8D3C8E14-14BF-4D7D-AF71-40AE32443461}" presName="aNode" presStyleLbl="fgAcc1" presStyleIdx="3" presStyleCnt="6">
        <dgm:presLayoutVars>
          <dgm:bulletEnabled val="1"/>
        </dgm:presLayoutVars>
      </dgm:prSet>
      <dgm:spPr/>
      <dgm:t>
        <a:bodyPr/>
        <a:lstStyle/>
        <a:p>
          <a:endParaRPr lang="vi-VN"/>
        </a:p>
      </dgm:t>
    </dgm:pt>
    <dgm:pt modelId="{A842B400-D840-4848-A6C4-501A49E26A2F}" type="pres">
      <dgm:prSet presAssocID="{8D3C8E14-14BF-4D7D-AF71-40AE32443461}" presName="aSpace" presStyleCnt="0"/>
      <dgm:spPr/>
    </dgm:pt>
    <dgm:pt modelId="{5AFD49BC-DD86-455F-B0AF-EE0215DF7F71}" type="pres">
      <dgm:prSet presAssocID="{6442C855-F5A8-4E48-BCCC-592631BBE5D9}" presName="aNode" presStyleLbl="fgAcc1" presStyleIdx="4" presStyleCnt="6">
        <dgm:presLayoutVars>
          <dgm:bulletEnabled val="1"/>
        </dgm:presLayoutVars>
      </dgm:prSet>
      <dgm:spPr/>
      <dgm:t>
        <a:bodyPr/>
        <a:lstStyle/>
        <a:p>
          <a:endParaRPr lang="vi-VN"/>
        </a:p>
      </dgm:t>
    </dgm:pt>
    <dgm:pt modelId="{5F597F7B-DDC1-4184-981D-BAFDB90134E2}" type="pres">
      <dgm:prSet presAssocID="{6442C855-F5A8-4E48-BCCC-592631BBE5D9}" presName="aSpace" presStyleCnt="0"/>
      <dgm:spPr/>
    </dgm:pt>
    <dgm:pt modelId="{17557C2D-DFFA-4E2F-A250-0EB4A9FB45C0}" type="pres">
      <dgm:prSet presAssocID="{B0E6DFB2-9263-49F2-83F4-56683D5C848F}" presName="aNode" presStyleLbl="fgAcc1" presStyleIdx="5" presStyleCnt="6">
        <dgm:presLayoutVars>
          <dgm:bulletEnabled val="1"/>
        </dgm:presLayoutVars>
      </dgm:prSet>
      <dgm:spPr/>
      <dgm:t>
        <a:bodyPr/>
        <a:lstStyle/>
        <a:p>
          <a:endParaRPr lang="vi-VN"/>
        </a:p>
      </dgm:t>
    </dgm:pt>
    <dgm:pt modelId="{E650BC3E-17A0-4105-AFC2-256369CDC5A3}" type="pres">
      <dgm:prSet presAssocID="{B0E6DFB2-9263-49F2-83F4-56683D5C848F}" presName="aSpace" presStyleCnt="0"/>
      <dgm:spPr/>
    </dgm:pt>
  </dgm:ptLst>
  <dgm:cxnLst>
    <dgm:cxn modelId="{459777BA-018C-4372-832C-167C66537466}" srcId="{B775201A-5C6C-4482-9DB6-075771C3070F}" destId="{6442C855-F5A8-4E48-BCCC-592631BBE5D9}" srcOrd="4" destOrd="0" parTransId="{4AE2B047-B382-4918-B104-7962404A69AB}" sibTransId="{63986D91-F170-4617-B149-B14A5884434D}"/>
    <dgm:cxn modelId="{CA93A195-599F-42DD-9630-9112FD228EA8}" srcId="{B775201A-5C6C-4482-9DB6-075771C3070F}" destId="{AB423EF0-CBAC-424D-943C-422C75861F96}" srcOrd="2" destOrd="0" parTransId="{7A82836F-6879-4FA8-A8CA-3B7C807D0D11}" sibTransId="{98F8014F-F6FF-49D2-831E-7797C417EDFF}"/>
    <dgm:cxn modelId="{900176B8-610B-47F7-B427-B49FD9AE8FF4}" type="presOf" srcId="{8D3C8E14-14BF-4D7D-AF71-40AE32443461}" destId="{D230D982-64CB-484E-9C74-49BF1B8200D5}" srcOrd="0" destOrd="0" presId="urn:microsoft.com/office/officeart/2005/8/layout/pyramid2"/>
    <dgm:cxn modelId="{5430118F-F72C-4A5A-AE2B-2B6CD1F8A4AF}" srcId="{B775201A-5C6C-4482-9DB6-075771C3070F}" destId="{CE9A36D0-9EC0-4F94-9BF0-8721D3C567CC}" srcOrd="0" destOrd="0" parTransId="{DA419FC9-2249-4F71-9EB8-16C788B3B6AB}" sibTransId="{F8DB0095-0006-4F4A-922C-C524514686D0}"/>
    <dgm:cxn modelId="{C6E45D3E-9E3D-410F-B3F8-F2319994DD87}" srcId="{B775201A-5C6C-4482-9DB6-075771C3070F}" destId="{B0E6DFB2-9263-49F2-83F4-56683D5C848F}" srcOrd="5" destOrd="0" parTransId="{53C5D64E-299F-45D4-8507-7FFAE02C9351}" sibTransId="{6148D93F-2EA1-493F-9CAF-99DE984DA625}"/>
    <dgm:cxn modelId="{2BAD96ED-C66F-469F-A0C1-DC60C7442DDD}" type="presOf" srcId="{B775201A-5C6C-4482-9DB6-075771C3070F}" destId="{5102CC8E-AAE3-4AA8-B156-2B75B590AEC6}" srcOrd="0" destOrd="0" presId="urn:microsoft.com/office/officeart/2005/8/layout/pyramid2"/>
    <dgm:cxn modelId="{5CA7F821-0778-41C2-9C6E-8012FA7657AB}" type="presOf" srcId="{60CB417D-DABE-4FE5-A10F-DB5219CD4BE4}" destId="{1DF2F2BB-BEB4-4F73-A4E7-C8CE97364886}" srcOrd="0" destOrd="0" presId="urn:microsoft.com/office/officeart/2005/8/layout/pyramid2"/>
    <dgm:cxn modelId="{FD7912BC-7DD4-49FF-B789-5D5AA8A68704}" srcId="{B775201A-5C6C-4482-9DB6-075771C3070F}" destId="{60CB417D-DABE-4FE5-A10F-DB5219CD4BE4}" srcOrd="1" destOrd="0" parTransId="{2A1278A8-F35D-4F38-9236-C384875123F5}" sibTransId="{E14B07CD-E5FF-4569-9E52-0A96878999D2}"/>
    <dgm:cxn modelId="{5D9B27BE-779C-4F04-9BFF-5081B2317CC4}" type="presOf" srcId="{AB423EF0-CBAC-424D-943C-422C75861F96}" destId="{4A4E4020-B142-4674-B628-8720862E0C56}" srcOrd="0" destOrd="0" presId="urn:microsoft.com/office/officeart/2005/8/layout/pyramid2"/>
    <dgm:cxn modelId="{54E6A7CC-36FF-4FF2-9421-21589A84B899}" type="presOf" srcId="{6442C855-F5A8-4E48-BCCC-592631BBE5D9}" destId="{5AFD49BC-DD86-455F-B0AF-EE0215DF7F71}" srcOrd="0" destOrd="0" presId="urn:microsoft.com/office/officeart/2005/8/layout/pyramid2"/>
    <dgm:cxn modelId="{1BE1D148-6195-4BAC-8438-77ED5726602F}" type="presOf" srcId="{B0E6DFB2-9263-49F2-83F4-56683D5C848F}" destId="{17557C2D-DFFA-4E2F-A250-0EB4A9FB45C0}" srcOrd="0" destOrd="0" presId="urn:microsoft.com/office/officeart/2005/8/layout/pyramid2"/>
    <dgm:cxn modelId="{522B8915-62B5-413A-8D32-FA3CF02E0498}" srcId="{B775201A-5C6C-4482-9DB6-075771C3070F}" destId="{8D3C8E14-14BF-4D7D-AF71-40AE32443461}" srcOrd="3" destOrd="0" parTransId="{5D750089-6355-4F27-8911-1B601A7A527B}" sibTransId="{2691EA8D-216C-4D8A-80F7-879538CCE277}"/>
    <dgm:cxn modelId="{D0109963-24B5-4C9A-ACF4-54147FFC3693}" type="presOf" srcId="{CE9A36D0-9EC0-4F94-9BF0-8721D3C567CC}" destId="{E005109F-AE0A-4AC9-87D0-9F614E51DF11}" srcOrd="0" destOrd="0" presId="urn:microsoft.com/office/officeart/2005/8/layout/pyramid2"/>
    <dgm:cxn modelId="{680FD9AB-C878-485B-AF2C-7A5721580F08}" type="presParOf" srcId="{5102CC8E-AAE3-4AA8-B156-2B75B590AEC6}" destId="{3A979235-4C84-49C2-81A2-F373065C34CC}" srcOrd="0" destOrd="0" presId="urn:microsoft.com/office/officeart/2005/8/layout/pyramid2"/>
    <dgm:cxn modelId="{9C8F7256-7FD4-4D67-8F16-345F442E0CBE}" type="presParOf" srcId="{5102CC8E-AAE3-4AA8-B156-2B75B590AEC6}" destId="{352F3728-AD21-4C49-A78C-88CE2EE031BB}" srcOrd="1" destOrd="0" presId="urn:microsoft.com/office/officeart/2005/8/layout/pyramid2"/>
    <dgm:cxn modelId="{881CEECA-9B94-4DFA-98B8-786A675D17CF}" type="presParOf" srcId="{352F3728-AD21-4C49-A78C-88CE2EE031BB}" destId="{E005109F-AE0A-4AC9-87D0-9F614E51DF11}" srcOrd="0" destOrd="0" presId="urn:microsoft.com/office/officeart/2005/8/layout/pyramid2"/>
    <dgm:cxn modelId="{50D0C654-C81B-4F6A-BD64-02E8833AFF14}" type="presParOf" srcId="{352F3728-AD21-4C49-A78C-88CE2EE031BB}" destId="{D970E68E-4B5B-4A68-A1A1-5AC98CFC67D2}" srcOrd="1" destOrd="0" presId="urn:microsoft.com/office/officeart/2005/8/layout/pyramid2"/>
    <dgm:cxn modelId="{47FC26BD-B4E9-4B33-A1FC-B6627EF18305}" type="presParOf" srcId="{352F3728-AD21-4C49-A78C-88CE2EE031BB}" destId="{1DF2F2BB-BEB4-4F73-A4E7-C8CE97364886}" srcOrd="2" destOrd="0" presId="urn:microsoft.com/office/officeart/2005/8/layout/pyramid2"/>
    <dgm:cxn modelId="{9B556386-6E42-4BC0-A4E9-79E1D945AC79}" type="presParOf" srcId="{352F3728-AD21-4C49-A78C-88CE2EE031BB}" destId="{EDC3EB95-4A3F-4AE6-B1D2-02419397AEA3}" srcOrd="3" destOrd="0" presId="urn:microsoft.com/office/officeart/2005/8/layout/pyramid2"/>
    <dgm:cxn modelId="{193232A4-B1D8-4A4E-8E7E-8C2E15B217BB}" type="presParOf" srcId="{352F3728-AD21-4C49-A78C-88CE2EE031BB}" destId="{4A4E4020-B142-4674-B628-8720862E0C56}" srcOrd="4" destOrd="0" presId="urn:microsoft.com/office/officeart/2005/8/layout/pyramid2"/>
    <dgm:cxn modelId="{6E410E22-061C-46C1-90DF-39AD32890812}" type="presParOf" srcId="{352F3728-AD21-4C49-A78C-88CE2EE031BB}" destId="{A118AB05-7C14-43BD-BEF7-DB4299B1A42B}" srcOrd="5" destOrd="0" presId="urn:microsoft.com/office/officeart/2005/8/layout/pyramid2"/>
    <dgm:cxn modelId="{40697370-20B9-4EFF-A558-2462879426BE}" type="presParOf" srcId="{352F3728-AD21-4C49-A78C-88CE2EE031BB}" destId="{D230D982-64CB-484E-9C74-49BF1B8200D5}" srcOrd="6" destOrd="0" presId="urn:microsoft.com/office/officeart/2005/8/layout/pyramid2"/>
    <dgm:cxn modelId="{4F916769-A777-40DD-9C07-C8CCE46A46B7}" type="presParOf" srcId="{352F3728-AD21-4C49-A78C-88CE2EE031BB}" destId="{A842B400-D840-4848-A6C4-501A49E26A2F}" srcOrd="7" destOrd="0" presId="urn:microsoft.com/office/officeart/2005/8/layout/pyramid2"/>
    <dgm:cxn modelId="{FC393D00-E06D-4234-8E08-93E949595F4C}" type="presParOf" srcId="{352F3728-AD21-4C49-A78C-88CE2EE031BB}" destId="{5AFD49BC-DD86-455F-B0AF-EE0215DF7F71}" srcOrd="8" destOrd="0" presId="urn:microsoft.com/office/officeart/2005/8/layout/pyramid2"/>
    <dgm:cxn modelId="{DAE0DD01-88FC-4AE6-8942-05149C1F5B41}" type="presParOf" srcId="{352F3728-AD21-4C49-A78C-88CE2EE031BB}" destId="{5F597F7B-DDC1-4184-981D-BAFDB90134E2}" srcOrd="9" destOrd="0" presId="urn:microsoft.com/office/officeart/2005/8/layout/pyramid2"/>
    <dgm:cxn modelId="{1A272588-CD4B-4452-8C8D-61B4B0D6A086}" type="presParOf" srcId="{352F3728-AD21-4C49-A78C-88CE2EE031BB}" destId="{17557C2D-DFFA-4E2F-A250-0EB4A9FB45C0}" srcOrd="10" destOrd="0" presId="urn:microsoft.com/office/officeart/2005/8/layout/pyramid2"/>
    <dgm:cxn modelId="{833FD367-2B4C-42E5-BEAB-51E8CEBA8C12}" type="presParOf" srcId="{352F3728-AD21-4C49-A78C-88CE2EE031BB}" destId="{E650BC3E-17A0-4105-AFC2-256369CDC5A3}"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79235-4C84-49C2-81A2-F373065C34CC}">
      <dsp:nvSpPr>
        <dsp:cNvPr id="0" name=""/>
        <dsp:cNvSpPr/>
      </dsp:nvSpPr>
      <dsp:spPr>
        <a:xfrm>
          <a:off x="1590873" y="0"/>
          <a:ext cx="4389437" cy="4389437"/>
        </a:xfrm>
        <a:prstGeom prst="triangl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sp>
    <dsp:sp modelId="{E005109F-AE0A-4AC9-87D0-9F614E51DF11}">
      <dsp:nvSpPr>
        <dsp:cNvPr id="0" name=""/>
        <dsp:cNvSpPr/>
      </dsp:nvSpPr>
      <dsp:spPr>
        <a:xfrm>
          <a:off x="3785592" y="441301"/>
          <a:ext cx="2853134" cy="51953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EF</a:t>
          </a:r>
        </a:p>
      </dsp:txBody>
      <dsp:txXfrm>
        <a:off x="3810953" y="466662"/>
        <a:ext cx="2802412" cy="468809"/>
      </dsp:txXfrm>
    </dsp:sp>
    <dsp:sp modelId="{1DF2F2BB-BEB4-4F73-A4E7-C8CE97364886}">
      <dsp:nvSpPr>
        <dsp:cNvPr id="0" name=""/>
        <dsp:cNvSpPr/>
      </dsp:nvSpPr>
      <dsp:spPr>
        <a:xfrm>
          <a:off x="3785592" y="1025773"/>
          <a:ext cx="2853134" cy="51953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a:t>Linq</a:t>
          </a:r>
          <a:endParaRPr lang="en-US" sz="2100" kern="1200" dirty="0"/>
        </a:p>
      </dsp:txBody>
      <dsp:txXfrm>
        <a:off x="3810953" y="1051134"/>
        <a:ext cx="2802412" cy="468809"/>
      </dsp:txXfrm>
    </dsp:sp>
    <dsp:sp modelId="{4A4E4020-B142-4674-B628-8720862E0C56}">
      <dsp:nvSpPr>
        <dsp:cNvPr id="0" name=""/>
        <dsp:cNvSpPr/>
      </dsp:nvSpPr>
      <dsp:spPr>
        <a:xfrm>
          <a:off x="3785592" y="1610246"/>
          <a:ext cx="2853134" cy="51953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ADO.NET</a:t>
          </a:r>
        </a:p>
      </dsp:txBody>
      <dsp:txXfrm>
        <a:off x="3810953" y="1635607"/>
        <a:ext cx="2802412" cy="468809"/>
      </dsp:txXfrm>
    </dsp:sp>
    <dsp:sp modelId="{D230D982-64CB-484E-9C74-49BF1B8200D5}">
      <dsp:nvSpPr>
        <dsp:cNvPr id="0" name=""/>
        <dsp:cNvSpPr/>
      </dsp:nvSpPr>
      <dsp:spPr>
        <a:xfrm>
          <a:off x="3785592" y="2194718"/>
          <a:ext cx="2853134" cy="51953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ADO</a:t>
          </a:r>
        </a:p>
      </dsp:txBody>
      <dsp:txXfrm>
        <a:off x="3810953" y="2220079"/>
        <a:ext cx="2802412" cy="468809"/>
      </dsp:txXfrm>
    </dsp:sp>
    <dsp:sp modelId="{5AFD49BC-DD86-455F-B0AF-EE0215DF7F71}">
      <dsp:nvSpPr>
        <dsp:cNvPr id="0" name=""/>
        <dsp:cNvSpPr/>
      </dsp:nvSpPr>
      <dsp:spPr>
        <a:xfrm>
          <a:off x="3785592" y="2779190"/>
          <a:ext cx="2853134" cy="51953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RDO</a:t>
          </a:r>
        </a:p>
      </dsp:txBody>
      <dsp:txXfrm>
        <a:off x="3810953" y="2804551"/>
        <a:ext cx="2802412" cy="468809"/>
      </dsp:txXfrm>
    </dsp:sp>
    <dsp:sp modelId="{17557C2D-DFFA-4E2F-A250-0EB4A9FB45C0}">
      <dsp:nvSpPr>
        <dsp:cNvPr id="0" name=""/>
        <dsp:cNvSpPr/>
      </dsp:nvSpPr>
      <dsp:spPr>
        <a:xfrm>
          <a:off x="3785592" y="3363663"/>
          <a:ext cx="2853134" cy="51953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DAO</a:t>
          </a:r>
        </a:p>
      </dsp:txBody>
      <dsp:txXfrm>
        <a:off x="3810953" y="3389024"/>
        <a:ext cx="2802412" cy="46880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409DFC-ABB0-4172-80A0-55F9ED427A12}" type="datetimeFigureOut">
              <a:rPr lang="en-US" smtClean="0"/>
              <a:t>11/21/2020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C7A76-B7B1-426E-8C6C-5127934B2B4F}" type="slidenum">
              <a:rPr lang="en-US" smtClean="0"/>
              <a:t>‹#›</a:t>
            </a:fld>
            <a:endParaRPr lang="en-US"/>
          </a:p>
        </p:txBody>
      </p:sp>
    </p:spTree>
    <p:extLst>
      <p:ext uri="{BB962C8B-B14F-4D97-AF65-F5344CB8AC3E}">
        <p14:creationId xmlns:p14="http://schemas.microsoft.com/office/powerpoint/2010/main" val="153299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public</a:t>
            </a:r>
            <a:r>
              <a:rPr lang="en-US" dirty="0"/>
              <a:t> </a:t>
            </a:r>
            <a:r>
              <a:rPr lang="en-US" sz="1200" kern="1200" dirty="0">
                <a:solidFill>
                  <a:schemeClr val="tx1"/>
                </a:solidFill>
                <a:effectLst/>
                <a:latin typeface="+mn-lt"/>
                <a:ea typeface="+mn-ea"/>
                <a:cs typeface="+mn-cs"/>
              </a:rPr>
              <a:t>class</a:t>
            </a:r>
            <a:r>
              <a:rPr lang="en-US" dirty="0"/>
              <a:t> </a:t>
            </a:r>
            <a:r>
              <a:rPr lang="en-US" sz="1200" kern="1200" dirty="0">
                <a:solidFill>
                  <a:schemeClr val="tx1"/>
                </a:solidFill>
                <a:effectLst/>
                <a:latin typeface="+mn-lt"/>
                <a:ea typeface="+mn-ea"/>
                <a:cs typeface="+mn-cs"/>
              </a:rPr>
              <a:t>Student</a:t>
            </a:r>
            <a:r>
              <a:rPr lang="en-US" dirty="0"/>
              <a:t> { </a:t>
            </a:r>
            <a:r>
              <a:rPr lang="en-US" sz="1200" kern="1200" dirty="0">
                <a:solidFill>
                  <a:schemeClr val="tx1"/>
                </a:solidFill>
                <a:effectLst/>
                <a:latin typeface="+mn-lt"/>
                <a:ea typeface="+mn-ea"/>
                <a:cs typeface="+mn-cs"/>
              </a:rPr>
              <a:t>public</a:t>
            </a:r>
            <a:r>
              <a:rPr lang="en-US" dirty="0"/>
              <a:t> Student() { } </a:t>
            </a:r>
            <a:r>
              <a:rPr lang="en-US" sz="1200" kern="1200" dirty="0">
                <a:solidFill>
                  <a:schemeClr val="tx1"/>
                </a:solidFill>
                <a:effectLst/>
                <a:latin typeface="+mn-lt"/>
                <a:ea typeface="+mn-ea"/>
                <a:cs typeface="+mn-cs"/>
              </a:rPr>
              <a:t>public</a:t>
            </a:r>
            <a:r>
              <a:rPr lang="en-US" dirty="0"/>
              <a:t> </a:t>
            </a:r>
            <a:r>
              <a:rPr lang="en-US" sz="1200" kern="1200" dirty="0" err="1">
                <a:solidFill>
                  <a:schemeClr val="tx1"/>
                </a:solidFill>
                <a:effectLst/>
                <a:latin typeface="+mn-lt"/>
                <a:ea typeface="+mn-ea"/>
                <a:cs typeface="+mn-cs"/>
              </a:rPr>
              <a:t>int</a:t>
            </a:r>
            <a:r>
              <a:rPr lang="en-US" dirty="0"/>
              <a:t> </a:t>
            </a:r>
            <a:r>
              <a:rPr lang="en-US" dirty="0" err="1"/>
              <a:t>StudentID</a:t>
            </a:r>
            <a:r>
              <a:rPr lang="en-US" dirty="0"/>
              <a:t>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r>
              <a:rPr lang="en-US" sz="1200" kern="1200" dirty="0">
                <a:solidFill>
                  <a:schemeClr val="tx1"/>
                </a:solidFill>
                <a:effectLst/>
                <a:latin typeface="+mn-lt"/>
                <a:ea typeface="+mn-ea"/>
                <a:cs typeface="+mn-cs"/>
              </a:rPr>
              <a:t>public</a:t>
            </a:r>
            <a:r>
              <a:rPr lang="en-US" dirty="0"/>
              <a:t> </a:t>
            </a:r>
            <a:r>
              <a:rPr lang="en-US" sz="1200" kern="1200" dirty="0">
                <a:solidFill>
                  <a:schemeClr val="tx1"/>
                </a:solidFill>
                <a:effectLst/>
                <a:latin typeface="+mn-lt"/>
                <a:ea typeface="+mn-ea"/>
                <a:cs typeface="+mn-cs"/>
              </a:rPr>
              <a:t>string</a:t>
            </a:r>
            <a:r>
              <a:rPr lang="en-US" dirty="0"/>
              <a:t> </a:t>
            </a:r>
            <a:r>
              <a:rPr lang="en-US" dirty="0" err="1"/>
              <a:t>StudentName</a:t>
            </a:r>
            <a:r>
              <a:rPr lang="en-US" dirty="0"/>
              <a:t>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r>
              <a:rPr lang="en-US" sz="1200" kern="1200" dirty="0">
                <a:solidFill>
                  <a:schemeClr val="tx1"/>
                </a:solidFill>
                <a:effectLst/>
                <a:latin typeface="+mn-lt"/>
                <a:ea typeface="+mn-ea"/>
                <a:cs typeface="+mn-cs"/>
              </a:rPr>
              <a:t>public</a:t>
            </a:r>
            <a:r>
              <a:rPr lang="en-US" dirty="0"/>
              <a:t> </a:t>
            </a:r>
            <a:r>
              <a:rPr lang="en-US" sz="1200" kern="1200" dirty="0" err="1">
                <a:solidFill>
                  <a:schemeClr val="tx1"/>
                </a:solidFill>
                <a:effectLst/>
                <a:latin typeface="+mn-lt"/>
                <a:ea typeface="+mn-ea"/>
                <a:cs typeface="+mn-cs"/>
              </a:rPr>
              <a:t>DateTime</a:t>
            </a:r>
            <a:r>
              <a:rPr lang="en-US" dirty="0"/>
              <a:t>? </a:t>
            </a:r>
            <a:r>
              <a:rPr lang="en-US" dirty="0" err="1"/>
              <a:t>DateOfBirth</a:t>
            </a:r>
            <a:r>
              <a:rPr lang="en-US" dirty="0"/>
              <a:t>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r>
              <a:rPr lang="en-US" sz="1200" kern="1200" dirty="0">
                <a:solidFill>
                  <a:schemeClr val="tx1"/>
                </a:solidFill>
                <a:effectLst/>
                <a:latin typeface="+mn-lt"/>
                <a:ea typeface="+mn-ea"/>
                <a:cs typeface="+mn-cs"/>
              </a:rPr>
              <a:t>public</a:t>
            </a:r>
            <a:r>
              <a:rPr lang="en-US" dirty="0"/>
              <a:t> </a:t>
            </a:r>
            <a:r>
              <a:rPr lang="en-US" sz="1200" kern="1200" dirty="0">
                <a:solidFill>
                  <a:schemeClr val="tx1"/>
                </a:solidFill>
                <a:effectLst/>
                <a:latin typeface="+mn-lt"/>
                <a:ea typeface="+mn-ea"/>
                <a:cs typeface="+mn-cs"/>
              </a:rPr>
              <a:t>byte</a:t>
            </a:r>
            <a:r>
              <a:rPr lang="en-US" dirty="0"/>
              <a:t>[] Photo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r>
              <a:rPr lang="en-US" sz="1200" kern="1200" dirty="0">
                <a:solidFill>
                  <a:schemeClr val="tx1"/>
                </a:solidFill>
                <a:effectLst/>
                <a:latin typeface="+mn-lt"/>
                <a:ea typeface="+mn-ea"/>
                <a:cs typeface="+mn-cs"/>
              </a:rPr>
              <a:t>public</a:t>
            </a:r>
            <a:r>
              <a:rPr lang="en-US" dirty="0"/>
              <a:t> </a:t>
            </a:r>
            <a:r>
              <a:rPr lang="en-US" sz="1200" kern="1200" dirty="0">
                <a:solidFill>
                  <a:schemeClr val="tx1"/>
                </a:solidFill>
                <a:effectLst/>
                <a:latin typeface="+mn-lt"/>
                <a:ea typeface="+mn-ea"/>
                <a:cs typeface="+mn-cs"/>
              </a:rPr>
              <a:t>decimal</a:t>
            </a:r>
            <a:r>
              <a:rPr lang="en-US" dirty="0"/>
              <a:t> Height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r>
              <a:rPr lang="en-US" sz="1200" kern="1200" dirty="0">
                <a:solidFill>
                  <a:schemeClr val="tx1"/>
                </a:solidFill>
                <a:effectLst/>
                <a:latin typeface="+mn-lt"/>
                <a:ea typeface="+mn-ea"/>
                <a:cs typeface="+mn-cs"/>
              </a:rPr>
              <a:t>public</a:t>
            </a:r>
            <a:r>
              <a:rPr lang="en-US" dirty="0"/>
              <a:t> </a:t>
            </a:r>
            <a:r>
              <a:rPr lang="en-US" sz="1200" kern="1200" dirty="0">
                <a:solidFill>
                  <a:schemeClr val="tx1"/>
                </a:solidFill>
                <a:effectLst/>
                <a:latin typeface="+mn-lt"/>
                <a:ea typeface="+mn-ea"/>
                <a:cs typeface="+mn-cs"/>
              </a:rPr>
              <a:t>float</a:t>
            </a:r>
            <a:r>
              <a:rPr lang="en-US" dirty="0"/>
              <a:t> Weight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r>
              <a:rPr lang="en-US" sz="1200" kern="1200" dirty="0">
                <a:solidFill>
                  <a:schemeClr val="tx1"/>
                </a:solidFill>
                <a:effectLst/>
                <a:latin typeface="+mn-lt"/>
                <a:ea typeface="+mn-ea"/>
                <a:cs typeface="+mn-cs"/>
              </a:rPr>
              <a:t>public</a:t>
            </a:r>
            <a:r>
              <a:rPr lang="en-US" dirty="0"/>
              <a:t> </a:t>
            </a:r>
            <a:r>
              <a:rPr lang="en-US" sz="1200" kern="1200" dirty="0">
                <a:solidFill>
                  <a:schemeClr val="tx1"/>
                </a:solidFill>
                <a:effectLst/>
                <a:latin typeface="+mn-lt"/>
                <a:ea typeface="+mn-ea"/>
                <a:cs typeface="+mn-cs"/>
              </a:rPr>
              <a:t>Standard</a:t>
            </a:r>
            <a:r>
              <a:rPr lang="en-US" dirty="0"/>
              <a:t> </a:t>
            </a:r>
            <a:r>
              <a:rPr lang="en-US" dirty="0" err="1"/>
              <a:t>Standard</a:t>
            </a:r>
            <a:r>
              <a:rPr lang="en-US" dirty="0"/>
              <a:t> { </a:t>
            </a:r>
            <a:r>
              <a:rPr lang="en-US" sz="1200" kern="1200" dirty="0">
                <a:solidFill>
                  <a:schemeClr val="tx1"/>
                </a:solidFill>
                <a:effectLst/>
                <a:latin typeface="+mn-lt"/>
                <a:ea typeface="+mn-ea"/>
                <a:cs typeface="+mn-cs"/>
              </a:rPr>
              <a:t>get</a:t>
            </a:r>
            <a:r>
              <a:rPr lang="en-US" dirty="0"/>
              <a:t>; </a:t>
            </a:r>
            <a:r>
              <a:rPr lang="en-US" sz="1200" kern="1200" dirty="0">
                <a:solidFill>
                  <a:schemeClr val="tx1"/>
                </a:solidFill>
                <a:effectLst/>
                <a:latin typeface="+mn-lt"/>
                <a:ea typeface="+mn-ea"/>
                <a:cs typeface="+mn-cs"/>
              </a:rPr>
              <a:t>set</a:t>
            </a:r>
            <a:r>
              <a:rPr lang="en-US" dirty="0"/>
              <a:t>; } }</a:t>
            </a:r>
          </a:p>
        </p:txBody>
      </p:sp>
      <p:sp>
        <p:nvSpPr>
          <p:cNvPr id="4" name="Slide Number Placeholder 3"/>
          <p:cNvSpPr>
            <a:spLocks noGrp="1"/>
          </p:cNvSpPr>
          <p:nvPr>
            <p:ph type="sldNum" sz="quarter" idx="10"/>
          </p:nvPr>
        </p:nvSpPr>
        <p:spPr/>
        <p:txBody>
          <a:bodyPr/>
          <a:lstStyle/>
          <a:p>
            <a:fld id="{F7E81116-750D-4ACB-9F18-67CD1E8AF3C3}" type="slidenum">
              <a:rPr lang="en-US" smtClean="0"/>
              <a:t>52</a:t>
            </a:fld>
            <a:endParaRPr lang="en-US"/>
          </a:p>
        </p:txBody>
      </p:sp>
    </p:spTree>
    <p:extLst>
      <p:ext uri="{BB962C8B-B14F-4D97-AF65-F5344CB8AC3E}">
        <p14:creationId xmlns:p14="http://schemas.microsoft.com/office/powerpoint/2010/main" val="409539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34F16C-F6E3-4BFE-A916-F30A1B77508D}" type="slidenum">
              <a:rPr lang="en-US" smtClean="0"/>
              <a:t>55</a:t>
            </a:fld>
            <a:endParaRPr lang="en-US"/>
          </a:p>
        </p:txBody>
      </p:sp>
    </p:spTree>
    <p:extLst>
      <p:ext uri="{BB962C8B-B14F-4D97-AF65-F5344CB8AC3E}">
        <p14:creationId xmlns:p14="http://schemas.microsoft.com/office/powerpoint/2010/main" val="109115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E81116-750D-4ACB-9F18-67CD1E8AF3C3}" type="slidenum">
              <a:rPr lang="en-US" smtClean="0"/>
              <a:t>63</a:t>
            </a:fld>
            <a:endParaRPr lang="en-US"/>
          </a:p>
        </p:txBody>
      </p:sp>
    </p:spTree>
    <p:extLst>
      <p:ext uri="{BB962C8B-B14F-4D97-AF65-F5344CB8AC3E}">
        <p14:creationId xmlns:p14="http://schemas.microsoft.com/office/powerpoint/2010/main" val="3665042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E81116-750D-4ACB-9F18-67CD1E8AF3C3}" type="slidenum">
              <a:rPr lang="en-US" smtClean="0"/>
              <a:t>85</a:t>
            </a:fld>
            <a:endParaRPr lang="en-US"/>
          </a:p>
        </p:txBody>
      </p:sp>
    </p:spTree>
    <p:extLst>
      <p:ext uri="{BB962C8B-B14F-4D97-AF65-F5344CB8AC3E}">
        <p14:creationId xmlns:p14="http://schemas.microsoft.com/office/powerpoint/2010/main" val="4244880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a:t>
            </a:r>
            <a:r>
              <a:rPr lang="en-US" dirty="0"/>
              <a:t> </a:t>
            </a:r>
            <a:r>
              <a:rPr lang="en-US" sz="1200" kern="1200" dirty="0">
                <a:solidFill>
                  <a:schemeClr val="tx1"/>
                </a:solidFill>
                <a:effectLst/>
                <a:latin typeface="+mn-lt"/>
                <a:ea typeface="+mn-ea"/>
                <a:cs typeface="+mn-cs"/>
              </a:rPr>
              <a:t>PROCEDURE</a:t>
            </a:r>
            <a:r>
              <a:rPr lang="en-US" dirty="0"/>
              <a:t> [</a:t>
            </a:r>
            <a:r>
              <a:rPr lang="en-US" dirty="0" err="1"/>
              <a:t>dbo</a:t>
            </a:r>
            <a:r>
              <a:rPr lang="en-US" dirty="0"/>
              <a:t>].[</a:t>
            </a:r>
            <a:r>
              <a:rPr lang="en-US" dirty="0" err="1"/>
              <a:t>GetCoursesByStudentId</a:t>
            </a:r>
            <a:r>
              <a:rPr lang="en-US" dirty="0"/>
              <a:t>] </a:t>
            </a:r>
            <a:r>
              <a:rPr lang="en-US" sz="1200" kern="1200" dirty="0">
                <a:solidFill>
                  <a:schemeClr val="tx1"/>
                </a:solidFill>
                <a:effectLst/>
                <a:latin typeface="+mn-lt"/>
                <a:ea typeface="+mn-ea"/>
                <a:cs typeface="+mn-cs"/>
              </a:rPr>
              <a:t>-- Add the parameters for the stored procedure here</a:t>
            </a:r>
            <a:r>
              <a:rPr lang="en-US" dirty="0"/>
              <a:t> @</a:t>
            </a:r>
            <a:r>
              <a:rPr lang="en-US" dirty="0" err="1"/>
              <a:t>StudentId</a:t>
            </a:r>
            <a:r>
              <a:rPr lang="en-US" dirty="0"/>
              <a:t> </a:t>
            </a:r>
            <a:r>
              <a:rPr lang="en-US" sz="1200" kern="1200" dirty="0" err="1">
                <a:solidFill>
                  <a:schemeClr val="tx1"/>
                </a:solidFill>
                <a:effectLst/>
                <a:latin typeface="+mn-lt"/>
                <a:ea typeface="+mn-ea"/>
                <a:cs typeface="+mn-cs"/>
              </a:rPr>
              <a:t>int</a:t>
            </a:r>
            <a:r>
              <a:rPr lang="en-US" dirty="0"/>
              <a:t> = </a:t>
            </a:r>
            <a:r>
              <a:rPr lang="en-US" sz="1200" kern="1200" dirty="0">
                <a:solidFill>
                  <a:schemeClr val="tx1"/>
                </a:solidFill>
                <a:effectLst/>
                <a:latin typeface="+mn-lt"/>
                <a:ea typeface="+mn-ea"/>
                <a:cs typeface="+mn-cs"/>
              </a:rPr>
              <a:t>null</a:t>
            </a:r>
            <a:r>
              <a:rPr lang="en-US" dirty="0"/>
              <a:t> </a:t>
            </a:r>
            <a:r>
              <a:rPr lang="en-US" sz="1200" kern="1200" dirty="0">
                <a:solidFill>
                  <a:schemeClr val="tx1"/>
                </a:solidFill>
                <a:effectLst/>
                <a:latin typeface="+mn-lt"/>
                <a:ea typeface="+mn-ea"/>
                <a:cs typeface="+mn-cs"/>
              </a:rPr>
              <a:t>AS</a:t>
            </a:r>
            <a:r>
              <a:rPr lang="en-US" dirty="0"/>
              <a:t> </a:t>
            </a:r>
            <a:r>
              <a:rPr lang="en-US" sz="1200" kern="1200" dirty="0">
                <a:solidFill>
                  <a:schemeClr val="tx1"/>
                </a:solidFill>
                <a:effectLst/>
                <a:latin typeface="+mn-lt"/>
                <a:ea typeface="+mn-ea"/>
                <a:cs typeface="+mn-cs"/>
              </a:rPr>
              <a:t>BEGIN</a:t>
            </a:r>
            <a:r>
              <a:rPr lang="en-US" dirty="0"/>
              <a:t> </a:t>
            </a:r>
            <a:r>
              <a:rPr lang="en-US" sz="1200" kern="1200" dirty="0">
                <a:solidFill>
                  <a:schemeClr val="tx1"/>
                </a:solidFill>
                <a:effectLst/>
                <a:latin typeface="+mn-lt"/>
                <a:ea typeface="+mn-ea"/>
                <a:cs typeface="+mn-cs"/>
              </a:rPr>
              <a:t>-- SET NOCOUNT ON added to prevent extra result sets from</a:t>
            </a:r>
            <a:r>
              <a:rPr lang="en-US" dirty="0"/>
              <a:t> </a:t>
            </a:r>
            <a:r>
              <a:rPr lang="en-US" sz="1200" kern="1200" dirty="0">
                <a:solidFill>
                  <a:schemeClr val="tx1"/>
                </a:solidFill>
                <a:effectLst/>
                <a:latin typeface="+mn-lt"/>
                <a:ea typeface="+mn-ea"/>
                <a:cs typeface="+mn-cs"/>
              </a:rPr>
              <a:t>-- interfering with SELECT statements.</a:t>
            </a:r>
            <a:r>
              <a:rPr lang="en-US" dirty="0"/>
              <a:t> </a:t>
            </a:r>
            <a:r>
              <a:rPr lang="en-US" sz="1200" kern="1200" dirty="0">
                <a:solidFill>
                  <a:schemeClr val="tx1"/>
                </a:solidFill>
                <a:effectLst/>
                <a:latin typeface="+mn-lt"/>
                <a:ea typeface="+mn-ea"/>
                <a:cs typeface="+mn-cs"/>
              </a:rPr>
              <a:t>SET</a:t>
            </a:r>
            <a:r>
              <a:rPr lang="en-US" dirty="0"/>
              <a:t> NOCOUNT </a:t>
            </a:r>
            <a:r>
              <a:rPr lang="en-US" sz="1200" kern="1200" dirty="0">
                <a:solidFill>
                  <a:schemeClr val="tx1"/>
                </a:solidFill>
                <a:effectLst/>
                <a:latin typeface="+mn-lt"/>
                <a:ea typeface="+mn-ea"/>
                <a:cs typeface="+mn-cs"/>
              </a:rPr>
              <a:t>ON</a:t>
            </a:r>
            <a:r>
              <a:rPr lang="en-US" dirty="0"/>
              <a:t>; </a:t>
            </a:r>
            <a:r>
              <a:rPr lang="en-US" sz="1200" kern="1200" dirty="0">
                <a:solidFill>
                  <a:schemeClr val="tx1"/>
                </a:solidFill>
                <a:effectLst/>
                <a:latin typeface="+mn-lt"/>
                <a:ea typeface="+mn-ea"/>
                <a:cs typeface="+mn-cs"/>
              </a:rPr>
              <a:t>-- Insert statements for procedure here</a:t>
            </a:r>
            <a:r>
              <a:rPr lang="en-US" dirty="0"/>
              <a:t> </a:t>
            </a:r>
            <a:r>
              <a:rPr lang="en-US" sz="1200" kern="1200" dirty="0">
                <a:solidFill>
                  <a:schemeClr val="tx1"/>
                </a:solidFill>
                <a:effectLst/>
                <a:latin typeface="+mn-lt"/>
                <a:ea typeface="+mn-ea"/>
                <a:cs typeface="+mn-cs"/>
              </a:rPr>
              <a:t>select</a:t>
            </a:r>
            <a:r>
              <a:rPr lang="en-US" dirty="0"/>
              <a:t> </a:t>
            </a:r>
            <a:r>
              <a:rPr lang="en-US" dirty="0" err="1"/>
              <a:t>c.courseid</a:t>
            </a:r>
            <a:r>
              <a:rPr lang="en-US" dirty="0"/>
              <a:t>, </a:t>
            </a:r>
            <a:r>
              <a:rPr lang="en-US" dirty="0" err="1"/>
              <a:t>c.coursename,c.Location</a:t>
            </a:r>
            <a:r>
              <a:rPr lang="en-US" dirty="0"/>
              <a:t>, </a:t>
            </a:r>
            <a:r>
              <a:rPr lang="en-US" dirty="0" err="1"/>
              <a:t>c.TeacherId</a:t>
            </a:r>
            <a:r>
              <a:rPr lang="en-US" dirty="0"/>
              <a:t> </a:t>
            </a:r>
            <a:r>
              <a:rPr lang="en-US" sz="1200" kern="1200" dirty="0">
                <a:solidFill>
                  <a:schemeClr val="tx1"/>
                </a:solidFill>
                <a:effectLst/>
                <a:latin typeface="+mn-lt"/>
                <a:ea typeface="+mn-ea"/>
                <a:cs typeface="+mn-cs"/>
              </a:rPr>
              <a:t>from</a:t>
            </a:r>
            <a:r>
              <a:rPr lang="en-US" dirty="0"/>
              <a:t> student s </a:t>
            </a:r>
            <a:r>
              <a:rPr lang="en-US" sz="1200" kern="1200" dirty="0">
                <a:solidFill>
                  <a:schemeClr val="tx1"/>
                </a:solidFill>
                <a:effectLst/>
                <a:latin typeface="+mn-lt"/>
                <a:ea typeface="+mn-ea"/>
                <a:cs typeface="+mn-cs"/>
              </a:rPr>
              <a:t>left</a:t>
            </a:r>
            <a:r>
              <a:rPr lang="en-US" dirty="0"/>
              <a:t> </a:t>
            </a:r>
            <a:r>
              <a:rPr lang="en-US" sz="1200" kern="1200" dirty="0">
                <a:solidFill>
                  <a:schemeClr val="tx1"/>
                </a:solidFill>
                <a:effectLst/>
                <a:latin typeface="+mn-lt"/>
                <a:ea typeface="+mn-ea"/>
                <a:cs typeface="+mn-cs"/>
              </a:rPr>
              <a:t>outer</a:t>
            </a:r>
            <a:r>
              <a:rPr lang="en-US" dirty="0"/>
              <a:t> </a:t>
            </a:r>
            <a:r>
              <a:rPr lang="en-US" sz="1200" kern="1200" dirty="0">
                <a:solidFill>
                  <a:schemeClr val="tx1"/>
                </a:solidFill>
                <a:effectLst/>
                <a:latin typeface="+mn-lt"/>
                <a:ea typeface="+mn-ea"/>
                <a:cs typeface="+mn-cs"/>
              </a:rPr>
              <a:t>join</a:t>
            </a:r>
            <a:r>
              <a:rPr lang="en-US" dirty="0"/>
              <a:t> </a:t>
            </a:r>
            <a:r>
              <a:rPr lang="en-US" dirty="0" err="1"/>
              <a:t>studentcourse</a:t>
            </a:r>
            <a:r>
              <a:rPr lang="en-US" dirty="0"/>
              <a:t> </a:t>
            </a:r>
            <a:r>
              <a:rPr lang="en-US" dirty="0" err="1"/>
              <a:t>sc</a:t>
            </a:r>
            <a:r>
              <a:rPr lang="en-US" dirty="0"/>
              <a:t> </a:t>
            </a:r>
            <a:r>
              <a:rPr lang="en-US" sz="1200" kern="1200" dirty="0">
                <a:solidFill>
                  <a:schemeClr val="tx1"/>
                </a:solidFill>
                <a:effectLst/>
                <a:latin typeface="+mn-lt"/>
                <a:ea typeface="+mn-ea"/>
                <a:cs typeface="+mn-cs"/>
              </a:rPr>
              <a:t>on</a:t>
            </a:r>
            <a:r>
              <a:rPr lang="en-US" dirty="0"/>
              <a:t> </a:t>
            </a:r>
            <a:r>
              <a:rPr lang="en-US" dirty="0" err="1"/>
              <a:t>sc.studentid</a:t>
            </a:r>
            <a:r>
              <a:rPr lang="en-US" dirty="0"/>
              <a:t> = </a:t>
            </a:r>
            <a:r>
              <a:rPr lang="en-US" dirty="0" err="1"/>
              <a:t>s.studentid</a:t>
            </a:r>
            <a:r>
              <a:rPr lang="en-US" dirty="0"/>
              <a:t> </a:t>
            </a:r>
            <a:r>
              <a:rPr lang="en-US" sz="1200" kern="1200" dirty="0">
                <a:solidFill>
                  <a:schemeClr val="tx1"/>
                </a:solidFill>
                <a:effectLst/>
                <a:latin typeface="+mn-lt"/>
                <a:ea typeface="+mn-ea"/>
                <a:cs typeface="+mn-cs"/>
              </a:rPr>
              <a:t>left</a:t>
            </a:r>
            <a:r>
              <a:rPr lang="en-US" dirty="0"/>
              <a:t> </a:t>
            </a:r>
            <a:r>
              <a:rPr lang="en-US" sz="1200" kern="1200" dirty="0">
                <a:solidFill>
                  <a:schemeClr val="tx1"/>
                </a:solidFill>
                <a:effectLst/>
                <a:latin typeface="+mn-lt"/>
                <a:ea typeface="+mn-ea"/>
                <a:cs typeface="+mn-cs"/>
              </a:rPr>
              <a:t>outer</a:t>
            </a:r>
            <a:r>
              <a:rPr lang="en-US" dirty="0"/>
              <a:t> </a:t>
            </a:r>
            <a:r>
              <a:rPr lang="en-US" sz="1200" kern="1200" dirty="0">
                <a:solidFill>
                  <a:schemeClr val="tx1"/>
                </a:solidFill>
                <a:effectLst/>
                <a:latin typeface="+mn-lt"/>
                <a:ea typeface="+mn-ea"/>
                <a:cs typeface="+mn-cs"/>
              </a:rPr>
              <a:t>join</a:t>
            </a:r>
            <a:r>
              <a:rPr lang="en-US" dirty="0"/>
              <a:t> course c </a:t>
            </a:r>
            <a:r>
              <a:rPr lang="en-US" sz="1200" kern="1200" dirty="0">
                <a:solidFill>
                  <a:schemeClr val="tx1"/>
                </a:solidFill>
                <a:effectLst/>
                <a:latin typeface="+mn-lt"/>
                <a:ea typeface="+mn-ea"/>
                <a:cs typeface="+mn-cs"/>
              </a:rPr>
              <a:t>on</a:t>
            </a:r>
            <a:r>
              <a:rPr lang="en-US" dirty="0"/>
              <a:t> </a:t>
            </a:r>
            <a:r>
              <a:rPr lang="en-US" dirty="0" err="1"/>
              <a:t>c.courseid</a:t>
            </a:r>
            <a:r>
              <a:rPr lang="en-US" dirty="0"/>
              <a:t> = </a:t>
            </a:r>
            <a:r>
              <a:rPr lang="en-US" dirty="0" err="1"/>
              <a:t>sc.courseid</a:t>
            </a:r>
            <a:r>
              <a:rPr lang="en-US" dirty="0"/>
              <a:t> </a:t>
            </a:r>
            <a:r>
              <a:rPr lang="en-US" sz="1200" kern="1200" dirty="0">
                <a:solidFill>
                  <a:schemeClr val="tx1"/>
                </a:solidFill>
                <a:effectLst/>
                <a:latin typeface="+mn-lt"/>
                <a:ea typeface="+mn-ea"/>
                <a:cs typeface="+mn-cs"/>
              </a:rPr>
              <a:t>where</a:t>
            </a:r>
            <a:r>
              <a:rPr lang="en-US" dirty="0"/>
              <a:t> </a:t>
            </a:r>
            <a:r>
              <a:rPr lang="en-US" dirty="0" err="1"/>
              <a:t>s.studentid</a:t>
            </a:r>
            <a:r>
              <a:rPr lang="en-US" dirty="0"/>
              <a:t> = @</a:t>
            </a:r>
            <a:r>
              <a:rPr lang="en-US" dirty="0" err="1"/>
              <a:t>StudentId</a:t>
            </a:r>
            <a:r>
              <a:rPr lang="en-US" dirty="0"/>
              <a:t> </a:t>
            </a:r>
            <a:r>
              <a:rPr lang="en-US" sz="1200" kern="1200" dirty="0">
                <a:solidFill>
                  <a:schemeClr val="tx1"/>
                </a:solidFill>
                <a:effectLst/>
                <a:latin typeface="+mn-lt"/>
                <a:ea typeface="+mn-ea"/>
                <a:cs typeface="+mn-cs"/>
              </a:rPr>
              <a:t>END</a:t>
            </a:r>
            <a:endParaRPr lang="en-US" dirty="0"/>
          </a:p>
        </p:txBody>
      </p:sp>
      <p:sp>
        <p:nvSpPr>
          <p:cNvPr id="4" name="Slide Number Placeholder 3"/>
          <p:cNvSpPr>
            <a:spLocks noGrp="1"/>
          </p:cNvSpPr>
          <p:nvPr>
            <p:ph type="sldNum" sz="quarter" idx="10"/>
          </p:nvPr>
        </p:nvSpPr>
        <p:spPr/>
        <p:txBody>
          <a:bodyPr/>
          <a:lstStyle/>
          <a:p>
            <a:fld id="{6234F16C-F6E3-4BFE-A916-F30A1B77508D}" type="slidenum">
              <a:rPr lang="en-US" smtClean="0"/>
              <a:t>97</a:t>
            </a:fld>
            <a:endParaRPr lang="en-US"/>
          </a:p>
        </p:txBody>
      </p:sp>
    </p:spTree>
    <p:extLst>
      <p:ext uri="{BB962C8B-B14F-4D97-AF65-F5344CB8AC3E}">
        <p14:creationId xmlns:p14="http://schemas.microsoft.com/office/powerpoint/2010/main" val="264677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B675B-0B67-4788-901D-9C9ED2E8C40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F4EB9-E51B-41CE-B25F-E59EC612F4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B675B-0B67-4788-901D-9C9ED2E8C40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F4EB9-E51B-41CE-B25F-E59EC612F4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4FB675B-0B67-4788-901D-9C9ED2E8C40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F4EB9-E51B-41CE-B25F-E59EC612F4E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305799" cy="4221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4FB675B-0B67-4788-901D-9C9ED2E8C40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F4EB9-E51B-41CE-B25F-E59EC612F4EE}" type="slidenum">
              <a:rPr lang="en-US" smtClean="0"/>
              <a:t>‹#›</a:t>
            </a:fld>
            <a:endParaRPr lang="en-US"/>
          </a:p>
        </p:txBody>
      </p:sp>
      <p:sp>
        <p:nvSpPr>
          <p:cNvPr id="7" name="Title 6"/>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675B-0B67-4788-901D-9C9ED2E8C40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F4EB9-E51B-41CE-B25F-E59EC612F4E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4FB675B-0B67-4788-901D-9C9ED2E8C40D}"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F4EB9-E51B-41CE-B25F-E59EC612F4E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B675B-0B67-4788-901D-9C9ED2E8C40D}"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F4EB9-E51B-41CE-B25F-E59EC612F4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FB675B-0B67-4788-901D-9C9ED2E8C40D}"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F4EB9-E51B-41CE-B25F-E59EC612F4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4FB675B-0B67-4788-901D-9C9ED2E8C40D}"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F4EB9-E51B-41CE-B25F-E59EC612F4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4FB675B-0B67-4788-901D-9C9ED2E8C40D}"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F4EB9-E51B-41CE-B25F-E59EC612F4E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B675B-0B67-4788-901D-9C9ED2E8C40D}"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F4EB9-E51B-41CE-B25F-E59EC612F4E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52400"/>
            <a:ext cx="8695944" cy="12496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4FB675B-0B67-4788-901D-9C9ED2E8C40D}" type="datetimeFigureOut">
              <a:rPr lang="en-US" smtClean="0"/>
              <a:t>11/21/2020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4AF4EB9-E51B-41CE-B25F-E59EC612F4EE}" type="slidenum">
              <a:rPr lang="en-US" smtClean="0"/>
              <a:t>‹#›</a:t>
            </a:fld>
            <a:endParaRPr lang="en-US"/>
          </a:p>
        </p:txBody>
      </p:sp>
      <p:sp>
        <p:nvSpPr>
          <p:cNvPr id="3" name="Text Placeholder 2"/>
          <p:cNvSpPr>
            <a:spLocks noGrp="1"/>
          </p:cNvSpPr>
          <p:nvPr>
            <p:ph type="body" idx="1"/>
          </p:nvPr>
        </p:nvSpPr>
        <p:spPr>
          <a:xfrm>
            <a:off x="457199" y="1708436"/>
            <a:ext cx="8229601" cy="441772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0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hyperlink" Target="http://www.entityframeworktutorial.net/EntityFramework5/create-dbcontext-in-entity-framework5.aspx" TargetMode="Externa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magazine/dd419654.aspx" TargetMode="Externa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5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53.png"/><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78.xml"/><Relationship Id="rId5" Type="http://schemas.openxmlformats.org/officeDocument/2006/relationships/image" Target="../media/image62.png"/><Relationship Id="rId4" Type="http://schemas.openxmlformats.org/officeDocument/2006/relationships/image" Target="../media/image6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63.png"/></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65.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90.xml"/><Relationship Id="rId4" Type="http://schemas.openxmlformats.org/officeDocument/2006/relationships/image" Target="../media/image69.png"/></Relationships>
</file>

<file path=ppt/slides/_rels/slide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72.png"/></Relationships>
</file>

<file path=ppt/slides/_rels/slide9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93.xml"/><Relationship Id="rId4" Type="http://schemas.openxmlformats.org/officeDocument/2006/relationships/image" Target="../media/image74.png"/></Relationships>
</file>

<file path=ppt/slides/_rels/slide9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7.xml"/><Relationship Id="rId4" Type="http://schemas.openxmlformats.org/officeDocument/2006/relationships/image" Target="../media/image76.png"/></Relationships>
</file>

<file path=ppt/slides/_rels/slide9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Entity Framework</a:t>
            </a:r>
          </a:p>
        </p:txBody>
      </p:sp>
      <p:sp>
        <p:nvSpPr>
          <p:cNvPr id="3" name="Subtitle 2"/>
          <p:cNvSpPr>
            <a:spLocks noGrp="1"/>
          </p:cNvSpPr>
          <p:nvPr>
            <p:ph type="subTitle" idx="1"/>
          </p:nvPr>
        </p:nvSpPr>
        <p:spPr/>
        <p:txBody>
          <a:bodyPr/>
          <a:lstStyle/>
          <a:p>
            <a:r>
              <a:rPr lang="en-US" dirty="0"/>
              <a:t>khanhdsp@gmail.com</a:t>
            </a:r>
          </a:p>
        </p:txBody>
      </p:sp>
      <p:pic>
        <p:nvPicPr>
          <p:cNvPr id="1028" name="Picture 4" descr="Image result for entity framework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739" t="11014" r="24781" b="14589"/>
          <a:stretch/>
        </p:blipFill>
        <p:spPr bwMode="auto">
          <a:xfrm>
            <a:off x="3200400" y="457200"/>
            <a:ext cx="2726574" cy="2133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7663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Architecture (2)</a:t>
            </a:r>
          </a:p>
        </p:txBody>
      </p:sp>
      <p:sp>
        <p:nvSpPr>
          <p:cNvPr id="3" name="Content Placeholder 2"/>
          <p:cNvSpPr>
            <a:spLocks noGrp="1"/>
          </p:cNvSpPr>
          <p:nvPr>
            <p:ph idx="1"/>
          </p:nvPr>
        </p:nvSpPr>
        <p:spPr/>
        <p:txBody>
          <a:bodyPr>
            <a:noAutofit/>
          </a:bodyPr>
          <a:lstStyle/>
          <a:p>
            <a:r>
              <a:rPr lang="en-US" sz="2000" b="1" dirty="0"/>
              <a:t>LINQ to Entities:</a:t>
            </a:r>
            <a:r>
              <a:rPr lang="en-US" sz="2000" dirty="0"/>
              <a:t> LINQ to Entities is a query language used to write queries against the object model. </a:t>
            </a:r>
          </a:p>
          <a:p>
            <a:r>
              <a:rPr lang="en-US" sz="2000" b="1" dirty="0"/>
              <a:t>Entity SQL:</a:t>
            </a:r>
            <a:r>
              <a:rPr lang="en-US" sz="2000" dirty="0"/>
              <a:t> Entity SQL is another query language just like LINQ to Entities. However, it is a little more difficult than L2E and the developer will have to learn it separately.</a:t>
            </a:r>
          </a:p>
          <a:p>
            <a:r>
              <a:rPr lang="en-US" sz="2000" b="1" dirty="0"/>
              <a:t>Object Service</a:t>
            </a:r>
            <a:r>
              <a:rPr lang="en-US" sz="2000" b="1" dirty="0" smtClean="0"/>
              <a:t>: </a:t>
            </a:r>
            <a:r>
              <a:rPr lang="en-US" sz="2000" dirty="0" smtClean="0"/>
              <a:t>Object </a:t>
            </a:r>
            <a:r>
              <a:rPr lang="en-US" sz="2000" dirty="0"/>
              <a:t>service is a main entry point for accessing data from the database and to return it back.</a:t>
            </a:r>
          </a:p>
          <a:p>
            <a:r>
              <a:rPr lang="en-US" sz="2000" b="1" dirty="0"/>
              <a:t>Entity Client Data Provider</a:t>
            </a:r>
            <a:r>
              <a:rPr lang="en-US" sz="2000" b="1" dirty="0" smtClean="0"/>
              <a:t>: </a:t>
            </a:r>
            <a:r>
              <a:rPr lang="en-US" sz="2000" dirty="0" smtClean="0"/>
              <a:t>The </a:t>
            </a:r>
            <a:r>
              <a:rPr lang="en-US" sz="2000" dirty="0"/>
              <a:t>main responsibility of this layer is to convert L2E or Entity SQL queries into a SQL query which is understood by the underlying database. It communicates with the </a:t>
            </a:r>
            <a:r>
              <a:rPr lang="en-US" sz="2000" dirty="0" err="1"/>
              <a:t>ADO.Net</a:t>
            </a:r>
            <a:r>
              <a:rPr lang="en-US" sz="2000" dirty="0"/>
              <a:t> data provider which in turn sends or retrieves data from the database.</a:t>
            </a:r>
          </a:p>
          <a:p>
            <a:r>
              <a:rPr lang="en-US" sz="2000" b="1" dirty="0" err="1"/>
              <a:t>ADO.Net</a:t>
            </a:r>
            <a:r>
              <a:rPr lang="en-US" sz="2000" b="1" dirty="0"/>
              <a:t> Data </a:t>
            </a:r>
            <a:r>
              <a:rPr lang="en-US" sz="2000" b="1" dirty="0" err="1"/>
              <a:t>Provider:</a:t>
            </a:r>
            <a:r>
              <a:rPr lang="en-US" sz="2000" dirty="0" err="1"/>
              <a:t>This</a:t>
            </a:r>
            <a:r>
              <a:rPr lang="en-US" sz="2000" dirty="0"/>
              <a:t> layer communicates with the database using standard </a:t>
            </a:r>
            <a:r>
              <a:rPr lang="en-US" sz="2000" dirty="0" err="1"/>
              <a:t>ADO.Net</a:t>
            </a:r>
            <a:r>
              <a:rPr lang="en-US" sz="2000" dirty="0"/>
              <a:t>.</a:t>
            </a:r>
          </a:p>
          <a:p>
            <a:endParaRPr lang="en-US" sz="2000"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10</a:t>
            </a:fld>
            <a:endParaRPr lang="en-US"/>
          </a:p>
        </p:txBody>
      </p:sp>
    </p:spTree>
    <p:custDataLst>
      <p:tags r:id="rId1"/>
    </p:custDataLst>
    <p:extLst>
      <p:ext uri="{BB962C8B-B14F-4D97-AF65-F5344CB8AC3E}">
        <p14:creationId xmlns:p14="http://schemas.microsoft.com/office/powerpoint/2010/main" val="39154983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Context class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100</a:t>
            </a:fld>
            <a:endParaRPr lang="en-US"/>
          </a:p>
        </p:txBody>
      </p:sp>
      <p:pic>
        <p:nvPicPr>
          <p:cNvPr id="6" name="Picture 4" descr="Entity Framework stored proced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600200"/>
            <a:ext cx="7954257" cy="3429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56557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SP</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101</a:t>
            </a:fld>
            <a:endParaRPr lang="en-US"/>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8134502"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67154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Setup Entity Framework Environment</a:t>
            </a:r>
          </a:p>
        </p:txBody>
      </p:sp>
      <p:sp>
        <p:nvSpPr>
          <p:cNvPr id="3" name="Content Placeholder 2"/>
          <p:cNvSpPr>
            <a:spLocks noGrp="1"/>
          </p:cNvSpPr>
          <p:nvPr>
            <p:ph idx="1"/>
          </p:nvPr>
        </p:nvSpPr>
        <p:spPr/>
        <p:txBody>
          <a:bodyPr>
            <a:normAutofit/>
          </a:bodyPr>
          <a:lstStyle/>
          <a:p>
            <a:r>
              <a:rPr lang="en-US" sz="2800" dirty="0"/>
              <a:t>Entity Framework 5.0 API was distributed in two places, in </a:t>
            </a:r>
            <a:r>
              <a:rPr lang="en-US" sz="2800" dirty="0" err="1"/>
              <a:t>NuGet</a:t>
            </a:r>
            <a:r>
              <a:rPr lang="en-US" sz="2800" dirty="0"/>
              <a:t> package and in .NET framework. </a:t>
            </a:r>
          </a:p>
          <a:p>
            <a:r>
              <a:rPr lang="en-US" sz="2800" dirty="0"/>
              <a:t>The .NET framework 4.0/4.5 included EF core API, whereas EntityFramework.dll via </a:t>
            </a:r>
            <a:r>
              <a:rPr lang="en-US" sz="2800" dirty="0" err="1"/>
              <a:t>NuGet</a:t>
            </a:r>
            <a:r>
              <a:rPr lang="en-US" sz="2800" dirty="0"/>
              <a:t> package included EF 5.0 specific features.</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11</a:t>
            </a:fld>
            <a:endParaRPr lang="en-US"/>
          </a:p>
        </p:txBody>
      </p:sp>
    </p:spTree>
    <p:custDataLst>
      <p:tags r:id="rId1"/>
    </p:custDataLst>
    <p:extLst>
      <p:ext uri="{BB962C8B-B14F-4D97-AF65-F5344CB8AC3E}">
        <p14:creationId xmlns:p14="http://schemas.microsoft.com/office/powerpoint/2010/main" val="124395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EF via </a:t>
            </a:r>
            <a:r>
              <a:rPr lang="en-US" dirty="0" err="1"/>
              <a:t>Nuget</a:t>
            </a:r>
            <a:endParaRPr lang="en-US" dirty="0"/>
          </a:p>
        </p:txBody>
      </p:sp>
      <p:sp>
        <p:nvSpPr>
          <p:cNvPr id="3" name="Content Placeholder 2"/>
          <p:cNvSpPr>
            <a:spLocks noGrp="1"/>
          </p:cNvSpPr>
          <p:nvPr>
            <p:ph idx="1"/>
          </p:nvPr>
        </p:nvSpPr>
        <p:spPr/>
        <p:txBody>
          <a:bodyPr/>
          <a:lstStyle/>
          <a:p>
            <a:endParaRPr lang="en-US"/>
          </a:p>
        </p:txBody>
      </p:sp>
      <p:pic>
        <p:nvPicPr>
          <p:cNvPr id="4100" name="Picture 4" descr="Entity Framework inst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828925"/>
            <a:ext cx="5372100" cy="40290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ntity Framework inst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5105400" cy="340995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20296764">
            <a:off x="3209696" y="3798191"/>
            <a:ext cx="4143227" cy="402431"/>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Entity Framework - Khanhdsp@gmail.com</a:t>
            </a:r>
          </a:p>
        </p:txBody>
      </p:sp>
      <p:sp>
        <p:nvSpPr>
          <p:cNvPr id="6" name="Slide Number Placeholder 5"/>
          <p:cNvSpPr>
            <a:spLocks noGrp="1"/>
          </p:cNvSpPr>
          <p:nvPr>
            <p:ph type="sldNum" sz="quarter" idx="12"/>
          </p:nvPr>
        </p:nvSpPr>
        <p:spPr/>
        <p:txBody>
          <a:bodyPr/>
          <a:lstStyle/>
          <a:p>
            <a:fld id="{47F7A6BC-E6DA-4AD8-B1EE-7AE643B3D3BC}" type="slidenum">
              <a:rPr lang="en-US" smtClean="0"/>
              <a:t>12</a:t>
            </a:fld>
            <a:endParaRPr lang="en-US"/>
          </a:p>
        </p:txBody>
      </p:sp>
    </p:spTree>
    <p:custDataLst>
      <p:tags r:id="rId1"/>
    </p:custDataLst>
    <p:extLst>
      <p:ext uri="{BB962C8B-B14F-4D97-AF65-F5344CB8AC3E}">
        <p14:creationId xmlns:p14="http://schemas.microsoft.com/office/powerpoint/2010/main" val="414582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743200"/>
            <a:ext cx="573405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Install …</a:t>
            </a:r>
          </a:p>
        </p:txBody>
      </p:sp>
      <p:sp>
        <p:nvSpPr>
          <p:cNvPr id="3" name="Content Placeholder 2"/>
          <p:cNvSpPr>
            <a:spLocks noGrp="1"/>
          </p:cNvSpPr>
          <p:nvPr>
            <p:ph idx="1"/>
          </p:nvPr>
        </p:nvSpPr>
        <p:spPr/>
        <p:txBody>
          <a:bodyPr/>
          <a:lstStyle/>
          <a:p>
            <a:endParaRPr lang="en-US" dirty="0"/>
          </a:p>
        </p:txBody>
      </p:sp>
      <p:pic>
        <p:nvPicPr>
          <p:cNvPr id="5122" name="Picture 2" descr="Entity Framework inst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57083"/>
            <a:ext cx="4486366" cy="299588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13</a:t>
            </a:fld>
            <a:endParaRPr lang="en-US"/>
          </a:p>
        </p:txBody>
      </p:sp>
    </p:spTree>
    <p:custDataLst>
      <p:tags r:id="rId1"/>
    </p:custDataLst>
    <p:extLst>
      <p:ext uri="{BB962C8B-B14F-4D97-AF65-F5344CB8AC3E}">
        <p14:creationId xmlns:p14="http://schemas.microsoft.com/office/powerpoint/2010/main" val="135631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p>
        </p:txBody>
      </p:sp>
      <p:sp>
        <p:nvSpPr>
          <p:cNvPr id="3" name="Content Placeholder 2"/>
          <p:cNvSpPr>
            <a:spLocks noGrp="1"/>
          </p:cNvSpPr>
          <p:nvPr>
            <p:ph idx="1"/>
          </p:nvPr>
        </p:nvSpPr>
        <p:spPr/>
        <p:txBody>
          <a:bodyPr/>
          <a:lstStyle/>
          <a:p>
            <a:endParaRPr lang="en-US"/>
          </a:p>
        </p:txBody>
      </p:sp>
      <p:pic>
        <p:nvPicPr>
          <p:cNvPr id="6146" name="Picture 2" descr="Entity Framework inst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2305050" cy="49911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14</a:t>
            </a:fld>
            <a:endParaRPr lang="en-US"/>
          </a:p>
        </p:txBody>
      </p:sp>
    </p:spTree>
    <p:custDataLst>
      <p:tags r:id="rId1"/>
    </p:custDataLst>
    <p:extLst>
      <p:ext uri="{BB962C8B-B14F-4D97-AF65-F5344CB8AC3E}">
        <p14:creationId xmlns:p14="http://schemas.microsoft.com/office/powerpoint/2010/main" val="204559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76962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15</a:t>
            </a:fld>
            <a:endParaRPr lang="en-US"/>
          </a:p>
        </p:txBody>
      </p:sp>
    </p:spTree>
    <p:custDataLst>
      <p:tags r:id="rId1"/>
    </p:custDataLst>
    <p:extLst>
      <p:ext uri="{BB962C8B-B14F-4D97-AF65-F5344CB8AC3E}">
        <p14:creationId xmlns:p14="http://schemas.microsoft.com/office/powerpoint/2010/main" val="102847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Class was derived from the </a:t>
            </a:r>
            <a:r>
              <a:rPr lang="en-US" i="1" dirty="0" err="1"/>
              <a:t>System.Data.Entity.DbContext</a:t>
            </a:r>
            <a:r>
              <a:rPr lang="en-US" dirty="0"/>
              <a:t> class</a:t>
            </a:r>
          </a:p>
          <a:p>
            <a:r>
              <a:rPr lang="en-US" dirty="0" err="1"/>
              <a:t>DbContext</a:t>
            </a:r>
            <a:r>
              <a:rPr lang="en-US" dirty="0"/>
              <a:t> is an important part of Entity Framework. It is a bridge between your domain or entity classes and the database.</a:t>
            </a:r>
          </a:p>
        </p:txBody>
      </p:sp>
      <p:sp>
        <p:nvSpPr>
          <p:cNvPr id="2" name="Title 1"/>
          <p:cNvSpPr>
            <a:spLocks noGrp="1"/>
          </p:cNvSpPr>
          <p:nvPr>
            <p:ph type="title"/>
          </p:nvPr>
        </p:nvSpPr>
        <p:spPr/>
        <p:txBody>
          <a:bodyPr/>
          <a:lstStyle/>
          <a:p>
            <a:r>
              <a:rPr lang="en-US" dirty="0"/>
              <a:t>Context class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408" y="3810000"/>
            <a:ext cx="581977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59982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err="1"/>
              <a:t>DbContext</a:t>
            </a:r>
            <a:r>
              <a:rPr lang="en-US" dirty="0"/>
              <a:t> is the primary class that is responsible for interacting with data as object. </a:t>
            </a:r>
            <a:r>
              <a:rPr lang="en-US" dirty="0" err="1"/>
              <a:t>DbContext</a:t>
            </a:r>
            <a:r>
              <a:rPr lang="en-US" dirty="0"/>
              <a:t> is responsible for the following activities:</a:t>
            </a:r>
          </a:p>
          <a:p>
            <a:pPr lvl="1"/>
            <a:r>
              <a:rPr lang="en-US" b="1" dirty="0" err="1"/>
              <a:t>EntitySet</a:t>
            </a:r>
            <a:r>
              <a:rPr lang="en-US" b="1" dirty="0"/>
              <a:t>:</a:t>
            </a:r>
            <a:r>
              <a:rPr lang="en-US" dirty="0"/>
              <a:t> </a:t>
            </a:r>
            <a:r>
              <a:rPr lang="en-US" dirty="0" err="1"/>
              <a:t>DbContext</a:t>
            </a:r>
            <a:r>
              <a:rPr lang="en-US" dirty="0"/>
              <a:t> contains entity set (</a:t>
            </a:r>
            <a:r>
              <a:rPr lang="en-US" dirty="0" err="1"/>
              <a:t>DbSet</a:t>
            </a:r>
            <a:r>
              <a:rPr lang="en-US" dirty="0"/>
              <a:t>&lt;</a:t>
            </a:r>
            <a:r>
              <a:rPr lang="en-US" dirty="0" err="1"/>
              <a:t>TEntity</a:t>
            </a:r>
            <a:r>
              <a:rPr lang="en-US" dirty="0"/>
              <a:t>&gt;) for all the entities which is mapped to DB tables.</a:t>
            </a:r>
          </a:p>
          <a:p>
            <a:pPr lvl="1"/>
            <a:r>
              <a:rPr lang="en-US" b="1" dirty="0"/>
              <a:t>Querying:</a:t>
            </a:r>
            <a:r>
              <a:rPr lang="en-US" dirty="0"/>
              <a:t> </a:t>
            </a:r>
            <a:r>
              <a:rPr lang="en-US" dirty="0" err="1"/>
              <a:t>DbContext</a:t>
            </a:r>
            <a:r>
              <a:rPr lang="en-US" dirty="0"/>
              <a:t> converts LINQ-to-Entities queries to SQL query and send it to the database.</a:t>
            </a:r>
          </a:p>
          <a:p>
            <a:pPr lvl="1"/>
            <a:r>
              <a:rPr lang="en-US" b="1" dirty="0"/>
              <a:t>Change Tracking:</a:t>
            </a:r>
            <a:r>
              <a:rPr lang="en-US" dirty="0"/>
              <a:t> It keeps track of changes that occurred in the entities after it has been querying from the database.</a:t>
            </a:r>
          </a:p>
          <a:p>
            <a:pPr lvl="1"/>
            <a:r>
              <a:rPr lang="en-US" b="1" dirty="0"/>
              <a:t>Persisting Data:</a:t>
            </a:r>
            <a:r>
              <a:rPr lang="en-US" dirty="0"/>
              <a:t> It also performs the Insert, Update and Delete operations to the database, based on what the entity states.</a:t>
            </a:r>
          </a:p>
          <a:p>
            <a:endParaRPr lang="en-US" dirty="0"/>
          </a:p>
        </p:txBody>
      </p:sp>
      <p:sp>
        <p:nvSpPr>
          <p:cNvPr id="3" name="Title 2"/>
          <p:cNvSpPr>
            <a:spLocks noGrp="1"/>
          </p:cNvSpPr>
          <p:nvPr>
            <p:ph type="title"/>
          </p:nvPr>
        </p:nvSpPr>
        <p:spPr/>
        <p:txBody>
          <a:bodyPr/>
          <a:lstStyle/>
          <a:p>
            <a:r>
              <a:rPr lang="en-US" b="1" dirty="0" err="1"/>
              <a:t>DbContext</a:t>
            </a:r>
            <a:endParaRPr lang="en-US" dirty="0"/>
          </a:p>
        </p:txBody>
      </p:sp>
    </p:spTree>
    <p:custDataLst>
      <p:tags r:id="rId1"/>
    </p:custDataLst>
    <p:extLst>
      <p:ext uri="{BB962C8B-B14F-4D97-AF65-F5344CB8AC3E}">
        <p14:creationId xmlns:p14="http://schemas.microsoft.com/office/powerpoint/2010/main" val="136655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Caching:</a:t>
            </a:r>
            <a:r>
              <a:rPr lang="en-US" dirty="0"/>
              <a:t> </a:t>
            </a:r>
            <a:r>
              <a:rPr lang="en-US" dirty="0" err="1"/>
              <a:t>DbContext</a:t>
            </a:r>
            <a:r>
              <a:rPr lang="en-US" dirty="0"/>
              <a:t> does first level caching by default. It stores the entities which have been retrieved during the life time of a context class.</a:t>
            </a:r>
          </a:p>
          <a:p>
            <a:r>
              <a:rPr lang="en-US" b="1" dirty="0"/>
              <a:t>Manage Relationship:</a:t>
            </a:r>
            <a:r>
              <a:rPr lang="en-US" dirty="0"/>
              <a:t> </a:t>
            </a:r>
            <a:r>
              <a:rPr lang="en-US" dirty="0" err="1"/>
              <a:t>DbContext</a:t>
            </a:r>
            <a:r>
              <a:rPr lang="en-US" dirty="0"/>
              <a:t> also manages relationship using CSDL, MSL and SSDL in DB-First or Model-First approach or using fluent API in Code-First approach.</a:t>
            </a:r>
          </a:p>
          <a:p>
            <a:r>
              <a:rPr lang="en-US" b="1" dirty="0"/>
              <a:t>Object Materialization:</a:t>
            </a:r>
            <a:r>
              <a:rPr lang="en-US" dirty="0"/>
              <a:t> </a:t>
            </a:r>
            <a:r>
              <a:rPr lang="en-US" dirty="0" err="1"/>
              <a:t>DbContext</a:t>
            </a:r>
            <a:r>
              <a:rPr lang="en-US" dirty="0"/>
              <a:t> converts raw table data into entity objects.</a:t>
            </a:r>
          </a:p>
          <a:p>
            <a:endParaRPr lang="en-US" dirty="0"/>
          </a:p>
        </p:txBody>
      </p:sp>
      <p:sp>
        <p:nvSpPr>
          <p:cNvPr id="3" name="Title 2"/>
          <p:cNvSpPr>
            <a:spLocks noGrp="1"/>
          </p:cNvSpPr>
          <p:nvPr>
            <p:ph type="title"/>
          </p:nvPr>
        </p:nvSpPr>
        <p:spPr/>
        <p:txBody>
          <a:bodyPr/>
          <a:lstStyle/>
          <a:p>
            <a:r>
              <a:rPr lang="en-US" b="1" dirty="0" err="1"/>
              <a:t>DbContext</a:t>
            </a:r>
            <a:endParaRPr lang="en-US" dirty="0"/>
          </a:p>
        </p:txBody>
      </p:sp>
    </p:spTree>
    <p:custDataLst>
      <p:tags r:id="rId1"/>
    </p:custDataLst>
    <p:extLst>
      <p:ext uri="{BB962C8B-B14F-4D97-AF65-F5344CB8AC3E}">
        <p14:creationId xmlns:p14="http://schemas.microsoft.com/office/powerpoint/2010/main" val="412841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Context sample</a:t>
            </a:r>
          </a:p>
        </p:txBody>
      </p:sp>
      <p:pic>
        <p:nvPicPr>
          <p:cNvPr id="17410" name="Picture 2" descr="Entity Framework 5.0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172348" cy="4038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11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Data access history</a:t>
            </a:r>
          </a:p>
          <a:p>
            <a:r>
              <a:rPr lang="en-US" dirty="0"/>
              <a:t>Entity Framework</a:t>
            </a:r>
          </a:p>
          <a:p>
            <a:r>
              <a:rPr lang="en-US" dirty="0"/>
              <a:t>Type of EF</a:t>
            </a:r>
          </a:p>
          <a:p>
            <a:r>
              <a:rPr lang="en-US" dirty="0"/>
              <a:t>Practice with EF</a:t>
            </a:r>
          </a:p>
          <a:p>
            <a:pPr lvl="1"/>
            <a:r>
              <a:rPr lang="en-US" dirty="0"/>
              <a:t>Database first</a:t>
            </a:r>
          </a:p>
          <a:p>
            <a:pPr lvl="1"/>
            <a:r>
              <a:rPr lang="en-US" dirty="0"/>
              <a:t>Code first</a:t>
            </a:r>
          </a:p>
          <a:p>
            <a:pPr lvl="1"/>
            <a:r>
              <a:rPr lang="en-US" dirty="0"/>
              <a:t>Model first</a:t>
            </a:r>
          </a:p>
          <a:p>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2</a:t>
            </a:fld>
            <a:endParaRPr lang="en-US"/>
          </a:p>
        </p:txBody>
      </p:sp>
    </p:spTree>
    <p:custDataLst>
      <p:tags r:id="rId1"/>
    </p:custDataLst>
    <p:extLst>
      <p:ext uri="{BB962C8B-B14F-4D97-AF65-F5344CB8AC3E}">
        <p14:creationId xmlns:p14="http://schemas.microsoft.com/office/powerpoint/2010/main" val="377747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a:t>
            </a:r>
          </a:p>
          <a:p>
            <a:r>
              <a:rPr lang="en-US" dirty="0"/>
              <a:t>Read</a:t>
            </a:r>
          </a:p>
          <a:p>
            <a:r>
              <a:rPr lang="en-US" dirty="0"/>
              <a:t>Update</a:t>
            </a:r>
          </a:p>
          <a:p>
            <a:r>
              <a:rPr lang="en-US" dirty="0"/>
              <a:t>Delete</a:t>
            </a:r>
          </a:p>
        </p:txBody>
      </p:sp>
      <p:sp>
        <p:nvSpPr>
          <p:cNvPr id="3" name="Title 2"/>
          <p:cNvSpPr>
            <a:spLocks noGrp="1"/>
          </p:cNvSpPr>
          <p:nvPr>
            <p:ph type="title"/>
          </p:nvPr>
        </p:nvSpPr>
        <p:spPr/>
        <p:txBody>
          <a:bodyPr/>
          <a:lstStyle/>
          <a:p>
            <a:r>
              <a:rPr lang="en-US" dirty="0"/>
              <a:t>CRUD operations</a:t>
            </a:r>
          </a:p>
        </p:txBody>
      </p:sp>
    </p:spTree>
    <p:custDataLst>
      <p:tags r:id="rId1"/>
    </p:custDataLst>
    <p:extLst>
      <p:ext uri="{BB962C8B-B14F-4D97-AF65-F5344CB8AC3E}">
        <p14:creationId xmlns:p14="http://schemas.microsoft.com/office/powerpoint/2010/main" val="167489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SchoolDbContext</a:t>
            </a:r>
            <a:r>
              <a:rPr lang="en-US" dirty="0"/>
              <a:t> </a:t>
            </a:r>
            <a:r>
              <a:rPr lang="en-US" dirty="0" err="1"/>
              <a:t>ctx</a:t>
            </a:r>
            <a:r>
              <a:rPr lang="en-US" dirty="0"/>
              <a:t> = new </a:t>
            </a:r>
            <a:r>
              <a:rPr lang="en-US" dirty="0" err="1"/>
              <a:t>SchoolDbContext</a:t>
            </a:r>
            <a:r>
              <a:rPr lang="en-US" dirty="0"/>
              <a:t>();</a:t>
            </a:r>
          </a:p>
          <a:p>
            <a:r>
              <a:rPr lang="en-US" dirty="0" err="1"/>
              <a:t>var</a:t>
            </a:r>
            <a:r>
              <a:rPr lang="en-US" dirty="0"/>
              <a:t> </a:t>
            </a:r>
            <a:r>
              <a:rPr lang="en-US" dirty="0" err="1"/>
              <a:t>developmentTool</a:t>
            </a:r>
            <a:r>
              <a:rPr lang="en-US" dirty="0"/>
              <a:t> = new </a:t>
            </a:r>
            <a:r>
              <a:rPr lang="en-US" dirty="0" err="1"/>
              <a:t>DevelopmentTool</a:t>
            </a:r>
            <a:r>
              <a:rPr lang="en-US" dirty="0"/>
              <a:t>() </a:t>
            </a:r>
            <a:br>
              <a:rPr lang="en-US" dirty="0"/>
            </a:br>
            <a:r>
              <a:rPr lang="en-US" dirty="0"/>
              <a:t>{ </a:t>
            </a:r>
            <a:br>
              <a:rPr lang="en-US" dirty="0"/>
            </a:br>
            <a:r>
              <a:rPr lang="en-US" dirty="0"/>
              <a:t>	Name = "Visual Studio 2012", Language = "C#“</a:t>
            </a:r>
            <a:br>
              <a:rPr lang="en-US" dirty="0"/>
            </a:br>
            <a:r>
              <a:rPr lang="en-US" dirty="0"/>
              <a:t> };</a:t>
            </a:r>
          </a:p>
          <a:p>
            <a:r>
              <a:rPr lang="en-US" dirty="0" err="1"/>
              <a:t>ctx.Tools.Add</a:t>
            </a:r>
            <a:r>
              <a:rPr lang="en-US" dirty="0"/>
              <a:t>(</a:t>
            </a:r>
            <a:r>
              <a:rPr lang="en-US" dirty="0" err="1"/>
              <a:t>developmentTool</a:t>
            </a:r>
            <a:r>
              <a:rPr lang="en-US" dirty="0"/>
              <a:t>);</a:t>
            </a:r>
          </a:p>
          <a:p>
            <a:r>
              <a:rPr lang="en-US" dirty="0" err="1"/>
              <a:t>var</a:t>
            </a:r>
            <a:r>
              <a:rPr lang="en-US" dirty="0"/>
              <a:t> </a:t>
            </a:r>
            <a:r>
              <a:rPr lang="en-US" dirty="0" err="1"/>
              <a:t>affectedRecords</a:t>
            </a:r>
            <a:r>
              <a:rPr lang="en-US" dirty="0"/>
              <a:t> = </a:t>
            </a:r>
            <a:r>
              <a:rPr lang="en-US" dirty="0" err="1"/>
              <a:t>ctx.SaveChanges</a:t>
            </a:r>
            <a:r>
              <a:rPr lang="en-US" dirty="0"/>
              <a:t>();</a:t>
            </a:r>
          </a:p>
        </p:txBody>
      </p:sp>
      <p:sp>
        <p:nvSpPr>
          <p:cNvPr id="3" name="Title 2"/>
          <p:cNvSpPr>
            <a:spLocks noGrp="1"/>
          </p:cNvSpPr>
          <p:nvPr>
            <p:ph type="title"/>
          </p:nvPr>
        </p:nvSpPr>
        <p:spPr/>
        <p:txBody>
          <a:bodyPr/>
          <a:lstStyle/>
          <a:p>
            <a:r>
              <a:rPr lang="en-US" dirty="0"/>
              <a:t>Create</a:t>
            </a:r>
          </a:p>
        </p:txBody>
      </p:sp>
    </p:spTree>
    <p:custDataLst>
      <p:tags r:id="rId1"/>
    </p:custDataLst>
    <p:extLst>
      <p:ext uri="{BB962C8B-B14F-4D97-AF65-F5344CB8AC3E}">
        <p14:creationId xmlns:p14="http://schemas.microsoft.com/office/powerpoint/2010/main" val="407174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SchoolDbContext</a:t>
            </a:r>
            <a:r>
              <a:rPr lang="en-US" dirty="0"/>
              <a:t> </a:t>
            </a:r>
            <a:r>
              <a:rPr lang="en-US" dirty="0" err="1"/>
              <a:t>ctx</a:t>
            </a:r>
            <a:r>
              <a:rPr lang="en-US" dirty="0"/>
              <a:t> = new </a:t>
            </a:r>
            <a:r>
              <a:rPr lang="en-US" dirty="0" err="1"/>
              <a:t>SchoolDbContext</a:t>
            </a:r>
            <a:r>
              <a:rPr lang="en-US" dirty="0"/>
              <a:t>();</a:t>
            </a:r>
          </a:p>
          <a:p>
            <a:r>
              <a:rPr lang="en-US" dirty="0" err="1"/>
              <a:t>var</a:t>
            </a:r>
            <a:r>
              <a:rPr lang="en-US" dirty="0"/>
              <a:t> tool = </a:t>
            </a:r>
            <a:r>
              <a:rPr lang="en-US" dirty="0" err="1"/>
              <a:t>ctx.Tools.FirstOrDefault</a:t>
            </a:r>
            <a:r>
              <a:rPr lang="en-US" dirty="0"/>
              <a:t>();</a:t>
            </a:r>
          </a:p>
          <a:p>
            <a:r>
              <a:rPr lang="en-US" dirty="0"/>
              <a:t>//change something</a:t>
            </a:r>
          </a:p>
          <a:p>
            <a:r>
              <a:rPr lang="en-US" dirty="0" err="1"/>
              <a:t>t.Name</a:t>
            </a:r>
            <a:r>
              <a:rPr lang="en-US" dirty="0"/>
              <a:t> += "_changed";</a:t>
            </a:r>
          </a:p>
          <a:p>
            <a:r>
              <a:rPr lang="en-US" dirty="0" err="1"/>
              <a:t>var</a:t>
            </a:r>
            <a:r>
              <a:rPr lang="en-US" dirty="0"/>
              <a:t> </a:t>
            </a:r>
            <a:r>
              <a:rPr lang="en-US" dirty="0" err="1"/>
              <a:t>affectedRecords</a:t>
            </a:r>
            <a:r>
              <a:rPr lang="en-US" dirty="0"/>
              <a:t> = </a:t>
            </a:r>
            <a:r>
              <a:rPr lang="en-US" dirty="0" err="1"/>
              <a:t>ctx.SaveChanges</a:t>
            </a:r>
            <a:r>
              <a:rPr lang="en-US" dirty="0"/>
              <a:t>(); </a:t>
            </a:r>
          </a:p>
        </p:txBody>
      </p:sp>
      <p:sp>
        <p:nvSpPr>
          <p:cNvPr id="3" name="Title 2"/>
          <p:cNvSpPr>
            <a:spLocks noGrp="1"/>
          </p:cNvSpPr>
          <p:nvPr>
            <p:ph type="title"/>
          </p:nvPr>
        </p:nvSpPr>
        <p:spPr/>
        <p:txBody>
          <a:bodyPr/>
          <a:lstStyle/>
          <a:p>
            <a:r>
              <a:rPr lang="en-US" dirty="0"/>
              <a:t>Updating Entities</a:t>
            </a:r>
          </a:p>
        </p:txBody>
      </p:sp>
    </p:spTree>
    <p:custDataLst>
      <p:tags r:id="rId1"/>
    </p:custDataLst>
    <p:extLst>
      <p:ext uri="{BB962C8B-B14F-4D97-AF65-F5344CB8AC3E}">
        <p14:creationId xmlns:p14="http://schemas.microsoft.com/office/powerpoint/2010/main" val="2830154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Sometimes you may want to either insert a record or to update it, depending on whether it already exists or not</a:t>
            </a:r>
          </a:p>
          <a:p>
            <a:r>
              <a:rPr lang="en-US" dirty="0" err="1"/>
              <a:t>ctx.Customers.AddOrUpdate</a:t>
            </a:r>
            <a:r>
              <a:rPr lang="en-US" dirty="0"/>
              <a:t>(x =&gt; </a:t>
            </a:r>
            <a:r>
              <a:rPr lang="en-US" dirty="0" err="1"/>
              <a:t>x.Name</a:t>
            </a:r>
            <a:r>
              <a:rPr lang="en-US" dirty="0"/>
              <a:t>, new Customer { Name = "Big Customer" });</a:t>
            </a:r>
          </a:p>
        </p:txBody>
      </p:sp>
      <p:sp>
        <p:nvSpPr>
          <p:cNvPr id="3" name="Title 2"/>
          <p:cNvSpPr>
            <a:spLocks noGrp="1"/>
          </p:cNvSpPr>
          <p:nvPr>
            <p:ph type="title"/>
          </p:nvPr>
        </p:nvSpPr>
        <p:spPr/>
        <p:txBody>
          <a:bodyPr/>
          <a:lstStyle/>
          <a:p>
            <a:r>
              <a:rPr lang="en-US" dirty="0" err="1"/>
              <a:t>Upserting</a:t>
            </a:r>
            <a:r>
              <a:rPr lang="en-US" dirty="0"/>
              <a:t> Entities</a:t>
            </a:r>
          </a:p>
        </p:txBody>
      </p:sp>
    </p:spTree>
    <p:custDataLst>
      <p:tags r:id="rId1"/>
    </p:custDataLst>
    <p:extLst>
      <p:ext uri="{BB962C8B-B14F-4D97-AF65-F5344CB8AC3E}">
        <p14:creationId xmlns:p14="http://schemas.microsoft.com/office/powerpoint/2010/main" val="3660267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Delete</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806424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976837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01943" lvl="1" indent="0">
              <a:buNone/>
            </a:pPr>
            <a:r>
              <a:rPr lang="fr-FR" dirty="0" err="1">
                <a:solidFill>
                  <a:schemeClr val="tx2">
                    <a:lumMod val="60000"/>
                    <a:lumOff val="40000"/>
                  </a:schemeClr>
                </a:solidFill>
              </a:rPr>
              <a:t>PortalEntities</a:t>
            </a:r>
            <a:r>
              <a:rPr lang="fr-FR" dirty="0">
                <a:solidFill>
                  <a:schemeClr val="tx2">
                    <a:lumMod val="60000"/>
                    <a:lumOff val="40000"/>
                  </a:schemeClr>
                </a:solidFill>
              </a:rPr>
              <a:t> </a:t>
            </a:r>
            <a:r>
              <a:rPr lang="fr-FR" dirty="0" err="1">
                <a:solidFill>
                  <a:schemeClr val="tx2">
                    <a:lumMod val="60000"/>
                    <a:lumOff val="40000"/>
                  </a:schemeClr>
                </a:solidFill>
              </a:rPr>
              <a:t>context</a:t>
            </a:r>
            <a:r>
              <a:rPr lang="fr-FR" dirty="0">
                <a:solidFill>
                  <a:schemeClr val="tx2">
                    <a:lumMod val="60000"/>
                    <a:lumOff val="40000"/>
                  </a:schemeClr>
                </a:solidFill>
              </a:rPr>
              <a:t> = new </a:t>
            </a:r>
            <a:r>
              <a:rPr lang="fr-FR" dirty="0" err="1">
                <a:solidFill>
                  <a:schemeClr val="tx2">
                    <a:lumMod val="60000"/>
                    <a:lumOff val="40000"/>
                  </a:schemeClr>
                </a:solidFill>
              </a:rPr>
              <a:t>PortalEntities</a:t>
            </a:r>
            <a:r>
              <a:rPr lang="fr-FR" dirty="0">
                <a:solidFill>
                  <a:schemeClr val="tx2">
                    <a:lumMod val="60000"/>
                    <a:lumOff val="40000"/>
                  </a:schemeClr>
                </a:solidFill>
              </a:rPr>
              <a:t>(); </a:t>
            </a:r>
          </a:p>
          <a:p>
            <a:pPr marL="301943" lvl="1" indent="0">
              <a:buNone/>
            </a:pPr>
            <a:r>
              <a:rPr lang="fr-FR" dirty="0">
                <a:solidFill>
                  <a:schemeClr val="tx2">
                    <a:lumMod val="60000"/>
                    <a:lumOff val="40000"/>
                  </a:schemeClr>
                </a:solidFill>
              </a:rPr>
              <a:t>var </a:t>
            </a:r>
            <a:r>
              <a:rPr lang="fr-FR" dirty="0" err="1">
                <a:solidFill>
                  <a:schemeClr val="tx2">
                    <a:lumMod val="60000"/>
                    <a:lumOff val="40000"/>
                  </a:schemeClr>
                </a:solidFill>
              </a:rPr>
              <a:t>users</a:t>
            </a:r>
            <a:r>
              <a:rPr lang="fr-FR" dirty="0">
                <a:solidFill>
                  <a:schemeClr val="tx2">
                    <a:lumMod val="60000"/>
                    <a:lumOff val="40000"/>
                  </a:schemeClr>
                </a:solidFill>
              </a:rPr>
              <a:t> = </a:t>
            </a:r>
            <a:r>
              <a:rPr lang="fr-FR" dirty="0" err="1">
                <a:solidFill>
                  <a:schemeClr val="tx2">
                    <a:lumMod val="60000"/>
                    <a:lumOff val="40000"/>
                  </a:schemeClr>
                </a:solidFill>
              </a:rPr>
              <a:t>context.Users</a:t>
            </a:r>
            <a:r>
              <a:rPr lang="fr-FR" dirty="0">
                <a:solidFill>
                  <a:schemeClr val="tx2">
                    <a:lumMod val="60000"/>
                    <a:lumOff val="40000"/>
                  </a:schemeClr>
                </a:solidFill>
              </a:rPr>
              <a:t>;</a:t>
            </a:r>
            <a:endParaRPr lang="en-US" dirty="0">
              <a:solidFill>
                <a:schemeClr val="tx2">
                  <a:lumMod val="60000"/>
                  <a:lumOff val="40000"/>
                </a:schemeClr>
              </a:solidFill>
            </a:endParaRPr>
          </a:p>
          <a:p>
            <a:endParaRPr lang="en-US" dirty="0"/>
          </a:p>
          <a:p>
            <a:r>
              <a:rPr lang="en-US" dirty="0"/>
              <a:t>Find by Primary key</a:t>
            </a:r>
          </a:p>
          <a:p>
            <a:pPr marL="301943" lvl="1" indent="0">
              <a:buNone/>
            </a:pPr>
            <a:r>
              <a:rPr lang="en-US" dirty="0">
                <a:solidFill>
                  <a:schemeClr val="tx2">
                    <a:lumMod val="60000"/>
                    <a:lumOff val="40000"/>
                  </a:schemeClr>
                </a:solidFill>
              </a:rPr>
              <a:t>using (</a:t>
            </a:r>
            <a:r>
              <a:rPr lang="en-US" dirty="0" err="1">
                <a:solidFill>
                  <a:schemeClr val="tx2">
                    <a:lumMod val="60000"/>
                    <a:lumOff val="40000"/>
                  </a:schemeClr>
                </a:solidFill>
              </a:rPr>
              <a:t>var</a:t>
            </a:r>
            <a:r>
              <a:rPr lang="en-US" dirty="0">
                <a:solidFill>
                  <a:schemeClr val="tx2">
                    <a:lumMod val="60000"/>
                    <a:lumOff val="40000"/>
                  </a:schemeClr>
                </a:solidFill>
              </a:rPr>
              <a:t> context = new </a:t>
            </a:r>
            <a:r>
              <a:rPr lang="en-US" dirty="0" err="1">
                <a:solidFill>
                  <a:schemeClr val="tx2">
                    <a:lumMod val="60000"/>
                    <a:lumOff val="40000"/>
                  </a:schemeClr>
                </a:solidFill>
              </a:rPr>
              <a:t>BloggingContext</a:t>
            </a:r>
            <a:r>
              <a:rPr lang="en-US" dirty="0">
                <a:solidFill>
                  <a:schemeClr val="tx2">
                    <a:lumMod val="60000"/>
                    <a:lumOff val="40000"/>
                  </a:schemeClr>
                </a:solidFill>
              </a:rPr>
              <a:t>()) { </a:t>
            </a:r>
          </a:p>
          <a:p>
            <a:pPr marL="581343" lvl="2" indent="0">
              <a:buNone/>
            </a:pPr>
            <a:r>
              <a:rPr lang="en-US" dirty="0">
                <a:solidFill>
                  <a:schemeClr val="tx2">
                    <a:lumMod val="60000"/>
                    <a:lumOff val="40000"/>
                  </a:schemeClr>
                </a:solidFill>
              </a:rPr>
              <a:t>// Will hit the database </a:t>
            </a:r>
          </a:p>
          <a:p>
            <a:pPr marL="581343" lvl="2" indent="0">
              <a:buNone/>
            </a:pPr>
            <a:r>
              <a:rPr lang="en-US" dirty="0" err="1">
                <a:solidFill>
                  <a:schemeClr val="tx2">
                    <a:lumMod val="60000"/>
                    <a:lumOff val="40000"/>
                  </a:schemeClr>
                </a:solidFill>
              </a:rPr>
              <a:t>var</a:t>
            </a:r>
            <a:r>
              <a:rPr lang="en-US" dirty="0">
                <a:solidFill>
                  <a:schemeClr val="tx2">
                    <a:lumMod val="60000"/>
                    <a:lumOff val="40000"/>
                  </a:schemeClr>
                </a:solidFill>
              </a:rPr>
              <a:t> blog = </a:t>
            </a:r>
            <a:r>
              <a:rPr lang="en-US" dirty="0" err="1">
                <a:solidFill>
                  <a:schemeClr val="tx2">
                    <a:lumMod val="60000"/>
                    <a:lumOff val="40000"/>
                  </a:schemeClr>
                </a:solidFill>
              </a:rPr>
              <a:t>context.Blogs.Find</a:t>
            </a:r>
            <a:r>
              <a:rPr lang="en-US" dirty="0">
                <a:solidFill>
                  <a:schemeClr val="tx2">
                    <a:lumMod val="60000"/>
                    <a:lumOff val="40000"/>
                  </a:schemeClr>
                </a:solidFill>
              </a:rPr>
              <a:t>(3); </a:t>
            </a:r>
          </a:p>
          <a:p>
            <a:pPr marL="301943" lvl="1" indent="0">
              <a:buNone/>
            </a:pPr>
            <a:r>
              <a:rPr lang="en-US" dirty="0">
                <a:solidFill>
                  <a:schemeClr val="tx2">
                    <a:lumMod val="60000"/>
                    <a:lumOff val="40000"/>
                  </a:schemeClr>
                </a:solidFill>
              </a:rPr>
              <a:t>}</a:t>
            </a:r>
          </a:p>
          <a:p>
            <a:r>
              <a:rPr lang="en-US" dirty="0"/>
              <a:t>Finding an entity by composite primary key</a:t>
            </a:r>
          </a:p>
          <a:p>
            <a:pPr marL="301943" lvl="1" indent="0">
              <a:buNone/>
            </a:pPr>
            <a:r>
              <a:rPr lang="en-US" dirty="0">
                <a:solidFill>
                  <a:schemeClr val="tx2">
                    <a:lumMod val="60000"/>
                    <a:lumOff val="40000"/>
                  </a:schemeClr>
                </a:solidFill>
              </a:rPr>
              <a:t>using (</a:t>
            </a:r>
            <a:r>
              <a:rPr lang="en-US" dirty="0" err="1">
                <a:solidFill>
                  <a:schemeClr val="tx2">
                    <a:lumMod val="60000"/>
                    <a:lumOff val="40000"/>
                  </a:schemeClr>
                </a:solidFill>
              </a:rPr>
              <a:t>var</a:t>
            </a:r>
            <a:r>
              <a:rPr lang="en-US" dirty="0">
                <a:solidFill>
                  <a:schemeClr val="tx2">
                    <a:lumMod val="60000"/>
                    <a:lumOff val="40000"/>
                  </a:schemeClr>
                </a:solidFill>
              </a:rPr>
              <a:t> context = new </a:t>
            </a:r>
            <a:r>
              <a:rPr lang="en-US" dirty="0" err="1">
                <a:solidFill>
                  <a:schemeClr val="tx2">
                    <a:lumMod val="60000"/>
                    <a:lumOff val="40000"/>
                  </a:schemeClr>
                </a:solidFill>
              </a:rPr>
              <a:t>BloggingContext</a:t>
            </a:r>
            <a:r>
              <a:rPr lang="en-US" dirty="0">
                <a:solidFill>
                  <a:schemeClr val="tx2">
                    <a:lumMod val="60000"/>
                    <a:lumOff val="40000"/>
                  </a:schemeClr>
                </a:solidFill>
              </a:rPr>
              <a:t>()) { </a:t>
            </a:r>
          </a:p>
          <a:p>
            <a:pPr marL="301943" lvl="1" indent="0">
              <a:buNone/>
            </a:pPr>
            <a:r>
              <a:rPr lang="en-US" dirty="0">
                <a:solidFill>
                  <a:schemeClr val="tx2">
                    <a:lumMod val="60000"/>
                    <a:lumOff val="40000"/>
                  </a:schemeClr>
                </a:solidFill>
              </a:rPr>
              <a:t>	</a:t>
            </a:r>
            <a:r>
              <a:rPr lang="en-US" dirty="0" err="1">
                <a:solidFill>
                  <a:schemeClr val="tx2">
                    <a:lumMod val="60000"/>
                    <a:lumOff val="40000"/>
                  </a:schemeClr>
                </a:solidFill>
              </a:rPr>
              <a:t>var</a:t>
            </a:r>
            <a:r>
              <a:rPr lang="en-US" dirty="0">
                <a:solidFill>
                  <a:schemeClr val="tx2">
                    <a:lumMod val="60000"/>
                    <a:lumOff val="40000"/>
                  </a:schemeClr>
                </a:solidFill>
              </a:rPr>
              <a:t> settings = </a:t>
            </a:r>
            <a:r>
              <a:rPr lang="en-US" dirty="0" err="1">
                <a:solidFill>
                  <a:schemeClr val="tx2">
                    <a:lumMod val="60000"/>
                    <a:lumOff val="40000"/>
                  </a:schemeClr>
                </a:solidFill>
              </a:rPr>
              <a:t>context.BlogSettings.Find</a:t>
            </a:r>
            <a:r>
              <a:rPr lang="en-US" dirty="0">
                <a:solidFill>
                  <a:schemeClr val="tx2">
                    <a:lumMod val="60000"/>
                    <a:lumOff val="40000"/>
                  </a:schemeClr>
                </a:solidFill>
              </a:rPr>
              <a:t>(3, "johndoe1987"); </a:t>
            </a:r>
          </a:p>
          <a:p>
            <a:pPr marL="301943" lvl="1" indent="0">
              <a:buNone/>
            </a:pPr>
            <a:r>
              <a:rPr lang="en-US" dirty="0">
                <a:solidFill>
                  <a:schemeClr val="tx2">
                    <a:lumMod val="60000"/>
                    <a:lumOff val="40000"/>
                  </a:schemeClr>
                </a:solidFill>
              </a:rPr>
              <a:t>} </a:t>
            </a:r>
            <a:r>
              <a:rPr lang="en-US" dirty="0"/>
              <a:t/>
            </a:r>
            <a:br>
              <a:rPr lang="en-US" dirty="0"/>
            </a:br>
            <a:endParaRPr lang="en-US" dirty="0"/>
          </a:p>
        </p:txBody>
      </p:sp>
      <p:sp>
        <p:nvSpPr>
          <p:cNvPr id="3" name="Title 2"/>
          <p:cNvSpPr>
            <a:spLocks noGrp="1"/>
          </p:cNvSpPr>
          <p:nvPr>
            <p:ph type="title"/>
          </p:nvPr>
        </p:nvSpPr>
        <p:spPr/>
        <p:txBody>
          <a:bodyPr/>
          <a:lstStyle/>
          <a:p>
            <a:r>
              <a:rPr lang="en-US" dirty="0"/>
              <a:t>Read</a:t>
            </a:r>
          </a:p>
        </p:txBody>
      </p:sp>
    </p:spTree>
    <p:custDataLst>
      <p:tags r:id="rId1"/>
    </p:custDataLst>
    <p:extLst>
      <p:ext uri="{BB962C8B-B14F-4D97-AF65-F5344CB8AC3E}">
        <p14:creationId xmlns:p14="http://schemas.microsoft.com/office/powerpoint/2010/main" val="2740643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want to make sure we have the latest data, we need to force an explicit refresh</a:t>
            </a:r>
          </a:p>
        </p:txBody>
      </p:sp>
      <p:sp>
        <p:nvSpPr>
          <p:cNvPr id="3" name="Title 2"/>
          <p:cNvSpPr>
            <a:spLocks noGrp="1"/>
          </p:cNvSpPr>
          <p:nvPr>
            <p:ph type="title"/>
          </p:nvPr>
        </p:nvSpPr>
        <p:spPr/>
        <p:txBody>
          <a:bodyPr/>
          <a:lstStyle/>
          <a:p>
            <a:r>
              <a:rPr lang="en-US" dirty="0"/>
              <a:t>Refreshing Entities</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36572"/>
            <a:ext cx="6248198" cy="2040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90876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types of Entities in Entity Framework 5.0/6.0: </a:t>
            </a:r>
          </a:p>
          <a:p>
            <a:pPr lvl="1"/>
            <a:r>
              <a:rPr lang="en-US" dirty="0"/>
              <a:t>POCO entity and </a:t>
            </a:r>
          </a:p>
          <a:p>
            <a:pPr lvl="1"/>
            <a:r>
              <a:rPr lang="en-US" dirty="0"/>
              <a:t>Dynamic proxy entity</a:t>
            </a:r>
          </a:p>
        </p:txBody>
      </p:sp>
      <p:sp>
        <p:nvSpPr>
          <p:cNvPr id="3" name="Title 2"/>
          <p:cNvSpPr>
            <a:spLocks noGrp="1"/>
          </p:cNvSpPr>
          <p:nvPr>
            <p:ph type="title"/>
          </p:nvPr>
        </p:nvSpPr>
        <p:spPr/>
        <p:txBody>
          <a:bodyPr>
            <a:normAutofit fontScale="90000"/>
          </a:bodyPr>
          <a:lstStyle/>
          <a:p>
            <a:r>
              <a:rPr lang="en-US" dirty="0"/>
              <a:t>Types of Entity in Entity Framework</a:t>
            </a:r>
          </a:p>
        </p:txBody>
      </p:sp>
    </p:spTree>
    <p:custDataLst>
      <p:tags r:id="rId1"/>
    </p:custDataLst>
    <p:extLst>
      <p:ext uri="{BB962C8B-B14F-4D97-AF65-F5344CB8AC3E}">
        <p14:creationId xmlns:p14="http://schemas.microsoft.com/office/powerpoint/2010/main" val="713919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POCO Entity (Plain Old CLR Object)</a:t>
            </a:r>
          </a:p>
          <a:p>
            <a:r>
              <a:rPr lang="en-US" dirty="0"/>
              <a:t>It is like any other normal </a:t>
            </a:r>
            <a:r>
              <a:rPr lang="en-US" dirty="0" err="1"/>
              <a:t>.net</a:t>
            </a:r>
            <a:r>
              <a:rPr lang="en-US" dirty="0"/>
              <a:t> class which is why it is called "Plain Old CLR Objects".</a:t>
            </a:r>
          </a:p>
        </p:txBody>
      </p:sp>
      <p:sp>
        <p:nvSpPr>
          <p:cNvPr id="3" name="Title 2"/>
          <p:cNvSpPr>
            <a:spLocks noGrp="1"/>
          </p:cNvSpPr>
          <p:nvPr>
            <p:ph type="title"/>
          </p:nvPr>
        </p:nvSpPr>
        <p:spPr/>
        <p:txBody>
          <a:bodyPr/>
          <a:lstStyle/>
          <a:p>
            <a:r>
              <a:rPr lang="en-US" dirty="0"/>
              <a:t>POCO</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16536"/>
            <a:ext cx="5638800" cy="3727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48089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Dynamic Proxy is a runtime proxy class of POCO entity. </a:t>
            </a:r>
          </a:p>
          <a:p>
            <a:r>
              <a:rPr lang="en-US" dirty="0"/>
              <a:t>It is like a wrapper class of POCO entity. </a:t>
            </a:r>
          </a:p>
          <a:p>
            <a:r>
              <a:rPr lang="en-US" dirty="0"/>
              <a:t>Dynamic proxy entities allow </a:t>
            </a:r>
            <a:r>
              <a:rPr lang="en-US" b="1" dirty="0"/>
              <a:t>lazy loading</a:t>
            </a:r>
            <a:r>
              <a:rPr lang="en-US" dirty="0"/>
              <a:t> and </a:t>
            </a:r>
            <a:r>
              <a:rPr lang="en-US" b="1" dirty="0"/>
              <a:t>automatic change tracking</a:t>
            </a:r>
            <a:r>
              <a:rPr lang="en-US" dirty="0"/>
              <a:t>. POCO entity should meet the following requirements to become a POCO proxy:</a:t>
            </a:r>
          </a:p>
          <a:p>
            <a:pPr lvl="1"/>
            <a:r>
              <a:rPr lang="en-US" dirty="0"/>
              <a:t>A POCO class must be declared with public access.</a:t>
            </a:r>
          </a:p>
          <a:p>
            <a:pPr lvl="1"/>
            <a:r>
              <a:rPr lang="en-US" dirty="0"/>
              <a:t>A POCO class must not be sealed </a:t>
            </a:r>
          </a:p>
          <a:p>
            <a:pPr lvl="1"/>
            <a:r>
              <a:rPr lang="en-US" dirty="0"/>
              <a:t>A POCO class must not be abstract</a:t>
            </a:r>
          </a:p>
          <a:p>
            <a:pPr lvl="1"/>
            <a:r>
              <a:rPr lang="en-US" dirty="0"/>
              <a:t>Each navigation property must be declared as public, virtual</a:t>
            </a:r>
          </a:p>
          <a:p>
            <a:pPr lvl="1"/>
            <a:r>
              <a:rPr lang="en-US" dirty="0"/>
              <a:t>Each collection property must be </a:t>
            </a:r>
            <a:r>
              <a:rPr lang="en-US" dirty="0" err="1"/>
              <a:t>ICollection</a:t>
            </a:r>
            <a:r>
              <a:rPr lang="en-US" dirty="0"/>
              <a:t>&lt;T&gt;</a:t>
            </a:r>
          </a:p>
          <a:p>
            <a:pPr lvl="1"/>
            <a:r>
              <a:rPr lang="en-US" dirty="0" err="1"/>
              <a:t>ProxyCreationEnabled</a:t>
            </a:r>
            <a:r>
              <a:rPr lang="en-US" dirty="0"/>
              <a:t> option must </a:t>
            </a:r>
            <a:r>
              <a:rPr lang="en-US" b="1" dirty="0"/>
              <a:t>NOT</a:t>
            </a:r>
            <a:r>
              <a:rPr lang="en-US" dirty="0"/>
              <a:t> be false (default is true) in context class</a:t>
            </a:r>
          </a:p>
        </p:txBody>
      </p:sp>
      <p:sp>
        <p:nvSpPr>
          <p:cNvPr id="3" name="Title 2"/>
          <p:cNvSpPr>
            <a:spLocks noGrp="1"/>
          </p:cNvSpPr>
          <p:nvPr>
            <p:ph type="title"/>
          </p:nvPr>
        </p:nvSpPr>
        <p:spPr/>
        <p:txBody>
          <a:bodyPr>
            <a:normAutofit/>
          </a:bodyPr>
          <a:lstStyle/>
          <a:p>
            <a:r>
              <a:rPr lang="en-US" dirty="0"/>
              <a:t>Dynamic Proxy (POCO Proxy)</a:t>
            </a:r>
          </a:p>
        </p:txBody>
      </p:sp>
    </p:spTree>
    <p:custDataLst>
      <p:tags r:id="rId1"/>
    </p:custDataLst>
    <p:extLst>
      <p:ext uri="{BB962C8B-B14F-4D97-AF65-F5344CB8AC3E}">
        <p14:creationId xmlns:p14="http://schemas.microsoft.com/office/powerpoint/2010/main" val="201290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0331345"/>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3</a:t>
            </a:fld>
            <a:endParaRPr lang="en-US"/>
          </a:p>
        </p:txBody>
      </p:sp>
    </p:spTree>
    <p:custDataLst>
      <p:tags r:id="rId1"/>
    </p:custDataLst>
    <p:extLst>
      <p:ext uri="{BB962C8B-B14F-4D97-AF65-F5344CB8AC3E}">
        <p14:creationId xmlns:p14="http://schemas.microsoft.com/office/powerpoint/2010/main" val="129161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Dynamic Proxy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01000" cy="479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5823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t>
            </a:r>
            <a:r>
              <a:rPr lang="en-US" b="1" dirty="0"/>
              <a:t>Context</a:t>
            </a:r>
            <a:r>
              <a:rPr lang="en-US" dirty="0"/>
              <a:t> holds the reference to all the objects retrieved from the database,  entity states and maintains modifications made to the properties of the entity. </a:t>
            </a:r>
          </a:p>
          <a:p>
            <a:r>
              <a:rPr lang="en-US" dirty="0"/>
              <a:t>This feature is known as</a:t>
            </a:r>
            <a:r>
              <a:rPr lang="en-US" i="1" dirty="0"/>
              <a:t> Change Tracking</a:t>
            </a:r>
            <a:endParaRPr lang="en-US" dirty="0"/>
          </a:p>
          <a:p>
            <a:pPr lvl="1"/>
            <a:r>
              <a:rPr lang="en-US" dirty="0"/>
              <a:t>Added</a:t>
            </a:r>
          </a:p>
          <a:p>
            <a:pPr lvl="1"/>
            <a:r>
              <a:rPr lang="en-US" dirty="0"/>
              <a:t>Deleted</a:t>
            </a:r>
          </a:p>
          <a:p>
            <a:pPr lvl="1"/>
            <a:r>
              <a:rPr lang="en-US" dirty="0"/>
              <a:t>Modified</a:t>
            </a:r>
          </a:p>
          <a:p>
            <a:pPr lvl="1"/>
            <a:r>
              <a:rPr lang="en-US" dirty="0"/>
              <a:t>Unchanged</a:t>
            </a:r>
          </a:p>
          <a:p>
            <a:pPr lvl="1"/>
            <a:r>
              <a:rPr lang="en-US" dirty="0"/>
              <a:t>Detached</a:t>
            </a:r>
          </a:p>
        </p:txBody>
      </p:sp>
      <p:sp>
        <p:nvSpPr>
          <p:cNvPr id="3" name="Title 2"/>
          <p:cNvSpPr>
            <a:spLocks noGrp="1"/>
          </p:cNvSpPr>
          <p:nvPr>
            <p:ph type="title"/>
          </p:nvPr>
        </p:nvSpPr>
        <p:spPr/>
        <p:txBody>
          <a:bodyPr/>
          <a:lstStyle/>
          <a:p>
            <a:r>
              <a:rPr lang="en-US" dirty="0"/>
              <a:t>Entity states</a:t>
            </a:r>
          </a:p>
        </p:txBody>
      </p:sp>
    </p:spTree>
    <p:custDataLst>
      <p:tags r:id="rId1"/>
    </p:custDataLst>
    <p:extLst>
      <p:ext uri="{BB962C8B-B14F-4D97-AF65-F5344CB8AC3E}">
        <p14:creationId xmlns:p14="http://schemas.microsoft.com/office/powerpoint/2010/main" val="3116306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Entity </a:t>
            </a:r>
            <a:r>
              <a:rPr lang="en-US" dirty="0" err="1"/>
              <a:t>lifecircle</a:t>
            </a:r>
            <a:endParaRPr lang="en-US" dirty="0"/>
          </a:p>
        </p:txBody>
      </p:sp>
      <p:pic>
        <p:nvPicPr>
          <p:cNvPr id="4098" name="Picture 2" descr="entity states in Ent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769" y="1752600"/>
            <a:ext cx="5124450" cy="42100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11827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have seen this approach in </a:t>
            </a:r>
            <a:r>
              <a:rPr lang="en-US" dirty="0">
                <a:hlinkClick r:id="rId3"/>
              </a:rPr>
              <a:t>Create Entity Data Model</a:t>
            </a:r>
            <a:r>
              <a:rPr lang="en-US" dirty="0"/>
              <a:t> where we created the EDM, context and entity classes from an existing database</a:t>
            </a:r>
          </a:p>
        </p:txBody>
      </p:sp>
      <p:sp>
        <p:nvSpPr>
          <p:cNvPr id="3" name="Title 2"/>
          <p:cNvSpPr>
            <a:spLocks noGrp="1"/>
          </p:cNvSpPr>
          <p:nvPr>
            <p:ph type="title"/>
          </p:nvPr>
        </p:nvSpPr>
        <p:spPr/>
        <p:txBody>
          <a:bodyPr/>
          <a:lstStyle/>
          <a:p>
            <a:r>
              <a:rPr lang="en-US" dirty="0"/>
              <a:t>Database first model</a:t>
            </a:r>
          </a:p>
        </p:txBody>
      </p:sp>
      <p:pic>
        <p:nvPicPr>
          <p:cNvPr id="15362" name="Picture 2" descr="Entity Framework database fir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86" y="3505200"/>
            <a:ext cx="7896526"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2575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Database first</a:t>
            </a:r>
          </a:p>
        </p:txBody>
      </p:sp>
      <p:sp>
        <p:nvSpPr>
          <p:cNvPr id="3" name="Content Placeholder 2"/>
          <p:cNvSpPr>
            <a:spLocks noGrp="1"/>
          </p:cNvSpPr>
          <p:nvPr>
            <p:ph idx="1"/>
          </p:nvPr>
        </p:nvSpPr>
        <p:spPr>
          <a:xfrm>
            <a:off x="76200" y="1600200"/>
            <a:ext cx="3657600" cy="4800600"/>
          </a:xfrm>
        </p:spPr>
        <p:txBody>
          <a:bodyPr/>
          <a:lstStyle/>
          <a:p>
            <a:r>
              <a:rPr lang="en-US" dirty="0"/>
              <a:t>Create database</a:t>
            </a:r>
          </a:p>
          <a:p>
            <a:r>
              <a:rPr lang="en-US" dirty="0"/>
              <a:t>Create a blank Project</a:t>
            </a:r>
          </a:p>
          <a:p>
            <a:r>
              <a:rPr lang="en-US" dirty="0"/>
              <a:t>Choose .NET Framework 4.5</a:t>
            </a:r>
          </a:p>
          <a:p>
            <a:r>
              <a:rPr lang="en-US" dirty="0"/>
              <a:t>Add new ADO.NET Entity Data Model</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295400"/>
            <a:ext cx="4692316"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ntity Framework 5.0 Tuto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76600"/>
            <a:ext cx="4692316"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Left Arrow 3"/>
          <p:cNvSpPr/>
          <p:nvPr/>
        </p:nvSpPr>
        <p:spPr>
          <a:xfrm>
            <a:off x="7162800" y="2514600"/>
            <a:ext cx="914400" cy="609600"/>
          </a:xfrm>
          <a:prstGeom prst="lef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Left Arrow 6"/>
          <p:cNvSpPr/>
          <p:nvPr/>
        </p:nvSpPr>
        <p:spPr>
          <a:xfrm rot="1492584">
            <a:off x="4419600" y="4419600"/>
            <a:ext cx="914400" cy="609600"/>
          </a:xfrm>
          <a:prstGeom prst="lef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Footer Placeholder 4"/>
          <p:cNvSpPr>
            <a:spLocks noGrp="1"/>
          </p:cNvSpPr>
          <p:nvPr>
            <p:ph type="ftr" sz="quarter" idx="11"/>
          </p:nvPr>
        </p:nvSpPr>
        <p:spPr/>
        <p:txBody>
          <a:bodyPr/>
          <a:lstStyle/>
          <a:p>
            <a:r>
              <a:rPr lang="en-US"/>
              <a:t>Entity Framework - Khanhdsp@gmail.com</a:t>
            </a:r>
          </a:p>
        </p:txBody>
      </p:sp>
      <p:sp>
        <p:nvSpPr>
          <p:cNvPr id="6" name="Slide Number Placeholder 5"/>
          <p:cNvSpPr>
            <a:spLocks noGrp="1"/>
          </p:cNvSpPr>
          <p:nvPr>
            <p:ph type="sldNum" sz="quarter" idx="12"/>
          </p:nvPr>
        </p:nvSpPr>
        <p:spPr/>
        <p:txBody>
          <a:bodyPr/>
          <a:lstStyle/>
          <a:p>
            <a:fld id="{47F7A6BC-E6DA-4AD8-B1EE-7AE643B3D3BC}" type="slidenum">
              <a:rPr lang="en-US" smtClean="0"/>
              <a:t>34</a:t>
            </a:fld>
            <a:endParaRPr lang="en-US"/>
          </a:p>
        </p:txBody>
      </p:sp>
    </p:spTree>
    <p:custDataLst>
      <p:tags r:id="rId1"/>
    </p:custDataLst>
    <p:extLst>
      <p:ext uri="{BB962C8B-B14F-4D97-AF65-F5344CB8AC3E}">
        <p14:creationId xmlns:p14="http://schemas.microsoft.com/office/powerpoint/2010/main" val="1286125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ConnectionString</a:t>
            </a:r>
            <a:endParaRPr lang="en-US" dirty="0"/>
          </a:p>
        </p:txBody>
      </p:sp>
      <p:sp>
        <p:nvSpPr>
          <p:cNvPr id="3" name="Content Placeholder 2"/>
          <p:cNvSpPr>
            <a:spLocks noGrp="1"/>
          </p:cNvSpPr>
          <p:nvPr>
            <p:ph idx="1"/>
          </p:nvPr>
        </p:nvSpPr>
        <p:spPr/>
        <p:txBody>
          <a:bodyPr/>
          <a:lstStyle/>
          <a:p>
            <a:endParaRPr lang="en-US"/>
          </a:p>
        </p:txBody>
      </p:sp>
      <p:pic>
        <p:nvPicPr>
          <p:cNvPr id="2050" name="Picture 2" descr="Entity Framework 5.0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5943600" cy="53149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35</a:t>
            </a:fld>
            <a:endParaRPr lang="en-US"/>
          </a:p>
        </p:txBody>
      </p:sp>
    </p:spTree>
    <p:custDataLst>
      <p:tags r:id="rId1"/>
    </p:custDataLst>
    <p:extLst>
      <p:ext uri="{BB962C8B-B14F-4D97-AF65-F5344CB8AC3E}">
        <p14:creationId xmlns:p14="http://schemas.microsoft.com/office/powerpoint/2010/main" val="3873146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database Objects</a:t>
            </a:r>
          </a:p>
        </p:txBody>
      </p:sp>
      <p:sp>
        <p:nvSpPr>
          <p:cNvPr id="3" name="Content Placeholder 2"/>
          <p:cNvSpPr>
            <a:spLocks noGrp="1"/>
          </p:cNvSpPr>
          <p:nvPr>
            <p:ph idx="1"/>
          </p:nvPr>
        </p:nvSpPr>
        <p:spPr/>
        <p:txBody>
          <a:bodyPr/>
          <a:lstStyle/>
          <a:p>
            <a:endParaRPr lang="en-US"/>
          </a:p>
        </p:txBody>
      </p:sp>
      <p:pic>
        <p:nvPicPr>
          <p:cNvPr id="3074" name="Picture 2" descr="Entity Framework 5.0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5943600" cy="52959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36</a:t>
            </a:fld>
            <a:endParaRPr lang="en-US"/>
          </a:p>
        </p:txBody>
      </p:sp>
    </p:spTree>
    <p:custDataLst>
      <p:tags r:id="rId1"/>
    </p:custDataLst>
    <p:extLst>
      <p:ext uri="{BB962C8B-B14F-4D97-AF65-F5344CB8AC3E}">
        <p14:creationId xmlns:p14="http://schemas.microsoft.com/office/powerpoint/2010/main" val="1831051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b="1" dirty="0"/>
              <a:t>Pluralize or singularize generated object names</a:t>
            </a:r>
            <a:r>
              <a:rPr lang="en-US" dirty="0"/>
              <a:t> checkbox singularizes an </a:t>
            </a:r>
            <a:r>
              <a:rPr lang="en-US" dirty="0" err="1"/>
              <a:t>entityset</a:t>
            </a:r>
            <a:r>
              <a:rPr lang="en-US" dirty="0"/>
              <a:t> name, if the table name in the database is plural</a:t>
            </a:r>
          </a:p>
          <a:p>
            <a:r>
              <a:rPr lang="en-US" dirty="0"/>
              <a:t>The second checkbox,</a:t>
            </a:r>
            <a:r>
              <a:rPr lang="en-US" b="1" dirty="0"/>
              <a:t> Include foreign key columns in the model</a:t>
            </a:r>
            <a:r>
              <a:rPr lang="en-US" dirty="0"/>
              <a:t>, includes foreign key property explicitly to represent the foreign key</a:t>
            </a:r>
          </a:p>
          <a:p>
            <a:r>
              <a:rPr lang="en-US" b="1" dirty="0"/>
              <a:t>Import selected stored procedures and functions into entity model</a:t>
            </a:r>
            <a:r>
              <a:rPr lang="en-US" dirty="0"/>
              <a:t>, automatically creates Function Imports for the stored procedures and functions</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37</a:t>
            </a:fld>
            <a:endParaRPr lang="en-US"/>
          </a:p>
        </p:txBody>
      </p:sp>
    </p:spTree>
    <p:custDataLst>
      <p:tags r:id="rId1"/>
    </p:custDataLst>
    <p:extLst>
      <p:ext uri="{BB962C8B-B14F-4D97-AF65-F5344CB8AC3E}">
        <p14:creationId xmlns:p14="http://schemas.microsoft.com/office/powerpoint/2010/main" val="3025528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Entity-Table Mapping:</a:t>
            </a:r>
          </a:p>
        </p:txBody>
      </p:sp>
      <p:sp>
        <p:nvSpPr>
          <p:cNvPr id="3" name="Content Placeholder 2"/>
          <p:cNvSpPr>
            <a:spLocks noGrp="1"/>
          </p:cNvSpPr>
          <p:nvPr>
            <p:ph idx="1"/>
          </p:nvPr>
        </p:nvSpPr>
        <p:spPr/>
        <p:txBody>
          <a:bodyPr/>
          <a:lstStyle/>
          <a:p>
            <a:r>
              <a:rPr lang="en-US" dirty="0"/>
              <a:t>Each entity in EDM is mapped with the database table.</a:t>
            </a:r>
          </a:p>
          <a:p>
            <a:r>
              <a:rPr lang="en-US" dirty="0"/>
              <a:t>Right clicking on any entity in the EDM designer -&gt; select Table Mapping</a:t>
            </a:r>
          </a:p>
        </p:txBody>
      </p:sp>
      <p:pic>
        <p:nvPicPr>
          <p:cNvPr id="4098" name="Picture 2" descr="Entity Framework 5.0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600"/>
            <a:ext cx="7999760"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38</a:t>
            </a:fld>
            <a:endParaRPr lang="en-US"/>
          </a:p>
        </p:txBody>
      </p:sp>
    </p:spTree>
    <p:custDataLst>
      <p:tags r:id="rId1"/>
    </p:custDataLst>
    <p:extLst>
      <p:ext uri="{BB962C8B-B14F-4D97-AF65-F5344CB8AC3E}">
        <p14:creationId xmlns:p14="http://schemas.microsoft.com/office/powerpoint/2010/main" val="50864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Model First</a:t>
            </a:r>
          </a:p>
        </p:txBody>
      </p:sp>
      <p:sp>
        <p:nvSpPr>
          <p:cNvPr id="5" name="Subtitle 4"/>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21982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Entity Framework?</a:t>
            </a:r>
          </a:p>
        </p:txBody>
      </p:sp>
      <p:sp>
        <p:nvSpPr>
          <p:cNvPr id="3" name="Content Placeholder 2"/>
          <p:cNvSpPr>
            <a:spLocks noGrp="1"/>
          </p:cNvSpPr>
          <p:nvPr>
            <p:ph idx="1"/>
          </p:nvPr>
        </p:nvSpPr>
        <p:spPr/>
        <p:txBody>
          <a:bodyPr/>
          <a:lstStyle/>
          <a:p>
            <a:r>
              <a:rPr lang="en-US" dirty="0"/>
              <a:t>Writing and managing </a:t>
            </a:r>
            <a:r>
              <a:rPr lang="en-US" dirty="0" err="1"/>
              <a:t>ADO.Net</a:t>
            </a:r>
            <a:r>
              <a:rPr lang="en-US" dirty="0"/>
              <a:t> code for data access is a tedious and monotonous job.</a:t>
            </a:r>
          </a:p>
          <a:p>
            <a:r>
              <a:rPr lang="en-US" dirty="0"/>
              <a:t>MS has provided an O/RM framework called "Entity Framework"</a:t>
            </a:r>
          </a:p>
          <a:p>
            <a:r>
              <a:rPr lang="en-US" dirty="0"/>
              <a:t>Entity framework is an Object/Relational Mapping (O/RM) framework to automate database related activities for your application</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4</a:t>
            </a:fld>
            <a:endParaRPr lang="en-US"/>
          </a:p>
        </p:txBody>
      </p:sp>
    </p:spTree>
    <p:custDataLst>
      <p:tags r:id="rId1"/>
    </p:custDataLst>
    <p:extLst>
      <p:ext uri="{BB962C8B-B14F-4D97-AF65-F5344CB8AC3E}">
        <p14:creationId xmlns:p14="http://schemas.microsoft.com/office/powerpoint/2010/main" val="372867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create Entities, relationships, and inheritance hierarchies directly on the design surface of EDMX and then generate database from your model</a:t>
            </a:r>
          </a:p>
          <a:p>
            <a:endParaRPr lang="en-US" dirty="0"/>
          </a:p>
        </p:txBody>
      </p:sp>
      <p:sp>
        <p:nvSpPr>
          <p:cNvPr id="3" name="Title 2"/>
          <p:cNvSpPr>
            <a:spLocks noGrp="1"/>
          </p:cNvSpPr>
          <p:nvPr>
            <p:ph type="title"/>
          </p:nvPr>
        </p:nvSpPr>
        <p:spPr/>
        <p:txBody>
          <a:bodyPr/>
          <a:lstStyle/>
          <a:p>
            <a:r>
              <a:rPr lang="en-US" dirty="0"/>
              <a:t>Model first</a:t>
            </a:r>
          </a:p>
        </p:txBody>
      </p:sp>
    </p:spTree>
    <p:custDataLst>
      <p:tags r:id="rId1"/>
    </p:custDataLst>
    <p:extLst>
      <p:ext uri="{BB962C8B-B14F-4D97-AF65-F5344CB8AC3E}">
        <p14:creationId xmlns:p14="http://schemas.microsoft.com/office/powerpoint/2010/main" val="393565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Model first</a:t>
            </a:r>
          </a:p>
        </p:txBody>
      </p:sp>
      <p:pic>
        <p:nvPicPr>
          <p:cNvPr id="4"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85711"/>
            <a:ext cx="5943600" cy="5295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0904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Add Entity</a:t>
            </a:r>
          </a:p>
        </p:txBody>
      </p:sp>
      <p:pic>
        <p:nvPicPr>
          <p:cNvPr id="7170"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8070464" cy="2286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2450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Add property</a:t>
            </a:r>
          </a:p>
        </p:txBody>
      </p:sp>
      <p:pic>
        <p:nvPicPr>
          <p:cNvPr id="9218"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4162425" cy="4991101"/>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66950"/>
            <a:ext cx="53911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724400"/>
            <a:ext cx="15716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312270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Add Association</a:t>
            </a:r>
          </a:p>
        </p:txBody>
      </p:sp>
      <p:pic>
        <p:nvPicPr>
          <p:cNvPr id="10242"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222600" cy="3657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99246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 database</a:t>
            </a:r>
          </a:p>
        </p:txBody>
      </p:sp>
      <p:sp>
        <p:nvSpPr>
          <p:cNvPr id="4" name="Content Placeholder 3"/>
          <p:cNvSpPr>
            <a:spLocks noGrp="1"/>
          </p:cNvSpPr>
          <p:nvPr>
            <p:ph sz="quarter" idx="13"/>
          </p:nvPr>
        </p:nvSpPr>
        <p:spPr/>
        <p:txBody>
          <a:bodyPr/>
          <a:lstStyle/>
          <a:p>
            <a:endParaRPr lang="en-US"/>
          </a:p>
        </p:txBody>
      </p:sp>
      <p:sp>
        <p:nvSpPr>
          <p:cNvPr id="5" name="Content Placeholder 4"/>
          <p:cNvSpPr>
            <a:spLocks noGrp="1"/>
          </p:cNvSpPr>
          <p:nvPr>
            <p:ph sz="quarter" idx="14"/>
          </p:nvPr>
        </p:nvSpPr>
        <p:spPr>
          <a:xfrm>
            <a:off x="6019800" y="1825579"/>
            <a:ext cx="2895600" cy="4300901"/>
          </a:xfrm>
        </p:spPr>
        <p:txBody>
          <a:bodyPr>
            <a:normAutofit fontScale="85000" lnSpcReduction="20000"/>
          </a:bodyPr>
          <a:lstStyle/>
          <a:p>
            <a:r>
              <a:rPr lang="en-US" dirty="0"/>
              <a:t>This will add </a:t>
            </a:r>
            <a:r>
              <a:rPr lang="en-US" dirty="0" err="1"/>
              <a:t>ModelName.edmx.sql</a:t>
            </a:r>
            <a:r>
              <a:rPr lang="en-US" dirty="0"/>
              <a:t> file in the project. You can execute DDL scripts in Visual Studio by opening .</a:t>
            </a:r>
            <a:r>
              <a:rPr lang="en-US" dirty="0" err="1"/>
              <a:t>sql</a:t>
            </a:r>
            <a:r>
              <a:rPr lang="en-US" dirty="0"/>
              <a:t> file -&gt; right click -&gt; Execute.</a:t>
            </a:r>
          </a:p>
          <a:p>
            <a:endParaRPr lang="en-US" dirty="0"/>
          </a:p>
          <a:p>
            <a:r>
              <a:rPr lang="en-US" dirty="0"/>
              <a:t>Now, you can generate context class and entities by right clicking on the designer and selecting Add Code Generation Item..</a:t>
            </a:r>
          </a:p>
        </p:txBody>
      </p:sp>
      <p:pic>
        <p:nvPicPr>
          <p:cNvPr id="11266"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46431"/>
            <a:ext cx="5867400" cy="43257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52977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2290"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1000"/>
            <a:ext cx="6010275" cy="62960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99239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Generate database</a:t>
            </a:r>
          </a:p>
        </p:txBody>
      </p:sp>
      <p:pic>
        <p:nvPicPr>
          <p:cNvPr id="13314"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57299"/>
            <a:ext cx="5943600" cy="56769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12487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 </a:t>
            </a:r>
            <a:r>
              <a:rPr lang="en-US" b="1" dirty="0"/>
              <a:t>Add Code Generation Item..</a:t>
            </a:r>
            <a:endParaRPr lang="en-US" dirty="0"/>
          </a:p>
        </p:txBody>
      </p:sp>
      <p:pic>
        <p:nvPicPr>
          <p:cNvPr id="14338" name="Picture 2" descr="Entity Framework Model 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 y="1447800"/>
            <a:ext cx="9105900" cy="55530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82741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Code First</a:t>
            </a:r>
          </a:p>
        </p:txBody>
      </p:sp>
      <p:sp>
        <p:nvSpPr>
          <p:cNvPr id="5" name="Subtitle 4"/>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6926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EF</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685" y="1676400"/>
            <a:ext cx="49911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5</a:t>
            </a:fld>
            <a:endParaRPr lang="en-US"/>
          </a:p>
        </p:txBody>
      </p:sp>
    </p:spTree>
    <p:custDataLst>
      <p:tags r:id="rId1"/>
    </p:custDataLst>
    <p:extLst>
      <p:ext uri="{BB962C8B-B14F-4D97-AF65-F5344CB8AC3E}">
        <p14:creationId xmlns:p14="http://schemas.microsoft.com/office/powerpoint/2010/main" val="532337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your POCO classes first and then create database from these POCO classes.</a:t>
            </a:r>
          </a:p>
          <a:p>
            <a:r>
              <a:rPr lang="en-US" dirty="0"/>
              <a:t>Developers who follow the path of Domain-Driven Design (DDD) principles, prefer to begin by coding their domain classes first and then generating the database required to persist their data.</a:t>
            </a:r>
          </a:p>
          <a:p>
            <a:endParaRPr lang="en-US" dirty="0"/>
          </a:p>
        </p:txBody>
      </p:sp>
      <p:sp>
        <p:nvSpPr>
          <p:cNvPr id="3" name="Title 2"/>
          <p:cNvSpPr>
            <a:spLocks noGrp="1"/>
          </p:cNvSpPr>
          <p:nvPr>
            <p:ph type="title"/>
          </p:nvPr>
        </p:nvSpPr>
        <p:spPr/>
        <p:txBody>
          <a:bodyPr/>
          <a:lstStyle/>
          <a:p>
            <a:r>
              <a:rPr lang="en-US" dirty="0"/>
              <a:t>Code first</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86275"/>
            <a:ext cx="57719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77824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Code-First?</a:t>
            </a:r>
          </a:p>
        </p:txBody>
      </p:sp>
      <p:sp>
        <p:nvSpPr>
          <p:cNvPr id="3" name="Content Placeholder 2"/>
          <p:cNvSpPr>
            <a:spLocks noGrp="1"/>
          </p:cNvSpPr>
          <p:nvPr>
            <p:ph sz="quarter" idx="1"/>
          </p:nvPr>
        </p:nvSpPr>
        <p:spPr/>
        <p:txBody>
          <a:bodyPr>
            <a:normAutofit/>
          </a:bodyPr>
          <a:lstStyle/>
          <a:p>
            <a:r>
              <a:rPr lang="en-US" dirty="0"/>
              <a:t>Entity Framework introduced Code-First approach from Entity Framework 4.1. Code-First is mainly useful in </a:t>
            </a:r>
            <a:r>
              <a:rPr lang="en-US" dirty="0">
                <a:hlinkClick r:id="rId3"/>
              </a:rPr>
              <a:t>Domain Driven Design</a:t>
            </a:r>
            <a:endParaRPr lang="en-US" dirty="0"/>
          </a:p>
          <a:p>
            <a:r>
              <a:rPr lang="en-US" dirty="0"/>
              <a:t>You can focus on the domain design and start creating classes as per your domain requirement rather than design your database first and then create the classes which match your database design</a:t>
            </a:r>
          </a:p>
        </p:txBody>
      </p:sp>
      <p:pic>
        <p:nvPicPr>
          <p:cNvPr id="1026" name="Picture 2" descr="code-first in entity frame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572000"/>
            <a:ext cx="4791075" cy="120967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51</a:t>
            </a:fld>
            <a:endParaRPr lang="en-US"/>
          </a:p>
        </p:txBody>
      </p:sp>
    </p:spTree>
    <p:custDataLst>
      <p:tags r:id="rId1"/>
    </p:custDataLst>
    <p:extLst>
      <p:ext uri="{BB962C8B-B14F-4D97-AF65-F5344CB8AC3E}">
        <p14:creationId xmlns:p14="http://schemas.microsoft.com/office/powerpoint/2010/main" val="2708093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Code First Example</a:t>
            </a:r>
          </a:p>
        </p:txBody>
      </p:sp>
      <p:sp>
        <p:nvSpPr>
          <p:cNvPr id="3" name="Content Placeholder 2"/>
          <p:cNvSpPr>
            <a:spLocks noGrp="1"/>
          </p:cNvSpPr>
          <p:nvPr>
            <p:ph sz="quarter" idx="1"/>
          </p:nvPr>
        </p:nvSpPr>
        <p:spPr/>
        <p:txBody>
          <a:bodyPr/>
          <a:lstStyle/>
          <a:p>
            <a:r>
              <a:rPr lang="en-US" dirty="0"/>
              <a:t>Create student class</a:t>
            </a:r>
          </a:p>
          <a:p>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00288"/>
            <a:ext cx="6172200" cy="399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52</a:t>
            </a:fld>
            <a:endParaRPr lang="en-US"/>
          </a:p>
        </p:txBody>
      </p:sp>
    </p:spTree>
    <p:custDataLst>
      <p:tags r:id="rId1"/>
    </p:custDataLst>
    <p:extLst>
      <p:ext uri="{BB962C8B-B14F-4D97-AF65-F5344CB8AC3E}">
        <p14:creationId xmlns:p14="http://schemas.microsoft.com/office/powerpoint/2010/main" val="194403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Standard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36" y="2438400"/>
            <a:ext cx="701351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53</a:t>
            </a:fld>
            <a:endParaRPr lang="en-US"/>
          </a:p>
        </p:txBody>
      </p:sp>
    </p:spTree>
    <p:custDataLst>
      <p:tags r:id="rId1"/>
    </p:custDataLst>
    <p:extLst>
      <p:ext uri="{BB962C8B-B14F-4D97-AF65-F5344CB8AC3E}">
        <p14:creationId xmlns:p14="http://schemas.microsoft.com/office/powerpoint/2010/main" val="151086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Context class</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03255"/>
            <a:ext cx="7293136" cy="371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54</a:t>
            </a:fld>
            <a:endParaRPr lang="en-US"/>
          </a:p>
        </p:txBody>
      </p:sp>
    </p:spTree>
    <p:custDataLst>
      <p:tags r:id="rId1"/>
    </p:custDataLst>
    <p:extLst>
      <p:ext uri="{BB962C8B-B14F-4D97-AF65-F5344CB8AC3E}">
        <p14:creationId xmlns:p14="http://schemas.microsoft.com/office/powerpoint/2010/main" val="2855418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constructor of </a:t>
            </a:r>
            <a:r>
              <a:rPr lang="en-US" dirty="0" err="1"/>
              <a:t>DbContext</a:t>
            </a:r>
            <a:endParaRPr lang="en-US" dirty="0"/>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982" y="1676400"/>
            <a:ext cx="336930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82" y="2972735"/>
            <a:ext cx="3746654" cy="178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291" y="4038600"/>
            <a:ext cx="6129164"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loud Callout 3"/>
          <p:cNvSpPr/>
          <p:nvPr/>
        </p:nvSpPr>
        <p:spPr>
          <a:xfrm>
            <a:off x="5463374" y="1143000"/>
            <a:ext cx="3680626" cy="1157054"/>
          </a:xfrm>
          <a:prstGeom prst="cloudCallout">
            <a:avLst>
              <a:gd name="adj1" fmla="val -93743"/>
              <a:gd name="adj2" fmla="val 8046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2">
                    <a:lumMod val="50000"/>
                  </a:schemeClr>
                </a:solidFill>
              </a:rPr>
              <a:t>No Parameter, EF creates </a:t>
            </a:r>
            <a:r>
              <a:rPr lang="en-US" sz="1600" b="1" dirty="0" err="1">
                <a:solidFill>
                  <a:schemeClr val="bg2">
                    <a:lumMod val="50000"/>
                  </a:schemeClr>
                </a:solidFill>
              </a:rPr>
              <a:t>db</a:t>
            </a:r>
            <a:r>
              <a:rPr lang="en-US" sz="1600" b="1" dirty="0">
                <a:solidFill>
                  <a:schemeClr val="bg2">
                    <a:lumMod val="50000"/>
                  </a:schemeClr>
                </a:solidFill>
              </a:rPr>
              <a:t> name as syntax </a:t>
            </a:r>
            <a:r>
              <a:rPr lang="en-US" sz="1600" b="1" dirty="0" err="1">
                <a:solidFill>
                  <a:schemeClr val="bg2">
                    <a:lumMod val="50000"/>
                  </a:schemeClr>
                </a:solidFill>
              </a:rPr>
              <a:t>namespace.ConextClass</a:t>
            </a:r>
            <a:endParaRPr lang="en-US" sz="1600" b="1" dirty="0">
              <a:solidFill>
                <a:schemeClr val="bg2">
                  <a:lumMod val="50000"/>
                </a:schemeClr>
              </a:solidFill>
            </a:endParaRPr>
          </a:p>
        </p:txBody>
      </p:sp>
      <p:sp>
        <p:nvSpPr>
          <p:cNvPr id="8" name="Cloud Callout 7"/>
          <p:cNvSpPr/>
          <p:nvPr/>
        </p:nvSpPr>
        <p:spPr>
          <a:xfrm>
            <a:off x="5463374" y="2300054"/>
            <a:ext cx="1905000" cy="1357546"/>
          </a:xfrm>
          <a:prstGeom prst="cloudCallout">
            <a:avLst>
              <a:gd name="adj1" fmla="val -93397"/>
              <a:gd name="adj2" fmla="val 448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2">
                    <a:lumMod val="50000"/>
                  </a:schemeClr>
                </a:solidFill>
              </a:rPr>
              <a:t>Database  name</a:t>
            </a:r>
          </a:p>
        </p:txBody>
      </p:sp>
      <p:sp>
        <p:nvSpPr>
          <p:cNvPr id="9" name="Cloud Callout 8"/>
          <p:cNvSpPr/>
          <p:nvPr/>
        </p:nvSpPr>
        <p:spPr>
          <a:xfrm>
            <a:off x="6927628" y="2972735"/>
            <a:ext cx="2057400" cy="1357546"/>
          </a:xfrm>
          <a:prstGeom prst="cloudCallout">
            <a:avLst>
              <a:gd name="adj1" fmla="val -73724"/>
              <a:gd name="adj2" fmla="val 580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2">
                    <a:lumMod val="50000"/>
                  </a:schemeClr>
                </a:solidFill>
              </a:rPr>
              <a:t>Connection String</a:t>
            </a:r>
          </a:p>
        </p:txBody>
      </p:sp>
      <p:pic>
        <p:nvPicPr>
          <p:cNvPr id="922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6622" y="5105400"/>
            <a:ext cx="4470178" cy="152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Entity Framework - Khanhdsp@gmail.com</a:t>
            </a:r>
          </a:p>
        </p:txBody>
      </p:sp>
      <p:sp>
        <p:nvSpPr>
          <p:cNvPr id="6" name="Slide Number Placeholder 5"/>
          <p:cNvSpPr>
            <a:spLocks noGrp="1"/>
          </p:cNvSpPr>
          <p:nvPr>
            <p:ph type="sldNum" sz="quarter" idx="12"/>
          </p:nvPr>
        </p:nvSpPr>
        <p:spPr/>
        <p:txBody>
          <a:bodyPr/>
          <a:lstStyle/>
          <a:p>
            <a:fld id="{47F7A6BC-E6DA-4AD8-B1EE-7AE643B3D3BC}" type="slidenum">
              <a:rPr lang="en-US" smtClean="0"/>
              <a:t>55</a:t>
            </a:fld>
            <a:endParaRPr lang="en-US"/>
          </a:p>
        </p:txBody>
      </p:sp>
    </p:spTree>
    <p:custDataLst>
      <p:tags r:id="rId1"/>
    </p:custDataLst>
    <p:extLst>
      <p:ext uri="{BB962C8B-B14F-4D97-AF65-F5344CB8AC3E}">
        <p14:creationId xmlns:p14="http://schemas.microsoft.com/office/powerpoint/2010/main" val="1883123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a:t>Database Initialization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19250"/>
            <a:ext cx="4953000" cy="5060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39934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you do not specify the parameter in the base constructor of the context class then it creates a database in your </a:t>
            </a:r>
            <a:r>
              <a:rPr lang="en-US" b="1" dirty="0"/>
              <a:t>local SQLEXPRESS </a:t>
            </a:r>
            <a:r>
              <a:rPr lang="en-US" dirty="0"/>
              <a:t>server with a name that matches your </a:t>
            </a:r>
            <a:r>
              <a:rPr lang="en-US" b="1" dirty="0"/>
              <a:t>{Namespace}.{Context class name}</a:t>
            </a:r>
          </a:p>
        </p:txBody>
      </p:sp>
      <p:sp>
        <p:nvSpPr>
          <p:cNvPr id="3" name="Title 2"/>
          <p:cNvSpPr>
            <a:spLocks noGrp="1"/>
          </p:cNvSpPr>
          <p:nvPr>
            <p:ph type="title"/>
          </p:nvPr>
        </p:nvSpPr>
        <p:spPr/>
        <p:txBody>
          <a:bodyPr>
            <a:normAutofit/>
          </a:bodyPr>
          <a:lstStyle/>
          <a:p>
            <a:r>
              <a:rPr lang="en-US" dirty="0"/>
              <a:t>No Parameter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29000"/>
            <a:ext cx="5562600" cy="2637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31444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you specify a database name parameter, then Code First creates a database with the name you specified in the base constructor in the </a:t>
            </a:r>
            <a:r>
              <a:rPr lang="en-US" b="1" dirty="0"/>
              <a:t>local SQLEXPRESS database server</a:t>
            </a:r>
          </a:p>
        </p:txBody>
      </p:sp>
      <p:sp>
        <p:nvSpPr>
          <p:cNvPr id="3" name="Title 2"/>
          <p:cNvSpPr>
            <a:spLocks noGrp="1"/>
          </p:cNvSpPr>
          <p:nvPr>
            <p:ph type="title"/>
          </p:nvPr>
        </p:nvSpPr>
        <p:spPr/>
        <p:txBody>
          <a:bodyPr>
            <a:normAutofit/>
          </a:bodyPr>
          <a:lstStyle/>
          <a:p>
            <a:r>
              <a:rPr lang="en-US" dirty="0"/>
              <a:t>Database Name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72418"/>
            <a:ext cx="6629400" cy="284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39393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also define connection string in </a:t>
            </a:r>
            <a:r>
              <a:rPr lang="en-US" dirty="0" err="1"/>
              <a:t>app.config</a:t>
            </a:r>
            <a:r>
              <a:rPr lang="en-US" dirty="0"/>
              <a:t> or </a:t>
            </a:r>
            <a:r>
              <a:rPr lang="en-US" dirty="0" err="1"/>
              <a:t>web.config</a:t>
            </a:r>
            <a:r>
              <a:rPr lang="en-US" dirty="0"/>
              <a:t> and </a:t>
            </a:r>
            <a:r>
              <a:rPr lang="en-US" b="1" dirty="0"/>
              <a:t>specify connection string name starting with "name=" in the base constructor of the context class</a:t>
            </a:r>
          </a:p>
        </p:txBody>
      </p:sp>
      <p:sp>
        <p:nvSpPr>
          <p:cNvPr id="3" name="Title 2"/>
          <p:cNvSpPr>
            <a:spLocks noGrp="1"/>
          </p:cNvSpPr>
          <p:nvPr>
            <p:ph type="title"/>
          </p:nvPr>
        </p:nvSpPr>
        <p:spPr/>
        <p:txBody>
          <a:bodyPr>
            <a:normAutofit/>
          </a:bodyPr>
          <a:lstStyle/>
          <a:p>
            <a:r>
              <a:rPr lang="en-US" dirty="0" err="1"/>
              <a:t>ConnectionString</a:t>
            </a:r>
            <a:r>
              <a:rPr lang="en-US" dirty="0"/>
              <a:t> Name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8062622"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76800"/>
            <a:ext cx="7823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638800" y="3505200"/>
            <a:ext cx="2743200" cy="38100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p:cNvCxnSpPr>
            <a:stCxn id="5" idx="2"/>
          </p:cNvCxnSpPr>
          <p:nvPr/>
        </p:nvCxnSpPr>
        <p:spPr>
          <a:xfrm flipH="1">
            <a:off x="3886200" y="3886200"/>
            <a:ext cx="3124200"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7622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O/RM?</a:t>
            </a:r>
          </a:p>
        </p:txBody>
      </p:sp>
      <p:sp>
        <p:nvSpPr>
          <p:cNvPr id="3" name="Content Placeholder 2"/>
          <p:cNvSpPr>
            <a:spLocks noGrp="1"/>
          </p:cNvSpPr>
          <p:nvPr>
            <p:ph idx="1"/>
          </p:nvPr>
        </p:nvSpPr>
        <p:spPr/>
        <p:txBody>
          <a:bodyPr>
            <a:normAutofit/>
          </a:bodyPr>
          <a:lstStyle/>
          <a:p>
            <a:r>
              <a:rPr lang="en-US" dirty="0"/>
              <a:t>ORM is a tool for storing data from domain objects to RDB like MS SQL Server, in an automated way, without much programming. </a:t>
            </a:r>
          </a:p>
          <a:p>
            <a:r>
              <a:rPr lang="en-US" dirty="0"/>
              <a:t>O/RM includes three main parts: Domain class objects, RDB objects and Mapping information on how domain objects map to RDB objects</a:t>
            </a:r>
          </a:p>
          <a:p>
            <a:r>
              <a:rPr lang="en-US" dirty="0"/>
              <a:t>It also automates standard CRUD operation (Create, Read, Update &amp; Delete)</a:t>
            </a:r>
          </a:p>
        </p:txBody>
      </p:sp>
      <p:pic>
        <p:nvPicPr>
          <p:cNvPr id="2050" name="Picture 2" descr="Entity Framework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181600"/>
            <a:ext cx="4572000" cy="122872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6</a:t>
            </a:fld>
            <a:endParaRPr lang="en-US"/>
          </a:p>
        </p:txBody>
      </p:sp>
    </p:spTree>
    <p:custDataLst>
      <p:tags r:id="rId1"/>
    </p:custDataLst>
    <p:extLst>
      <p:ext uri="{BB962C8B-B14F-4D97-AF65-F5344CB8AC3E}">
        <p14:creationId xmlns:p14="http://schemas.microsoft.com/office/powerpoint/2010/main" val="31736208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Initialization Strategies</a:t>
            </a:r>
          </a:p>
        </p:txBody>
      </p:sp>
      <p:sp>
        <p:nvSpPr>
          <p:cNvPr id="3" name="Content Placeholder 2"/>
          <p:cNvSpPr>
            <a:spLocks noGrp="1"/>
          </p:cNvSpPr>
          <p:nvPr>
            <p:ph idx="1"/>
          </p:nvPr>
        </p:nvSpPr>
        <p:spPr/>
        <p:txBody>
          <a:bodyPr/>
          <a:lstStyle/>
          <a:p>
            <a:r>
              <a:rPr lang="en-US" dirty="0"/>
              <a:t>There are four different database initialization strategies</a:t>
            </a:r>
          </a:p>
          <a:p>
            <a:pPr lvl="1"/>
            <a:r>
              <a:rPr lang="en-US" dirty="0" err="1"/>
              <a:t>CreateDatabaseIfNotExists</a:t>
            </a:r>
            <a:r>
              <a:rPr lang="en-US" dirty="0"/>
              <a:t>: This is default initializer</a:t>
            </a:r>
          </a:p>
          <a:p>
            <a:pPr lvl="1"/>
            <a:r>
              <a:rPr lang="en-US" dirty="0" err="1"/>
              <a:t>DropCreateDatabaseIfModelChanges</a:t>
            </a:r>
            <a:endParaRPr lang="en-US" dirty="0"/>
          </a:p>
          <a:p>
            <a:pPr lvl="1"/>
            <a:r>
              <a:rPr lang="en-US" dirty="0" err="1"/>
              <a:t>DropCreateDatabaseAlways</a:t>
            </a:r>
            <a:endParaRPr lang="en-US" dirty="0"/>
          </a:p>
          <a:p>
            <a:pPr lvl="1"/>
            <a:r>
              <a:rPr lang="en-US" dirty="0"/>
              <a:t>Custom DB Initializer</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60</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20" y="3962400"/>
            <a:ext cx="6715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07133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Test Code first</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935"/>
          <a:stretch/>
        </p:blipFill>
        <p:spPr bwMode="auto">
          <a:xfrm>
            <a:off x="762000" y="2362200"/>
            <a:ext cx="8001000" cy="3670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61</a:t>
            </a:fld>
            <a:endParaRPr lang="en-US"/>
          </a:p>
        </p:txBody>
      </p:sp>
    </p:spTree>
    <p:custDataLst>
      <p:tags r:id="rId1"/>
    </p:custDataLst>
    <p:extLst>
      <p:ext uri="{BB962C8B-B14F-4D97-AF65-F5344CB8AC3E}">
        <p14:creationId xmlns:p14="http://schemas.microsoft.com/office/powerpoint/2010/main" val="3185703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descr="Entity Framework code-firs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3486150" cy="54292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62</a:t>
            </a:fld>
            <a:endParaRPr lang="en-US"/>
          </a:p>
        </p:txBody>
      </p:sp>
    </p:spTree>
    <p:custDataLst>
      <p:tags r:id="rId1"/>
    </p:custDataLst>
    <p:extLst>
      <p:ext uri="{BB962C8B-B14F-4D97-AF65-F5344CB8AC3E}">
        <p14:creationId xmlns:p14="http://schemas.microsoft.com/office/powerpoint/2010/main" val="122410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Entity Relationship</a:t>
            </a:r>
          </a:p>
        </p:txBody>
      </p:sp>
      <p:sp>
        <p:nvSpPr>
          <p:cNvPr id="6" name="Content Placeholder 5"/>
          <p:cNvSpPr>
            <a:spLocks noGrp="1"/>
          </p:cNvSpPr>
          <p:nvPr>
            <p:ph sz="quarter" idx="1"/>
          </p:nvPr>
        </p:nvSpPr>
        <p:spPr/>
        <p:txBody>
          <a:bodyPr/>
          <a:lstStyle/>
          <a:p>
            <a:endParaRPr lang="en-US"/>
          </a:p>
        </p:txBody>
      </p:sp>
      <p:pic>
        <p:nvPicPr>
          <p:cNvPr id="10242" name="Picture 2" descr="Entity relationships in entity frame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7067550" cy="44577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66700"/>
            <a:ext cx="2209800" cy="172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97418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One-to-One Relationship</a:t>
            </a:r>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07524"/>
            <a:ext cx="6477000" cy="4741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89610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a:t>
            </a:r>
          </a:p>
        </p:txBody>
      </p:sp>
      <p:sp>
        <p:nvSpPr>
          <p:cNvPr id="3" name="Content Placeholder 2"/>
          <p:cNvSpPr>
            <a:spLocks noGrp="1"/>
          </p:cNvSpPr>
          <p:nvPr>
            <p:ph sz="quarter" idx="1"/>
          </p:nvPr>
        </p:nvSpPr>
        <p:spPr/>
        <p:txBody>
          <a:bodyPr/>
          <a:lstStyle/>
          <a:p>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5181600" cy="532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4600" y="3683000"/>
            <a:ext cx="4572000" cy="228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6" name="Rectangle 5"/>
          <p:cNvSpPr/>
          <p:nvPr/>
        </p:nvSpPr>
        <p:spPr>
          <a:xfrm>
            <a:off x="2362200" y="5638800"/>
            <a:ext cx="4572000" cy="228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7" name="Rectangle 6"/>
          <p:cNvSpPr/>
          <p:nvPr/>
        </p:nvSpPr>
        <p:spPr>
          <a:xfrm>
            <a:off x="2362200" y="6438900"/>
            <a:ext cx="4572000" cy="228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custDataLst>
      <p:tags r:id="rId1"/>
    </p:custDataLst>
    <p:extLst>
      <p:ext uri="{BB962C8B-B14F-4D97-AF65-F5344CB8AC3E}">
        <p14:creationId xmlns:p14="http://schemas.microsoft.com/office/powerpoint/2010/main" val="46320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Migration</a:t>
            </a:r>
          </a:p>
        </p:txBody>
      </p:sp>
      <p:sp>
        <p:nvSpPr>
          <p:cNvPr id="5" name="Content Placeholder 4"/>
          <p:cNvSpPr>
            <a:spLocks noGrp="1"/>
          </p:cNvSpPr>
          <p:nvPr>
            <p:ph idx="1"/>
          </p:nvPr>
        </p:nvSpPr>
        <p:spPr/>
        <p:txBody>
          <a:bodyPr/>
          <a:lstStyle/>
          <a:p>
            <a:r>
              <a:rPr lang="en-US" dirty="0"/>
              <a:t>Update </a:t>
            </a:r>
            <a:r>
              <a:rPr lang="en-US" dirty="0" err="1"/>
              <a:t>lại</a:t>
            </a:r>
            <a:r>
              <a:rPr lang="en-US" dirty="0"/>
              <a:t> </a:t>
            </a:r>
            <a:r>
              <a:rPr lang="en-US" dirty="0" err="1"/>
              <a:t>cấu</a:t>
            </a:r>
            <a:r>
              <a:rPr lang="en-US" dirty="0"/>
              <a:t> </a:t>
            </a:r>
            <a:r>
              <a:rPr lang="en-US" dirty="0" err="1"/>
              <a:t>trúc</a:t>
            </a:r>
            <a:r>
              <a:rPr lang="en-US" dirty="0"/>
              <a:t> database</a:t>
            </a:r>
          </a:p>
          <a:p>
            <a:pPr lvl="2"/>
            <a:r>
              <a:rPr lang="en-US" dirty="0"/>
              <a:t>Enable-Migrations -</a:t>
            </a:r>
            <a:r>
              <a:rPr lang="en-US" dirty="0" err="1"/>
              <a:t>ContextTypeName</a:t>
            </a:r>
            <a:r>
              <a:rPr lang="en-US" dirty="0"/>
              <a:t> </a:t>
            </a:r>
            <a:r>
              <a:rPr lang="en-US" b="1" dirty="0" err="1">
                <a:solidFill>
                  <a:srgbClr val="FF0000"/>
                </a:solidFill>
              </a:rPr>
              <a:t>EFMigration.Models.MGContext</a:t>
            </a:r>
            <a:endParaRPr lang="en-US" b="1" dirty="0">
              <a:solidFill>
                <a:srgbClr val="FF0000"/>
              </a:solidFill>
            </a:endParaRPr>
          </a:p>
          <a:p>
            <a:pPr lvl="1"/>
            <a:r>
              <a:rPr lang="en-US" dirty="0" err="1"/>
              <a:t>EFMigration.Models.MGContext</a:t>
            </a:r>
            <a:r>
              <a:rPr lang="en-US" dirty="0"/>
              <a:t>: </a:t>
            </a:r>
            <a:r>
              <a:rPr lang="en-US" dirty="0" err="1"/>
              <a:t>Fullpath</a:t>
            </a:r>
            <a:r>
              <a:rPr lang="en-US" dirty="0"/>
              <a:t> of class</a:t>
            </a:r>
          </a:p>
          <a:p>
            <a:pPr lvl="1"/>
            <a:r>
              <a:rPr lang="en-US" dirty="0"/>
              <a:t>Add-Migration </a:t>
            </a:r>
            <a:r>
              <a:rPr lang="en-US" b="1" i="1" dirty="0">
                <a:solidFill>
                  <a:srgbClr val="FF0000"/>
                </a:solidFill>
              </a:rPr>
              <a:t>’</a:t>
            </a:r>
            <a:r>
              <a:rPr lang="en-US" b="1" i="1" dirty="0" err="1">
                <a:solidFill>
                  <a:srgbClr val="FF0000"/>
                </a:solidFill>
              </a:rPr>
              <a:t>anyname</a:t>
            </a:r>
            <a:r>
              <a:rPr lang="en-US" b="1" i="1" dirty="0">
                <a:solidFill>
                  <a:srgbClr val="FF0000"/>
                </a:solidFill>
              </a:rPr>
              <a:t>’</a:t>
            </a:r>
          </a:p>
          <a:p>
            <a:pPr lvl="1"/>
            <a:r>
              <a:rPr lang="en-US" dirty="0"/>
              <a:t>Update-Database</a:t>
            </a:r>
          </a:p>
        </p:txBody>
      </p:sp>
    </p:spTree>
    <p:custDataLst>
      <p:tags r:id="rId1"/>
    </p:custDataLst>
    <p:extLst>
      <p:ext uri="{BB962C8B-B14F-4D97-AF65-F5344CB8AC3E}">
        <p14:creationId xmlns:p14="http://schemas.microsoft.com/office/powerpoint/2010/main" val="2230266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 to - Many</a:t>
            </a:r>
          </a:p>
        </p:txBody>
      </p:sp>
      <p:sp>
        <p:nvSpPr>
          <p:cNvPr id="3" name="Content Placeholder 2"/>
          <p:cNvSpPr>
            <a:spLocks noGrp="1"/>
          </p:cNvSpPr>
          <p:nvPr>
            <p:ph sz="quarter" idx="1"/>
          </p:nvPr>
        </p:nvSpPr>
        <p:spPr/>
        <p:txBody>
          <a:bodyP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5719764" cy="505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57400" y="3771900"/>
            <a:ext cx="4572000" cy="228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6" name="Rectangle 5"/>
          <p:cNvSpPr/>
          <p:nvPr/>
        </p:nvSpPr>
        <p:spPr>
          <a:xfrm>
            <a:off x="2057400" y="6286500"/>
            <a:ext cx="4572000" cy="228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custDataLst>
      <p:tags r:id="rId1"/>
    </p:custDataLst>
    <p:extLst>
      <p:ext uri="{BB962C8B-B14F-4D97-AF65-F5344CB8AC3E}">
        <p14:creationId xmlns:p14="http://schemas.microsoft.com/office/powerpoint/2010/main" val="417963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38D0FBD-6EDE-440E-8101-5AD9A8D021ED}"/>
              </a:ext>
            </a:extLst>
          </p:cNvPr>
          <p:cNvSpPr>
            <a:spLocks noGrp="1"/>
          </p:cNvSpPr>
          <p:nvPr>
            <p:ph idx="1"/>
          </p:nvPr>
        </p:nvSpPr>
        <p:spPr/>
        <p:txBody>
          <a:bodyPr/>
          <a:lstStyle/>
          <a:p>
            <a:endParaRPr lang="en-US"/>
          </a:p>
        </p:txBody>
      </p:sp>
      <p:sp>
        <p:nvSpPr>
          <p:cNvPr id="3" name="Title 2">
            <a:extLst>
              <a:ext uri="{FF2B5EF4-FFF2-40B4-BE49-F238E27FC236}">
                <a16:creationId xmlns="" xmlns:a16="http://schemas.microsoft.com/office/drawing/2014/main" id="{C19F553D-15AB-4EBB-BF4C-18973108CB3B}"/>
              </a:ext>
            </a:extLst>
          </p:cNvPr>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tên</a:t>
            </a:r>
            <a:r>
              <a:rPr lang="en-US" dirty="0"/>
              <a:t> </a:t>
            </a:r>
            <a:r>
              <a:rPr lang="en-US" dirty="0" err="1"/>
              <a:t>bảng</a:t>
            </a:r>
            <a:r>
              <a:rPr lang="en-US" dirty="0"/>
              <a:t>, </a:t>
            </a:r>
            <a:r>
              <a:rPr lang="en-US" dirty="0" err="1"/>
              <a:t>cột</a:t>
            </a:r>
            <a:endParaRPr lang="en-US" dirty="0"/>
          </a:p>
        </p:txBody>
      </p:sp>
      <p:pic>
        <p:nvPicPr>
          <p:cNvPr id="4" name="Picture 3">
            <a:extLst>
              <a:ext uri="{FF2B5EF4-FFF2-40B4-BE49-F238E27FC236}">
                <a16:creationId xmlns="" xmlns:a16="http://schemas.microsoft.com/office/drawing/2014/main" id="{C8EDAAD1-448D-446E-8631-4E49824F3B00}"/>
              </a:ext>
            </a:extLst>
          </p:cNvPr>
          <p:cNvPicPr>
            <a:picLocks noChangeAspect="1"/>
          </p:cNvPicPr>
          <p:nvPr/>
        </p:nvPicPr>
        <p:blipFill>
          <a:blip r:embed="rId3"/>
          <a:stretch>
            <a:fillRect/>
          </a:stretch>
        </p:blipFill>
        <p:spPr>
          <a:xfrm>
            <a:off x="242887" y="1781175"/>
            <a:ext cx="8658225" cy="3295650"/>
          </a:xfrm>
          <a:prstGeom prst="rect">
            <a:avLst/>
          </a:prstGeom>
        </p:spPr>
      </p:pic>
    </p:spTree>
    <p:custDataLst>
      <p:tags r:id="rId1"/>
    </p:custDataLst>
    <p:extLst>
      <p:ext uri="{BB962C8B-B14F-4D97-AF65-F5344CB8AC3E}">
        <p14:creationId xmlns:p14="http://schemas.microsoft.com/office/powerpoint/2010/main" val="3846681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rmAutofit/>
          </a:bodyPr>
          <a:lstStyle/>
          <a:p>
            <a:r>
              <a:rPr lang="en-US" dirty="0"/>
              <a:t>Type Discovery</a:t>
            </a:r>
          </a:p>
          <a:p>
            <a:pPr lvl="1"/>
            <a:r>
              <a:rPr lang="en-US" dirty="0"/>
              <a:t>Code First includes types defined as a </a:t>
            </a:r>
            <a:r>
              <a:rPr lang="en-US" dirty="0" err="1"/>
              <a:t>DbSet</a:t>
            </a:r>
            <a:r>
              <a:rPr lang="en-US" dirty="0"/>
              <a:t> property in context class.</a:t>
            </a:r>
          </a:p>
          <a:p>
            <a:pPr lvl="1"/>
            <a:r>
              <a:rPr lang="en-US" dirty="0"/>
              <a:t>Code First includes reference types included in entity types even if they are defined in different assembly.</a:t>
            </a:r>
          </a:p>
          <a:p>
            <a:pPr lvl="1"/>
            <a:r>
              <a:rPr lang="en-US" dirty="0"/>
              <a:t>Code First includes derived classes even if only base class is defined as </a:t>
            </a:r>
            <a:r>
              <a:rPr lang="en-US" dirty="0" err="1"/>
              <a:t>DbSet</a:t>
            </a:r>
            <a:r>
              <a:rPr lang="en-US" dirty="0"/>
              <a:t> property.</a:t>
            </a:r>
          </a:p>
          <a:p>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69</a:t>
            </a:fld>
            <a:endParaRPr lang="en-US"/>
          </a:p>
        </p:txBody>
      </p:sp>
    </p:spTree>
    <p:custDataLst>
      <p:tags r:id="rId1"/>
    </p:custDataLst>
    <p:extLst>
      <p:ext uri="{BB962C8B-B14F-4D97-AF65-F5344CB8AC3E}">
        <p14:creationId xmlns:p14="http://schemas.microsoft.com/office/powerpoint/2010/main" val="194712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Architecture</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7696200" cy="4664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7</a:t>
            </a:fld>
            <a:endParaRPr lang="en-US"/>
          </a:p>
        </p:txBody>
      </p:sp>
    </p:spTree>
    <p:custDataLst>
      <p:tags r:id="rId1"/>
    </p:custDataLst>
    <p:extLst>
      <p:ext uri="{BB962C8B-B14F-4D97-AF65-F5344CB8AC3E}">
        <p14:creationId xmlns:p14="http://schemas.microsoft.com/office/powerpoint/2010/main" val="15902427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 (cont..)</a:t>
            </a:r>
          </a:p>
        </p:txBody>
      </p:sp>
      <p:sp>
        <p:nvSpPr>
          <p:cNvPr id="3" name="Content Placeholder 2"/>
          <p:cNvSpPr>
            <a:spLocks noGrp="1"/>
          </p:cNvSpPr>
          <p:nvPr>
            <p:ph sz="quarter" idx="1"/>
          </p:nvPr>
        </p:nvSpPr>
        <p:spPr/>
        <p:txBody>
          <a:bodyPr>
            <a:normAutofit/>
          </a:bodyPr>
          <a:lstStyle/>
          <a:p>
            <a:r>
              <a:rPr lang="en-US" dirty="0"/>
              <a:t>Primary Key</a:t>
            </a:r>
          </a:p>
          <a:p>
            <a:pPr lvl="1"/>
            <a:r>
              <a:rPr lang="en-US" dirty="0"/>
              <a:t>Code First would create a primary key for a property if the property name is </a:t>
            </a:r>
            <a:r>
              <a:rPr lang="en-US" b="1" dirty="0"/>
              <a:t>Id</a:t>
            </a:r>
            <a:r>
              <a:rPr lang="en-US" dirty="0"/>
              <a:t> or </a:t>
            </a:r>
            <a:r>
              <a:rPr lang="en-US" b="1" dirty="0"/>
              <a:t>&lt;class name&gt;Id </a:t>
            </a:r>
            <a:r>
              <a:rPr lang="en-US" dirty="0"/>
              <a:t>(NOT case sensitive). </a:t>
            </a:r>
          </a:p>
          <a:p>
            <a:pPr lvl="1"/>
            <a:r>
              <a:rPr lang="en-US" dirty="0"/>
              <a:t>The data type of a primary key property can be anything, but if the type of the primary key property is numeric or GUID it will be configured as an identity column</a:t>
            </a:r>
          </a:p>
          <a:p>
            <a:pPr lvl="1"/>
            <a:r>
              <a:rPr lang="en-US" dirty="0"/>
              <a:t>If you have defined key property other than </a:t>
            </a:r>
            <a:r>
              <a:rPr lang="en-US" b="1" dirty="0"/>
              <a:t>Id</a:t>
            </a:r>
            <a:r>
              <a:rPr lang="en-US" dirty="0"/>
              <a:t> or </a:t>
            </a:r>
            <a:r>
              <a:rPr lang="en-US" b="1" dirty="0"/>
              <a:t>&lt;</a:t>
            </a:r>
            <a:r>
              <a:rPr lang="en-US" b="1" dirty="0" err="1"/>
              <a:t>ClassName</a:t>
            </a:r>
            <a:r>
              <a:rPr lang="en-US" b="1" dirty="0"/>
              <a:t>&gt;Id </a:t>
            </a:r>
            <a:r>
              <a:rPr lang="en-US" dirty="0"/>
              <a:t>then </a:t>
            </a:r>
            <a:r>
              <a:rPr lang="en-US" dirty="0" err="1"/>
              <a:t>ModelValidationException</a:t>
            </a:r>
            <a:r>
              <a:rPr lang="en-US" dirty="0"/>
              <a:t> will be thrown</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70</a:t>
            </a:fld>
            <a:endParaRPr lang="en-US"/>
          </a:p>
        </p:txBody>
      </p:sp>
    </p:spTree>
    <p:custDataLst>
      <p:tags r:id="rId1"/>
    </p:custDataLst>
    <p:extLst>
      <p:ext uri="{BB962C8B-B14F-4D97-AF65-F5344CB8AC3E}">
        <p14:creationId xmlns:p14="http://schemas.microsoft.com/office/powerpoint/2010/main" val="6303966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 (cont..)</a:t>
            </a:r>
          </a:p>
        </p:txBody>
      </p:sp>
      <p:sp>
        <p:nvSpPr>
          <p:cNvPr id="3" name="Content Placeholder 2"/>
          <p:cNvSpPr>
            <a:spLocks noGrp="1"/>
          </p:cNvSpPr>
          <p:nvPr>
            <p:ph sz="quarter" idx="1"/>
          </p:nvPr>
        </p:nvSpPr>
        <p:spPr/>
        <p:txBody>
          <a:bodyPr/>
          <a:lstStyle/>
          <a:p>
            <a:r>
              <a:rPr lang="en-US" dirty="0"/>
              <a:t>Relationship convention</a:t>
            </a:r>
          </a:p>
          <a:p>
            <a:pPr lvl="1"/>
            <a:r>
              <a:rPr lang="en-US" dirty="0"/>
              <a:t>Code First infer relationship between the two entities using navigation property. </a:t>
            </a:r>
          </a:p>
          <a:p>
            <a:pPr lvl="1"/>
            <a:r>
              <a:rPr lang="en-US" dirty="0"/>
              <a:t>This navigation property can be simple reference type or collection type</a:t>
            </a:r>
          </a:p>
          <a:p>
            <a:pPr lvl="1"/>
            <a:r>
              <a:rPr lang="en-US" dirty="0"/>
              <a:t>Code First automatically inserts foreign key when it encounter navigation property</a:t>
            </a:r>
          </a:p>
          <a:p>
            <a:pPr lvl="1"/>
            <a:r>
              <a:rPr lang="en-US" dirty="0"/>
              <a:t>It is recommended to include a foreign key property on the dependent end of a relationship</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71</a:t>
            </a:fld>
            <a:endParaRPr lang="en-US"/>
          </a:p>
        </p:txBody>
      </p:sp>
    </p:spTree>
    <p:custDataLst>
      <p:tags r:id="rId1"/>
    </p:custDataLst>
    <p:extLst>
      <p:ext uri="{BB962C8B-B14F-4D97-AF65-F5344CB8AC3E}">
        <p14:creationId xmlns:p14="http://schemas.microsoft.com/office/powerpoint/2010/main" val="24979612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 (cont..)</a:t>
            </a:r>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33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72</a:t>
            </a:fld>
            <a:endParaRPr lang="en-US"/>
          </a:p>
        </p:txBody>
      </p:sp>
    </p:spTree>
    <p:custDataLst>
      <p:tags r:id="rId1"/>
    </p:custDataLst>
    <p:extLst>
      <p:ext uri="{BB962C8B-B14F-4D97-AF65-F5344CB8AC3E}">
        <p14:creationId xmlns:p14="http://schemas.microsoft.com/office/powerpoint/2010/main" val="25930057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a:solidFill>
                  <a:srgbClr val="0000FF"/>
                </a:solidFill>
              </a:rPr>
              <a:t>public</a:t>
            </a:r>
            <a:r>
              <a:rPr lang="en-US" sz="2000" dirty="0"/>
              <a:t> </a:t>
            </a:r>
            <a:r>
              <a:rPr lang="en-US" sz="2000" dirty="0">
                <a:solidFill>
                  <a:srgbClr val="0000FF"/>
                </a:solidFill>
              </a:rPr>
              <a:t>class</a:t>
            </a:r>
            <a:r>
              <a:rPr lang="en-US" sz="2000" dirty="0"/>
              <a:t> </a:t>
            </a:r>
            <a:r>
              <a:rPr lang="en-US" sz="2000" dirty="0">
                <a:solidFill>
                  <a:srgbClr val="2B91AF"/>
                </a:solidFill>
              </a:rPr>
              <a:t>Student</a:t>
            </a:r>
            <a:r>
              <a:rPr lang="en-US" sz="2000" dirty="0"/>
              <a:t> { </a:t>
            </a:r>
          </a:p>
          <a:p>
            <a:pPr marL="301943" lvl="1" indent="0">
              <a:buNone/>
            </a:pPr>
            <a:r>
              <a:rPr lang="en-US" sz="2000" dirty="0">
                <a:solidFill>
                  <a:srgbClr val="0000FF"/>
                </a:solidFill>
              </a:rPr>
              <a:t>public</a:t>
            </a:r>
            <a:r>
              <a:rPr lang="en-US" sz="2000" dirty="0"/>
              <a:t> Student() { } </a:t>
            </a:r>
          </a:p>
          <a:p>
            <a:pPr marL="301943" lvl="1" indent="0">
              <a:buNone/>
            </a:pPr>
            <a:r>
              <a:rPr lang="en-US" sz="2000" dirty="0"/>
              <a:t>[</a:t>
            </a:r>
            <a:r>
              <a:rPr lang="en-US" sz="2000" dirty="0">
                <a:solidFill>
                  <a:srgbClr val="2B91AF"/>
                </a:solidFill>
              </a:rPr>
              <a:t>Key</a:t>
            </a:r>
            <a:r>
              <a:rPr lang="en-US" sz="2000" dirty="0"/>
              <a:t>] </a:t>
            </a:r>
          </a:p>
          <a:p>
            <a:pPr marL="301943" lvl="1" indent="0">
              <a:buNone/>
            </a:pPr>
            <a:r>
              <a:rPr lang="en-US" sz="2000" dirty="0">
                <a:solidFill>
                  <a:srgbClr val="0000FF"/>
                </a:solidFill>
              </a:rPr>
              <a:t>public</a:t>
            </a:r>
            <a:r>
              <a:rPr lang="en-US" sz="2000" dirty="0"/>
              <a:t> </a:t>
            </a:r>
            <a:r>
              <a:rPr lang="en-US" sz="2000" dirty="0" err="1">
                <a:solidFill>
                  <a:srgbClr val="0000FF"/>
                </a:solidFill>
              </a:rPr>
              <a:t>int</a:t>
            </a:r>
            <a:r>
              <a:rPr lang="en-US" sz="2000" dirty="0"/>
              <a:t> </a:t>
            </a:r>
            <a:r>
              <a:rPr lang="en-US" sz="2000" dirty="0" err="1"/>
              <a:t>StudentKey</a:t>
            </a:r>
            <a:r>
              <a:rPr lang="en-US" sz="2000" dirty="0"/>
              <a:t> { </a:t>
            </a:r>
            <a:r>
              <a:rPr lang="en-US" sz="2000" dirty="0">
                <a:solidFill>
                  <a:srgbClr val="0000FF"/>
                </a:solidFill>
              </a:rPr>
              <a:t>get</a:t>
            </a:r>
            <a:r>
              <a:rPr lang="en-US" sz="2000" dirty="0"/>
              <a:t>; </a:t>
            </a:r>
            <a:r>
              <a:rPr lang="en-US" sz="2000" dirty="0">
                <a:solidFill>
                  <a:srgbClr val="0000FF"/>
                </a:solidFill>
              </a:rPr>
              <a:t>set</a:t>
            </a:r>
            <a:r>
              <a:rPr lang="en-US" sz="2000" dirty="0"/>
              <a:t>; } </a:t>
            </a:r>
          </a:p>
          <a:p>
            <a:pPr marL="301943" lvl="1" indent="0">
              <a:buNone/>
            </a:pPr>
            <a:r>
              <a:rPr lang="en-US" sz="2000" dirty="0">
                <a:solidFill>
                  <a:srgbClr val="0000FF"/>
                </a:solidFill>
              </a:rPr>
              <a:t>public</a:t>
            </a:r>
            <a:r>
              <a:rPr lang="en-US" sz="2000" dirty="0"/>
              <a:t> </a:t>
            </a:r>
            <a:r>
              <a:rPr lang="en-US" sz="2000" dirty="0">
                <a:solidFill>
                  <a:srgbClr val="0000FF"/>
                </a:solidFill>
              </a:rPr>
              <a:t>string</a:t>
            </a:r>
            <a:r>
              <a:rPr lang="en-US" sz="2000" dirty="0"/>
              <a:t> </a:t>
            </a:r>
            <a:r>
              <a:rPr lang="en-US" sz="2000" dirty="0" err="1"/>
              <a:t>StudentName</a:t>
            </a:r>
            <a:r>
              <a:rPr lang="en-US" sz="2000" dirty="0"/>
              <a:t> { </a:t>
            </a:r>
            <a:r>
              <a:rPr lang="en-US" sz="2000" dirty="0">
                <a:solidFill>
                  <a:srgbClr val="0000FF"/>
                </a:solidFill>
              </a:rPr>
              <a:t>get</a:t>
            </a:r>
            <a:r>
              <a:rPr lang="en-US" sz="2000" dirty="0"/>
              <a:t>; </a:t>
            </a:r>
            <a:r>
              <a:rPr lang="en-US" sz="2000" dirty="0">
                <a:solidFill>
                  <a:srgbClr val="0000FF"/>
                </a:solidFill>
              </a:rPr>
              <a:t>set</a:t>
            </a:r>
            <a:r>
              <a:rPr lang="en-US" sz="2000" dirty="0"/>
              <a:t>; } </a:t>
            </a:r>
          </a:p>
          <a:p>
            <a:pPr marL="0" indent="0">
              <a:buNone/>
            </a:pPr>
            <a:r>
              <a:rPr lang="en-US" sz="2000" dirty="0"/>
              <a:t>} </a:t>
            </a:r>
          </a:p>
        </p:txBody>
      </p:sp>
      <p:sp>
        <p:nvSpPr>
          <p:cNvPr id="3" name="Title 2"/>
          <p:cNvSpPr>
            <a:spLocks noGrp="1"/>
          </p:cNvSpPr>
          <p:nvPr>
            <p:ph type="title"/>
          </p:nvPr>
        </p:nvSpPr>
        <p:spPr/>
        <p:txBody>
          <a:bodyPr/>
          <a:lstStyle/>
          <a:p>
            <a:r>
              <a:rPr lang="en-US" dirty="0"/>
              <a:t>Key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05000"/>
            <a:ext cx="415663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631156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solidFill>
                <a:srgbClr val="0000FF"/>
              </a:solidFill>
            </a:endParaRPr>
          </a:p>
          <a:p>
            <a:pPr marL="0" indent="0">
              <a:buNone/>
            </a:pPr>
            <a:r>
              <a:rPr lang="en-US" dirty="0">
                <a:solidFill>
                  <a:srgbClr val="0000FF"/>
                </a:solidFill>
              </a:rPr>
              <a:t>public</a:t>
            </a:r>
            <a:r>
              <a:rPr lang="en-US" dirty="0"/>
              <a:t> </a:t>
            </a:r>
            <a:r>
              <a:rPr lang="en-US" dirty="0">
                <a:solidFill>
                  <a:srgbClr val="0000FF"/>
                </a:solidFill>
              </a:rPr>
              <a:t>class</a:t>
            </a:r>
            <a:r>
              <a:rPr lang="en-US" dirty="0"/>
              <a:t> </a:t>
            </a:r>
            <a:r>
              <a:rPr lang="en-US" dirty="0">
                <a:solidFill>
                  <a:srgbClr val="2B91AF"/>
                </a:solidFill>
              </a:rPr>
              <a:t>Student</a:t>
            </a:r>
            <a:r>
              <a:rPr lang="en-US" dirty="0"/>
              <a:t> { </a:t>
            </a:r>
          </a:p>
          <a:p>
            <a:pPr marL="301943" lvl="1" indent="0">
              <a:buNone/>
            </a:pPr>
            <a:r>
              <a:rPr lang="en-US" dirty="0">
                <a:solidFill>
                  <a:srgbClr val="0000FF"/>
                </a:solidFill>
              </a:rPr>
              <a:t>public</a:t>
            </a:r>
            <a:r>
              <a:rPr lang="en-US" dirty="0"/>
              <a:t> Student() { } </a:t>
            </a:r>
          </a:p>
          <a:p>
            <a:pPr marL="301943" lvl="1" indent="0">
              <a:buNone/>
            </a:pPr>
            <a:r>
              <a:rPr lang="en-US" dirty="0">
                <a:solidFill>
                  <a:srgbClr val="0000FF"/>
                </a:solidFill>
              </a:rPr>
              <a:t>public</a:t>
            </a:r>
            <a:r>
              <a:rPr lang="en-US" dirty="0"/>
              <a:t> </a:t>
            </a:r>
            <a:r>
              <a:rPr lang="en-US" dirty="0" err="1">
                <a:solidFill>
                  <a:srgbClr val="0000FF"/>
                </a:solidFill>
              </a:rPr>
              <a:t>int</a:t>
            </a:r>
            <a:r>
              <a:rPr lang="en-US" dirty="0"/>
              <a:t> </a:t>
            </a:r>
            <a:r>
              <a:rPr lang="en-US" dirty="0" err="1"/>
              <a:t>StudentID</a:t>
            </a:r>
            <a:r>
              <a:rPr lang="en-US" dirty="0"/>
              <a:t> { </a:t>
            </a:r>
            <a:r>
              <a:rPr lang="en-US" dirty="0">
                <a:solidFill>
                  <a:srgbClr val="0000FF"/>
                </a:solidFill>
              </a:rPr>
              <a:t>get</a:t>
            </a:r>
            <a:r>
              <a:rPr lang="en-US" dirty="0"/>
              <a:t>; </a:t>
            </a:r>
            <a:r>
              <a:rPr lang="en-US" dirty="0">
                <a:solidFill>
                  <a:srgbClr val="0000FF"/>
                </a:solidFill>
              </a:rPr>
              <a:t>set</a:t>
            </a:r>
            <a:r>
              <a:rPr lang="en-US" dirty="0"/>
              <a:t>; } </a:t>
            </a:r>
          </a:p>
          <a:p>
            <a:pPr marL="301943" lvl="1" indent="0">
              <a:buNone/>
            </a:pPr>
            <a:r>
              <a:rPr lang="en-US" b="1" dirty="0"/>
              <a:t>[</a:t>
            </a:r>
            <a:r>
              <a:rPr lang="en-US" b="1" dirty="0">
                <a:solidFill>
                  <a:srgbClr val="2B91AF"/>
                </a:solidFill>
              </a:rPr>
              <a:t>Required</a:t>
            </a:r>
            <a:r>
              <a:rPr lang="en-US" b="1" dirty="0"/>
              <a:t>] </a:t>
            </a:r>
          </a:p>
          <a:p>
            <a:pPr marL="301943" lvl="1" indent="0">
              <a:buNone/>
            </a:pPr>
            <a:r>
              <a:rPr lang="en-US" dirty="0">
                <a:solidFill>
                  <a:srgbClr val="0000FF"/>
                </a:solidFill>
              </a:rPr>
              <a:t>public</a:t>
            </a:r>
            <a:r>
              <a:rPr lang="en-US" dirty="0"/>
              <a:t> </a:t>
            </a:r>
            <a:r>
              <a:rPr lang="en-US" dirty="0">
                <a:solidFill>
                  <a:srgbClr val="0000FF"/>
                </a:solidFill>
              </a:rPr>
              <a:t>string</a:t>
            </a:r>
            <a:r>
              <a:rPr lang="en-US" dirty="0"/>
              <a:t> </a:t>
            </a:r>
            <a:r>
              <a:rPr lang="en-US" dirty="0" err="1"/>
              <a:t>StudentName</a:t>
            </a:r>
            <a:r>
              <a:rPr lang="en-US" dirty="0"/>
              <a:t>  { </a:t>
            </a:r>
            <a:r>
              <a:rPr lang="en-US" dirty="0">
                <a:solidFill>
                  <a:srgbClr val="0000FF"/>
                </a:solidFill>
              </a:rPr>
              <a:t>get</a:t>
            </a:r>
            <a:r>
              <a:rPr lang="en-US" dirty="0"/>
              <a:t>; </a:t>
            </a:r>
            <a:r>
              <a:rPr lang="en-US" dirty="0">
                <a:solidFill>
                  <a:srgbClr val="0000FF"/>
                </a:solidFill>
              </a:rPr>
              <a:t>set</a:t>
            </a:r>
            <a:r>
              <a:rPr lang="en-US" dirty="0"/>
              <a:t>; }</a:t>
            </a:r>
          </a:p>
          <a:p>
            <a:pPr marL="301943" lvl="1" indent="0">
              <a:buNone/>
            </a:pPr>
            <a:r>
              <a:rPr lang="en-US" dirty="0">
                <a:solidFill>
                  <a:srgbClr val="0000FF"/>
                </a:solidFill>
              </a:rPr>
              <a:t>public</a:t>
            </a:r>
            <a:r>
              <a:rPr lang="en-US" dirty="0"/>
              <a:t> </a:t>
            </a:r>
            <a:r>
              <a:rPr lang="en-US" dirty="0">
                <a:solidFill>
                  <a:srgbClr val="0000FF"/>
                </a:solidFill>
              </a:rPr>
              <a:t>string</a:t>
            </a:r>
            <a:r>
              <a:rPr lang="en-US" b="1" dirty="0">
                <a:solidFill>
                  <a:srgbClr val="FF0000"/>
                </a:solidFill>
              </a:rPr>
              <a:t>?</a:t>
            </a:r>
            <a:r>
              <a:rPr lang="en-US" dirty="0"/>
              <a:t> </a:t>
            </a:r>
            <a:r>
              <a:rPr lang="en-US" dirty="0" err="1"/>
              <a:t>StudentAddress</a:t>
            </a:r>
            <a:r>
              <a:rPr lang="en-US" dirty="0"/>
              <a:t> { </a:t>
            </a:r>
            <a:r>
              <a:rPr lang="en-US" dirty="0">
                <a:solidFill>
                  <a:srgbClr val="0000FF"/>
                </a:solidFill>
              </a:rPr>
              <a:t>get</a:t>
            </a:r>
            <a:r>
              <a:rPr lang="en-US" dirty="0"/>
              <a:t>; </a:t>
            </a:r>
            <a:r>
              <a:rPr lang="en-US" dirty="0">
                <a:solidFill>
                  <a:srgbClr val="0000FF"/>
                </a:solidFill>
              </a:rPr>
              <a:t>set</a:t>
            </a:r>
            <a:r>
              <a:rPr lang="en-US" dirty="0"/>
              <a:t>; }</a:t>
            </a:r>
          </a:p>
          <a:p>
            <a:pPr marL="0" indent="0">
              <a:buNone/>
            </a:pPr>
            <a:r>
              <a:rPr lang="en-US" dirty="0"/>
              <a:t> }</a:t>
            </a:r>
          </a:p>
        </p:txBody>
      </p:sp>
      <p:sp>
        <p:nvSpPr>
          <p:cNvPr id="3" name="Title 2"/>
          <p:cNvSpPr>
            <a:spLocks noGrp="1"/>
          </p:cNvSpPr>
          <p:nvPr>
            <p:ph type="title"/>
          </p:nvPr>
        </p:nvSpPr>
        <p:spPr/>
        <p:txBody>
          <a:bodyPr/>
          <a:lstStyle/>
          <a:p>
            <a:r>
              <a:rPr lang="en-US" dirty="0" err="1"/>
              <a:t>Nullable</a:t>
            </a:r>
            <a:r>
              <a:rPr lang="en-US" dirty="0"/>
              <a:t> field, Not null</a:t>
            </a:r>
          </a:p>
        </p:txBody>
      </p:sp>
    </p:spTree>
    <p:custDataLst>
      <p:tags r:id="rId1"/>
    </p:custDataLst>
    <p:extLst>
      <p:ext uri="{BB962C8B-B14F-4D97-AF65-F5344CB8AC3E}">
        <p14:creationId xmlns:p14="http://schemas.microsoft.com/office/powerpoint/2010/main" val="1874333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Max, </a:t>
            </a:r>
            <a:r>
              <a:rPr lang="en-US" dirty="0" err="1"/>
              <a:t>MinLength</a:t>
            </a:r>
            <a:endParaRPr lang="en-US" dirty="0"/>
          </a:p>
        </p:txBody>
      </p:sp>
      <p:sp>
        <p:nvSpPr>
          <p:cNvPr id="5" name="Content Placeholder 4"/>
          <p:cNvSpPr>
            <a:spLocks noGrp="1"/>
          </p:cNvSpPr>
          <p:nvPr>
            <p:ph sz="quarter" idx="13"/>
          </p:nvPr>
        </p:nvSpPr>
        <p:spPr/>
        <p:txBody>
          <a:bodyPr>
            <a:normAutofit/>
          </a:bodyPr>
          <a:lstStyle/>
          <a:p>
            <a:pPr marL="0" indent="0">
              <a:buNone/>
            </a:pPr>
            <a:r>
              <a:rPr lang="en-US" sz="1800" dirty="0">
                <a:solidFill>
                  <a:srgbClr val="0000FF"/>
                </a:solidFill>
              </a:rPr>
              <a:t>public</a:t>
            </a:r>
            <a:r>
              <a:rPr lang="en-US" sz="1800" dirty="0"/>
              <a:t> </a:t>
            </a:r>
            <a:r>
              <a:rPr lang="en-US" sz="1800" dirty="0">
                <a:solidFill>
                  <a:srgbClr val="0000FF"/>
                </a:solidFill>
              </a:rPr>
              <a:t>class</a:t>
            </a:r>
            <a:r>
              <a:rPr lang="en-US" sz="1800" dirty="0"/>
              <a:t> </a:t>
            </a:r>
            <a:r>
              <a:rPr lang="en-US" sz="1800" dirty="0">
                <a:solidFill>
                  <a:srgbClr val="2B91AF"/>
                </a:solidFill>
              </a:rPr>
              <a:t>Student</a:t>
            </a:r>
            <a:r>
              <a:rPr lang="en-US" sz="1800" dirty="0"/>
              <a:t> { </a:t>
            </a:r>
          </a:p>
          <a:p>
            <a:pPr marL="301943" lvl="1" indent="0">
              <a:buNone/>
            </a:pPr>
            <a:r>
              <a:rPr lang="en-US" sz="1800" dirty="0">
                <a:solidFill>
                  <a:srgbClr val="0000FF"/>
                </a:solidFill>
              </a:rPr>
              <a:t>public</a:t>
            </a:r>
            <a:r>
              <a:rPr lang="en-US" sz="1800" dirty="0"/>
              <a:t> Student() { } </a:t>
            </a:r>
          </a:p>
          <a:p>
            <a:pPr marL="301943" lvl="1" indent="0">
              <a:buNone/>
            </a:pPr>
            <a:r>
              <a:rPr lang="en-US" sz="1800" dirty="0">
                <a:solidFill>
                  <a:srgbClr val="0000FF"/>
                </a:solidFill>
              </a:rPr>
              <a:t>public</a:t>
            </a:r>
            <a:r>
              <a:rPr lang="en-US" sz="1800" dirty="0"/>
              <a:t> </a:t>
            </a:r>
            <a:r>
              <a:rPr lang="en-US" sz="1800" dirty="0" err="1">
                <a:solidFill>
                  <a:srgbClr val="0000FF"/>
                </a:solidFill>
              </a:rPr>
              <a:t>int</a:t>
            </a:r>
            <a:r>
              <a:rPr lang="en-US" sz="1800" dirty="0"/>
              <a:t> </a:t>
            </a:r>
            <a:r>
              <a:rPr lang="en-US" sz="1800" dirty="0" err="1"/>
              <a:t>StudentID</a:t>
            </a:r>
            <a:r>
              <a:rPr lang="en-US" sz="1800" dirty="0"/>
              <a:t> { </a:t>
            </a:r>
            <a:r>
              <a:rPr lang="en-US" sz="1800" dirty="0">
                <a:solidFill>
                  <a:srgbClr val="0000FF"/>
                </a:solidFill>
              </a:rPr>
              <a:t>get</a:t>
            </a:r>
            <a:r>
              <a:rPr lang="en-US" sz="1800" dirty="0"/>
              <a:t>; </a:t>
            </a:r>
            <a:r>
              <a:rPr lang="en-US" sz="1800" dirty="0">
                <a:solidFill>
                  <a:srgbClr val="0000FF"/>
                </a:solidFill>
              </a:rPr>
              <a:t>set</a:t>
            </a:r>
            <a:r>
              <a:rPr lang="en-US" sz="1800" dirty="0"/>
              <a:t>; } </a:t>
            </a:r>
          </a:p>
          <a:p>
            <a:pPr marL="301943" lvl="1" indent="0">
              <a:buNone/>
            </a:pPr>
            <a:r>
              <a:rPr lang="en-US" sz="1800" dirty="0"/>
              <a:t>[</a:t>
            </a:r>
            <a:r>
              <a:rPr lang="en-US" sz="1800" dirty="0" err="1">
                <a:solidFill>
                  <a:srgbClr val="2B91AF"/>
                </a:solidFill>
              </a:rPr>
              <a:t>MaxLength</a:t>
            </a:r>
            <a:r>
              <a:rPr lang="en-US" sz="1800" dirty="0"/>
              <a:t>(50)] </a:t>
            </a:r>
          </a:p>
          <a:p>
            <a:pPr marL="301943" lvl="1" indent="0">
              <a:buNone/>
            </a:pPr>
            <a:r>
              <a:rPr lang="en-US" sz="1800" dirty="0">
                <a:solidFill>
                  <a:srgbClr val="0000FF"/>
                </a:solidFill>
              </a:rPr>
              <a:t>public</a:t>
            </a:r>
            <a:r>
              <a:rPr lang="en-US" sz="1800" dirty="0"/>
              <a:t> </a:t>
            </a:r>
            <a:r>
              <a:rPr lang="en-US" sz="1800" dirty="0">
                <a:solidFill>
                  <a:srgbClr val="0000FF"/>
                </a:solidFill>
              </a:rPr>
              <a:t>string</a:t>
            </a:r>
            <a:r>
              <a:rPr lang="en-US" sz="1800" dirty="0"/>
              <a:t> </a:t>
            </a:r>
            <a:r>
              <a:rPr lang="en-US" sz="1800" dirty="0" err="1"/>
              <a:t>StudentName</a:t>
            </a:r>
            <a:r>
              <a:rPr lang="en-US" sz="1800" dirty="0"/>
              <a:t> { </a:t>
            </a:r>
            <a:r>
              <a:rPr lang="en-US" sz="1800" dirty="0">
                <a:solidFill>
                  <a:srgbClr val="0000FF"/>
                </a:solidFill>
              </a:rPr>
              <a:t>get</a:t>
            </a:r>
            <a:r>
              <a:rPr lang="en-US" sz="1800" dirty="0"/>
              <a:t>; </a:t>
            </a:r>
            <a:r>
              <a:rPr lang="en-US" sz="1800" dirty="0">
                <a:solidFill>
                  <a:srgbClr val="0000FF"/>
                </a:solidFill>
              </a:rPr>
              <a:t>set</a:t>
            </a:r>
            <a:r>
              <a:rPr lang="en-US" sz="1800" dirty="0"/>
              <a:t>; }</a:t>
            </a:r>
          </a:p>
          <a:p>
            <a:pPr marL="0" indent="0">
              <a:buNone/>
            </a:pPr>
            <a:r>
              <a:rPr lang="en-US" sz="1800" dirty="0"/>
              <a:t>}</a:t>
            </a:r>
          </a:p>
        </p:txBody>
      </p:sp>
      <p:sp>
        <p:nvSpPr>
          <p:cNvPr id="6" name="Content Placeholder 5"/>
          <p:cNvSpPr>
            <a:spLocks noGrp="1"/>
          </p:cNvSpPr>
          <p:nvPr>
            <p:ph sz="quarter" idx="14"/>
          </p:nvPr>
        </p:nvSpPr>
        <p:spPr>
          <a:xfrm>
            <a:off x="4645152" y="2679192"/>
            <a:ext cx="4270248" cy="3447288"/>
          </a:xfrm>
        </p:spPr>
        <p:txBody>
          <a:bodyPr>
            <a:normAutofit/>
          </a:bodyPr>
          <a:lstStyle/>
          <a:p>
            <a:pPr marL="0" indent="0">
              <a:buNone/>
            </a:pPr>
            <a:r>
              <a:rPr lang="en-US" sz="1800" dirty="0">
                <a:solidFill>
                  <a:srgbClr val="0000FF"/>
                </a:solidFill>
              </a:rPr>
              <a:t>public</a:t>
            </a:r>
            <a:r>
              <a:rPr lang="en-US" sz="1800" dirty="0"/>
              <a:t> </a:t>
            </a:r>
            <a:r>
              <a:rPr lang="en-US" sz="1800" dirty="0">
                <a:solidFill>
                  <a:srgbClr val="0000FF"/>
                </a:solidFill>
              </a:rPr>
              <a:t>class</a:t>
            </a:r>
            <a:r>
              <a:rPr lang="en-US" sz="1800" dirty="0"/>
              <a:t> </a:t>
            </a:r>
            <a:r>
              <a:rPr lang="en-US" sz="1800" dirty="0">
                <a:solidFill>
                  <a:srgbClr val="2B91AF"/>
                </a:solidFill>
              </a:rPr>
              <a:t>Student</a:t>
            </a:r>
            <a:r>
              <a:rPr lang="en-US" sz="1800" dirty="0"/>
              <a:t> { </a:t>
            </a:r>
          </a:p>
          <a:p>
            <a:pPr marL="301943" lvl="1" indent="0">
              <a:buNone/>
            </a:pPr>
            <a:r>
              <a:rPr lang="en-US" sz="1800" dirty="0">
                <a:solidFill>
                  <a:srgbClr val="0000FF"/>
                </a:solidFill>
              </a:rPr>
              <a:t>public</a:t>
            </a:r>
            <a:r>
              <a:rPr lang="en-US" sz="1800" dirty="0"/>
              <a:t> Student() { } </a:t>
            </a:r>
          </a:p>
          <a:p>
            <a:pPr marL="301943" lvl="1" indent="0">
              <a:buNone/>
            </a:pPr>
            <a:r>
              <a:rPr lang="en-US" sz="1800" dirty="0">
                <a:solidFill>
                  <a:srgbClr val="0000FF"/>
                </a:solidFill>
              </a:rPr>
              <a:t>public</a:t>
            </a:r>
            <a:r>
              <a:rPr lang="en-US" sz="1800" dirty="0"/>
              <a:t> </a:t>
            </a:r>
            <a:r>
              <a:rPr lang="en-US" sz="1800" dirty="0" err="1">
                <a:solidFill>
                  <a:srgbClr val="0000FF"/>
                </a:solidFill>
              </a:rPr>
              <a:t>int</a:t>
            </a:r>
            <a:r>
              <a:rPr lang="en-US" sz="1800" dirty="0"/>
              <a:t> </a:t>
            </a:r>
            <a:r>
              <a:rPr lang="en-US" sz="1800" dirty="0" err="1"/>
              <a:t>StudentID</a:t>
            </a:r>
            <a:r>
              <a:rPr lang="en-US" sz="1800" dirty="0"/>
              <a:t> { </a:t>
            </a:r>
            <a:r>
              <a:rPr lang="en-US" sz="1800" dirty="0">
                <a:solidFill>
                  <a:srgbClr val="0000FF"/>
                </a:solidFill>
              </a:rPr>
              <a:t>get</a:t>
            </a:r>
            <a:r>
              <a:rPr lang="en-US" sz="1800" dirty="0"/>
              <a:t>; </a:t>
            </a:r>
            <a:r>
              <a:rPr lang="en-US" sz="1800" dirty="0">
                <a:solidFill>
                  <a:srgbClr val="0000FF"/>
                </a:solidFill>
              </a:rPr>
              <a:t>set</a:t>
            </a:r>
            <a:r>
              <a:rPr lang="en-US" sz="1800" dirty="0"/>
              <a:t>; }</a:t>
            </a:r>
          </a:p>
          <a:p>
            <a:pPr marL="301943" lvl="1" indent="0">
              <a:buNone/>
            </a:pPr>
            <a:r>
              <a:rPr lang="en-US" sz="1800" dirty="0"/>
              <a:t>[</a:t>
            </a:r>
            <a:r>
              <a:rPr lang="en-US" sz="1800" dirty="0" err="1">
                <a:solidFill>
                  <a:srgbClr val="2B91AF"/>
                </a:solidFill>
              </a:rPr>
              <a:t>MaxLength</a:t>
            </a:r>
            <a:r>
              <a:rPr lang="en-US" sz="1800" dirty="0"/>
              <a:t>(50),</a:t>
            </a:r>
            <a:r>
              <a:rPr lang="en-US" sz="1800" dirty="0" err="1">
                <a:solidFill>
                  <a:srgbClr val="2B91AF"/>
                </a:solidFill>
              </a:rPr>
              <a:t>MinLength</a:t>
            </a:r>
            <a:r>
              <a:rPr lang="en-US" sz="1800" dirty="0"/>
              <a:t>(2)] </a:t>
            </a:r>
          </a:p>
          <a:p>
            <a:pPr marL="301943" lvl="1" indent="0">
              <a:buNone/>
            </a:pPr>
            <a:r>
              <a:rPr lang="en-US" sz="1800" dirty="0">
                <a:solidFill>
                  <a:srgbClr val="0000FF"/>
                </a:solidFill>
              </a:rPr>
              <a:t>public</a:t>
            </a:r>
            <a:r>
              <a:rPr lang="en-US" sz="1800" dirty="0"/>
              <a:t> </a:t>
            </a:r>
            <a:r>
              <a:rPr lang="en-US" sz="1800" dirty="0">
                <a:solidFill>
                  <a:srgbClr val="0000FF"/>
                </a:solidFill>
              </a:rPr>
              <a:t>string</a:t>
            </a:r>
            <a:r>
              <a:rPr lang="en-US" sz="1800" dirty="0"/>
              <a:t> </a:t>
            </a:r>
            <a:r>
              <a:rPr lang="en-US" sz="1800" dirty="0" err="1"/>
              <a:t>StudentName</a:t>
            </a:r>
            <a:r>
              <a:rPr lang="en-US" sz="1800" dirty="0"/>
              <a:t> { </a:t>
            </a:r>
            <a:r>
              <a:rPr lang="en-US" sz="1800" dirty="0">
                <a:solidFill>
                  <a:srgbClr val="0000FF"/>
                </a:solidFill>
              </a:rPr>
              <a:t>get</a:t>
            </a:r>
            <a:r>
              <a:rPr lang="en-US" sz="1800" dirty="0"/>
              <a:t>; </a:t>
            </a:r>
            <a:r>
              <a:rPr lang="en-US" sz="1800" dirty="0">
                <a:solidFill>
                  <a:srgbClr val="0000FF"/>
                </a:solidFill>
              </a:rPr>
              <a:t>set</a:t>
            </a:r>
            <a:r>
              <a:rPr lang="en-US" sz="1800" dirty="0"/>
              <a:t>; } </a:t>
            </a:r>
          </a:p>
          <a:p>
            <a:pPr marL="0" indent="0">
              <a:buNone/>
            </a:pPr>
            <a:r>
              <a:rPr lang="en-US" sz="1800" dirty="0"/>
              <a:t>}</a:t>
            </a:r>
          </a:p>
        </p:txBody>
      </p:sp>
    </p:spTree>
    <p:custDataLst>
      <p:tags r:id="rId1"/>
    </p:custDataLst>
    <p:extLst>
      <p:ext uri="{BB962C8B-B14F-4D97-AF65-F5344CB8AC3E}">
        <p14:creationId xmlns:p14="http://schemas.microsoft.com/office/powerpoint/2010/main" val="3214046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a:solidFill>
                  <a:srgbClr val="0000FF"/>
                </a:solidFill>
              </a:rPr>
              <a:t>public</a:t>
            </a:r>
            <a:r>
              <a:rPr lang="en-US" dirty="0"/>
              <a:t> </a:t>
            </a:r>
            <a:r>
              <a:rPr lang="en-US" dirty="0">
                <a:solidFill>
                  <a:srgbClr val="0000FF"/>
                </a:solidFill>
              </a:rPr>
              <a:t>class</a:t>
            </a:r>
            <a:r>
              <a:rPr lang="en-US" dirty="0"/>
              <a:t> </a:t>
            </a:r>
            <a:r>
              <a:rPr lang="en-US" dirty="0">
                <a:solidFill>
                  <a:srgbClr val="2B91AF"/>
                </a:solidFill>
              </a:rPr>
              <a:t>Student</a:t>
            </a:r>
            <a:r>
              <a:rPr lang="en-US" dirty="0"/>
              <a:t> { </a:t>
            </a:r>
          </a:p>
          <a:p>
            <a:pPr marL="301943" lvl="1" indent="0">
              <a:buNone/>
            </a:pPr>
            <a:r>
              <a:rPr lang="en-US" dirty="0">
                <a:solidFill>
                  <a:srgbClr val="0000FF"/>
                </a:solidFill>
              </a:rPr>
              <a:t>public</a:t>
            </a:r>
            <a:r>
              <a:rPr lang="en-US" dirty="0"/>
              <a:t> Student() { } </a:t>
            </a:r>
          </a:p>
          <a:p>
            <a:pPr marL="301943" lvl="1" indent="0">
              <a:buNone/>
            </a:pPr>
            <a:r>
              <a:rPr lang="en-US" dirty="0">
                <a:solidFill>
                  <a:srgbClr val="0000FF"/>
                </a:solidFill>
              </a:rPr>
              <a:t>public</a:t>
            </a:r>
            <a:r>
              <a:rPr lang="en-US" dirty="0"/>
              <a:t> </a:t>
            </a:r>
            <a:r>
              <a:rPr lang="en-US" dirty="0" err="1">
                <a:solidFill>
                  <a:srgbClr val="0000FF"/>
                </a:solidFill>
              </a:rPr>
              <a:t>int</a:t>
            </a:r>
            <a:r>
              <a:rPr lang="en-US" dirty="0"/>
              <a:t> </a:t>
            </a:r>
            <a:r>
              <a:rPr lang="en-US" dirty="0" err="1"/>
              <a:t>StudentID</a:t>
            </a:r>
            <a:r>
              <a:rPr lang="en-US" dirty="0"/>
              <a:t> { </a:t>
            </a:r>
            <a:r>
              <a:rPr lang="en-US" dirty="0">
                <a:solidFill>
                  <a:srgbClr val="0000FF"/>
                </a:solidFill>
              </a:rPr>
              <a:t>get</a:t>
            </a:r>
            <a:r>
              <a:rPr lang="en-US" dirty="0"/>
              <a:t>; </a:t>
            </a:r>
            <a:r>
              <a:rPr lang="en-US" dirty="0">
                <a:solidFill>
                  <a:srgbClr val="0000FF"/>
                </a:solidFill>
              </a:rPr>
              <a:t>set</a:t>
            </a:r>
            <a:r>
              <a:rPr lang="en-US" dirty="0"/>
              <a:t>; } </a:t>
            </a:r>
          </a:p>
          <a:p>
            <a:pPr marL="301943" lvl="1" indent="0">
              <a:buNone/>
            </a:pPr>
            <a:r>
              <a:rPr lang="en-US" dirty="0"/>
              <a:t>[</a:t>
            </a:r>
            <a:r>
              <a:rPr lang="en-US" dirty="0" err="1">
                <a:solidFill>
                  <a:srgbClr val="2B91AF"/>
                </a:solidFill>
              </a:rPr>
              <a:t>StringLength</a:t>
            </a:r>
            <a:r>
              <a:rPr lang="en-US" dirty="0"/>
              <a:t>(50)] </a:t>
            </a:r>
          </a:p>
          <a:p>
            <a:pPr marL="301943" lvl="1" indent="0">
              <a:buNone/>
            </a:pPr>
            <a:r>
              <a:rPr lang="en-US" dirty="0">
                <a:solidFill>
                  <a:srgbClr val="0000FF"/>
                </a:solidFill>
              </a:rPr>
              <a:t>public</a:t>
            </a:r>
            <a:r>
              <a:rPr lang="en-US" dirty="0"/>
              <a:t> </a:t>
            </a:r>
            <a:r>
              <a:rPr lang="en-US" dirty="0">
                <a:solidFill>
                  <a:srgbClr val="0000FF"/>
                </a:solidFill>
              </a:rPr>
              <a:t>string</a:t>
            </a:r>
            <a:r>
              <a:rPr lang="en-US" dirty="0"/>
              <a:t> </a:t>
            </a:r>
            <a:r>
              <a:rPr lang="en-US" dirty="0" err="1"/>
              <a:t>StudentName</a:t>
            </a:r>
            <a:r>
              <a:rPr lang="en-US" dirty="0"/>
              <a:t> { </a:t>
            </a:r>
            <a:r>
              <a:rPr lang="en-US" dirty="0">
                <a:solidFill>
                  <a:srgbClr val="0000FF"/>
                </a:solidFill>
              </a:rPr>
              <a:t>get</a:t>
            </a:r>
            <a:r>
              <a:rPr lang="en-US" dirty="0"/>
              <a:t>; </a:t>
            </a:r>
            <a:r>
              <a:rPr lang="en-US" dirty="0">
                <a:solidFill>
                  <a:srgbClr val="0000FF"/>
                </a:solidFill>
              </a:rPr>
              <a:t>set</a:t>
            </a:r>
            <a:r>
              <a:rPr lang="en-US" dirty="0"/>
              <a:t>; }</a:t>
            </a:r>
          </a:p>
          <a:p>
            <a:pPr marL="0" indent="0">
              <a:buNone/>
            </a:pPr>
            <a:r>
              <a:rPr lang="en-US" dirty="0"/>
              <a:t>}</a:t>
            </a:r>
          </a:p>
        </p:txBody>
      </p:sp>
      <p:sp>
        <p:nvSpPr>
          <p:cNvPr id="5" name="Title 4"/>
          <p:cNvSpPr>
            <a:spLocks noGrp="1"/>
          </p:cNvSpPr>
          <p:nvPr>
            <p:ph type="title"/>
          </p:nvPr>
        </p:nvSpPr>
        <p:spPr/>
        <p:txBody>
          <a:bodyPr/>
          <a:lstStyle/>
          <a:p>
            <a:r>
              <a:rPr lang="en-US" dirty="0" err="1"/>
              <a:t>StringLength</a:t>
            </a:r>
            <a:endParaRPr lang="en-US" dirty="0"/>
          </a:p>
        </p:txBody>
      </p:sp>
    </p:spTree>
    <p:custDataLst>
      <p:tags r:id="rId1"/>
    </p:custDataLst>
    <p:extLst>
      <p:ext uri="{BB962C8B-B14F-4D97-AF65-F5344CB8AC3E}">
        <p14:creationId xmlns:p14="http://schemas.microsoft.com/office/powerpoint/2010/main" val="21230309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Column name</a:t>
            </a:r>
          </a:p>
        </p:txBody>
      </p:sp>
      <p:sp>
        <p:nvSpPr>
          <p:cNvPr id="2" name="Content Placeholder 1"/>
          <p:cNvSpPr>
            <a:spLocks noGrp="1"/>
          </p:cNvSpPr>
          <p:nvPr>
            <p:ph sz="quarter" idx="13"/>
          </p:nvPr>
        </p:nvSpPr>
        <p:spPr/>
        <p:txBody>
          <a:bodyPr>
            <a:normAutofit/>
          </a:bodyPr>
          <a:lstStyle/>
          <a:p>
            <a:pPr marL="0" indent="0">
              <a:buNone/>
            </a:pPr>
            <a:r>
              <a:rPr lang="en-US" sz="2000" dirty="0">
                <a:solidFill>
                  <a:srgbClr val="0000FF"/>
                </a:solidFill>
              </a:rPr>
              <a:t>public</a:t>
            </a:r>
            <a:r>
              <a:rPr lang="en-US" sz="2000" dirty="0"/>
              <a:t> </a:t>
            </a:r>
            <a:r>
              <a:rPr lang="en-US" sz="2000" dirty="0">
                <a:solidFill>
                  <a:srgbClr val="0000FF"/>
                </a:solidFill>
              </a:rPr>
              <a:t>class</a:t>
            </a:r>
            <a:r>
              <a:rPr lang="en-US" sz="2000" dirty="0"/>
              <a:t> </a:t>
            </a:r>
            <a:r>
              <a:rPr lang="en-US" sz="2000" dirty="0">
                <a:solidFill>
                  <a:srgbClr val="2B91AF"/>
                </a:solidFill>
              </a:rPr>
              <a:t>Student</a:t>
            </a:r>
            <a:r>
              <a:rPr lang="en-US" sz="2000" dirty="0"/>
              <a:t> { </a:t>
            </a:r>
          </a:p>
          <a:p>
            <a:pPr marL="301943" lvl="1" indent="0">
              <a:buNone/>
            </a:pPr>
            <a:r>
              <a:rPr lang="en-US" sz="2000" dirty="0">
                <a:solidFill>
                  <a:srgbClr val="0000FF"/>
                </a:solidFill>
              </a:rPr>
              <a:t>public</a:t>
            </a:r>
            <a:r>
              <a:rPr lang="en-US" sz="2000" dirty="0"/>
              <a:t> Student() { } </a:t>
            </a:r>
          </a:p>
          <a:p>
            <a:pPr marL="301943" lvl="1" indent="0">
              <a:buNone/>
            </a:pPr>
            <a:r>
              <a:rPr lang="en-US" sz="2000" dirty="0">
                <a:solidFill>
                  <a:srgbClr val="0000FF"/>
                </a:solidFill>
              </a:rPr>
              <a:t>public</a:t>
            </a:r>
            <a:r>
              <a:rPr lang="en-US" sz="2000" dirty="0"/>
              <a:t> </a:t>
            </a:r>
            <a:r>
              <a:rPr lang="en-US" sz="2000" dirty="0" err="1">
                <a:solidFill>
                  <a:srgbClr val="0000FF"/>
                </a:solidFill>
              </a:rPr>
              <a:t>int</a:t>
            </a:r>
            <a:r>
              <a:rPr lang="en-US" sz="2000" dirty="0"/>
              <a:t> </a:t>
            </a:r>
            <a:r>
              <a:rPr lang="en-US" sz="2000" dirty="0" err="1"/>
              <a:t>StudentID</a:t>
            </a:r>
            <a:r>
              <a:rPr lang="en-US" sz="2000" dirty="0"/>
              <a:t> { </a:t>
            </a:r>
            <a:r>
              <a:rPr lang="en-US" sz="2000" dirty="0">
                <a:solidFill>
                  <a:srgbClr val="0000FF"/>
                </a:solidFill>
              </a:rPr>
              <a:t>get</a:t>
            </a:r>
            <a:r>
              <a:rPr lang="en-US" sz="2000" dirty="0"/>
              <a:t>; </a:t>
            </a:r>
            <a:r>
              <a:rPr lang="en-US" sz="2000" dirty="0">
                <a:solidFill>
                  <a:srgbClr val="0000FF"/>
                </a:solidFill>
              </a:rPr>
              <a:t>set</a:t>
            </a:r>
            <a:r>
              <a:rPr lang="en-US" sz="2000" dirty="0"/>
              <a:t>; } </a:t>
            </a:r>
          </a:p>
          <a:p>
            <a:pPr marL="301943" lvl="1" indent="0">
              <a:buNone/>
            </a:pPr>
            <a:r>
              <a:rPr lang="en-US" sz="2000" dirty="0"/>
              <a:t>[</a:t>
            </a:r>
            <a:r>
              <a:rPr lang="en-US" sz="2000" dirty="0">
                <a:solidFill>
                  <a:srgbClr val="2B91AF"/>
                </a:solidFill>
              </a:rPr>
              <a:t>Column</a:t>
            </a:r>
            <a:r>
              <a:rPr lang="en-US" sz="2000" dirty="0"/>
              <a:t>(</a:t>
            </a:r>
            <a:r>
              <a:rPr lang="en-US" sz="2000" dirty="0">
                <a:solidFill>
                  <a:srgbClr val="A31515"/>
                </a:solidFill>
              </a:rPr>
              <a:t>"Name"</a:t>
            </a:r>
            <a:r>
              <a:rPr lang="en-US" sz="2000" dirty="0"/>
              <a:t>)] </a:t>
            </a:r>
          </a:p>
          <a:p>
            <a:pPr marL="301943" lvl="1" indent="0">
              <a:buNone/>
            </a:pPr>
            <a:r>
              <a:rPr lang="en-US" sz="2000" dirty="0">
                <a:solidFill>
                  <a:srgbClr val="0000FF"/>
                </a:solidFill>
              </a:rPr>
              <a:t>public</a:t>
            </a:r>
            <a:r>
              <a:rPr lang="en-US" sz="2000" dirty="0"/>
              <a:t> </a:t>
            </a:r>
            <a:r>
              <a:rPr lang="en-US" sz="2000" dirty="0">
                <a:solidFill>
                  <a:srgbClr val="0000FF"/>
                </a:solidFill>
              </a:rPr>
              <a:t>string</a:t>
            </a:r>
            <a:r>
              <a:rPr lang="en-US" sz="2000" dirty="0"/>
              <a:t> </a:t>
            </a:r>
            <a:r>
              <a:rPr lang="en-US" sz="2000" dirty="0" err="1"/>
              <a:t>StudentName</a:t>
            </a:r>
            <a:r>
              <a:rPr lang="en-US" sz="2000" dirty="0"/>
              <a:t> { </a:t>
            </a:r>
            <a:r>
              <a:rPr lang="en-US" sz="2000" dirty="0">
                <a:solidFill>
                  <a:srgbClr val="0000FF"/>
                </a:solidFill>
              </a:rPr>
              <a:t>get</a:t>
            </a:r>
            <a:r>
              <a:rPr lang="en-US" sz="2000" dirty="0"/>
              <a:t>; </a:t>
            </a:r>
            <a:r>
              <a:rPr lang="en-US" sz="2000" dirty="0">
                <a:solidFill>
                  <a:srgbClr val="0000FF"/>
                </a:solidFill>
              </a:rPr>
              <a:t>set</a:t>
            </a:r>
            <a:r>
              <a:rPr lang="en-US" sz="2000" dirty="0"/>
              <a:t>; } </a:t>
            </a:r>
          </a:p>
          <a:p>
            <a:pPr marL="0" indent="0">
              <a:buNone/>
            </a:pPr>
            <a:r>
              <a:rPr lang="en-US" sz="2000" dirty="0"/>
              <a:t>}</a:t>
            </a:r>
          </a:p>
        </p:txBody>
      </p:sp>
      <p:sp>
        <p:nvSpPr>
          <p:cNvPr id="4" name="Content Placeholder 3"/>
          <p:cNvSpPr>
            <a:spLocks noGrp="1"/>
          </p:cNvSpPr>
          <p:nvPr>
            <p:ph sz="quarter" idx="14"/>
          </p:nvPr>
        </p:nvSpPr>
        <p:spPr/>
        <p:txBody>
          <a:bodyPr>
            <a:normAutofit/>
          </a:bodyPr>
          <a:lstStyle/>
          <a:p>
            <a:pPr marL="0" indent="0">
              <a:buNone/>
            </a:pPr>
            <a:r>
              <a:rPr lang="en-US" sz="2000" dirty="0"/>
              <a:t>[</a:t>
            </a:r>
            <a:r>
              <a:rPr lang="en-US" sz="2000" dirty="0">
                <a:solidFill>
                  <a:srgbClr val="2B91AF"/>
                </a:solidFill>
              </a:rPr>
              <a:t>Table</a:t>
            </a:r>
            <a:r>
              <a:rPr lang="en-US" sz="2000" dirty="0"/>
              <a:t>(</a:t>
            </a:r>
            <a:r>
              <a:rPr lang="en-US" sz="2000" dirty="0">
                <a:solidFill>
                  <a:srgbClr val="A31515"/>
                </a:solidFill>
              </a:rPr>
              <a:t>"</a:t>
            </a:r>
            <a:r>
              <a:rPr lang="en-US" sz="2000" dirty="0" err="1">
                <a:solidFill>
                  <a:srgbClr val="A31515"/>
                </a:solidFill>
              </a:rPr>
              <a:t>StudentMaster</a:t>
            </a:r>
            <a:r>
              <a:rPr lang="en-US" sz="2000" dirty="0">
                <a:solidFill>
                  <a:srgbClr val="A31515"/>
                </a:solidFill>
              </a:rPr>
              <a:t>"</a:t>
            </a:r>
            <a:r>
              <a:rPr lang="en-US" sz="2000" dirty="0"/>
              <a:t>)] </a:t>
            </a:r>
          </a:p>
          <a:p>
            <a:pPr marL="0" indent="0">
              <a:buNone/>
            </a:pPr>
            <a:r>
              <a:rPr lang="en-US" sz="2000" dirty="0">
                <a:solidFill>
                  <a:srgbClr val="0000FF"/>
                </a:solidFill>
              </a:rPr>
              <a:t>public</a:t>
            </a:r>
            <a:r>
              <a:rPr lang="en-US" sz="2000" dirty="0"/>
              <a:t> </a:t>
            </a:r>
            <a:r>
              <a:rPr lang="en-US" sz="2000" dirty="0">
                <a:solidFill>
                  <a:srgbClr val="0000FF"/>
                </a:solidFill>
              </a:rPr>
              <a:t>class</a:t>
            </a:r>
            <a:r>
              <a:rPr lang="en-US" sz="2000" dirty="0"/>
              <a:t> </a:t>
            </a:r>
            <a:r>
              <a:rPr lang="en-US" sz="2000" dirty="0">
                <a:solidFill>
                  <a:srgbClr val="2B91AF"/>
                </a:solidFill>
              </a:rPr>
              <a:t>Student</a:t>
            </a:r>
            <a:r>
              <a:rPr lang="en-US" sz="2000" dirty="0"/>
              <a:t> { </a:t>
            </a:r>
          </a:p>
          <a:p>
            <a:pPr marL="301943" lvl="1" indent="0">
              <a:buNone/>
            </a:pPr>
            <a:r>
              <a:rPr lang="en-US" sz="2000" dirty="0">
                <a:solidFill>
                  <a:srgbClr val="0000FF"/>
                </a:solidFill>
              </a:rPr>
              <a:t>public</a:t>
            </a:r>
            <a:r>
              <a:rPr lang="en-US" sz="2000" dirty="0"/>
              <a:t> Student() { } </a:t>
            </a:r>
          </a:p>
          <a:p>
            <a:pPr marL="301943" lvl="1" indent="0">
              <a:buNone/>
            </a:pPr>
            <a:r>
              <a:rPr lang="en-US" sz="2000" dirty="0">
                <a:solidFill>
                  <a:srgbClr val="0000FF"/>
                </a:solidFill>
              </a:rPr>
              <a:t>public</a:t>
            </a:r>
            <a:r>
              <a:rPr lang="en-US" sz="2000" dirty="0"/>
              <a:t> </a:t>
            </a:r>
            <a:r>
              <a:rPr lang="en-US" sz="2000" dirty="0" err="1">
                <a:solidFill>
                  <a:srgbClr val="0000FF"/>
                </a:solidFill>
              </a:rPr>
              <a:t>int</a:t>
            </a:r>
            <a:r>
              <a:rPr lang="en-US" sz="2000" dirty="0"/>
              <a:t> </a:t>
            </a:r>
            <a:r>
              <a:rPr lang="en-US" sz="2000" dirty="0" err="1"/>
              <a:t>StudentID</a:t>
            </a:r>
            <a:r>
              <a:rPr lang="en-US" sz="2000" dirty="0"/>
              <a:t> { </a:t>
            </a:r>
            <a:r>
              <a:rPr lang="en-US" sz="2000" dirty="0">
                <a:solidFill>
                  <a:srgbClr val="0000FF"/>
                </a:solidFill>
              </a:rPr>
              <a:t>get</a:t>
            </a:r>
            <a:r>
              <a:rPr lang="en-US" sz="2000" dirty="0"/>
              <a:t>; </a:t>
            </a:r>
            <a:r>
              <a:rPr lang="en-US" sz="2000" dirty="0">
                <a:solidFill>
                  <a:srgbClr val="0000FF"/>
                </a:solidFill>
              </a:rPr>
              <a:t>set</a:t>
            </a:r>
            <a:r>
              <a:rPr lang="en-US" sz="2000" dirty="0"/>
              <a:t>; } </a:t>
            </a:r>
          </a:p>
          <a:p>
            <a:pPr marL="301943" lvl="1" indent="0">
              <a:buNone/>
            </a:pPr>
            <a:r>
              <a:rPr lang="en-US" sz="2000" dirty="0">
                <a:solidFill>
                  <a:srgbClr val="0000FF"/>
                </a:solidFill>
              </a:rPr>
              <a:t>public</a:t>
            </a:r>
            <a:r>
              <a:rPr lang="en-US" sz="2000" dirty="0"/>
              <a:t> </a:t>
            </a:r>
            <a:r>
              <a:rPr lang="en-US" sz="2000" dirty="0">
                <a:solidFill>
                  <a:srgbClr val="0000FF"/>
                </a:solidFill>
              </a:rPr>
              <a:t>string</a:t>
            </a:r>
            <a:r>
              <a:rPr lang="en-US" sz="2000" dirty="0"/>
              <a:t> </a:t>
            </a:r>
            <a:r>
              <a:rPr lang="en-US" sz="2000" dirty="0" err="1"/>
              <a:t>StudentName</a:t>
            </a:r>
            <a:r>
              <a:rPr lang="en-US" sz="2000" dirty="0"/>
              <a:t> { </a:t>
            </a:r>
            <a:r>
              <a:rPr lang="en-US" sz="2000" dirty="0">
                <a:solidFill>
                  <a:srgbClr val="0000FF"/>
                </a:solidFill>
              </a:rPr>
              <a:t>get</a:t>
            </a:r>
            <a:r>
              <a:rPr lang="en-US" sz="2000" dirty="0"/>
              <a:t>; </a:t>
            </a:r>
            <a:r>
              <a:rPr lang="en-US" sz="2000" dirty="0">
                <a:solidFill>
                  <a:srgbClr val="0000FF"/>
                </a:solidFill>
              </a:rPr>
              <a:t>set</a:t>
            </a:r>
            <a:r>
              <a:rPr lang="en-US" sz="2000" dirty="0"/>
              <a:t>; } </a:t>
            </a:r>
          </a:p>
          <a:p>
            <a:pPr marL="0" indent="0">
              <a:buNone/>
            </a:pPr>
            <a:r>
              <a:rPr lang="en-US" sz="2000" dirty="0"/>
              <a:t>}</a:t>
            </a:r>
          </a:p>
        </p:txBody>
      </p:sp>
    </p:spTree>
    <p:custDataLst>
      <p:tags r:id="rId1"/>
    </p:custDataLst>
    <p:extLst>
      <p:ext uri="{BB962C8B-B14F-4D97-AF65-F5344CB8AC3E}">
        <p14:creationId xmlns:p14="http://schemas.microsoft.com/office/powerpoint/2010/main" val="18098500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5" name="Title 4"/>
          <p:cNvSpPr>
            <a:spLocks noGrp="1"/>
          </p:cNvSpPr>
          <p:nvPr>
            <p:ph type="title"/>
          </p:nvPr>
        </p:nvSpPr>
        <p:spPr/>
        <p:txBody>
          <a:bodyPr/>
          <a:lstStyle/>
          <a:p>
            <a:r>
              <a:rPr lang="en-US" dirty="0"/>
              <a:t>Foreign Key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673180"/>
            <a:ext cx="38671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673179"/>
            <a:ext cx="4698919"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421337"/>
            <a:ext cx="4114800" cy="343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83454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Querying with EDM</a:t>
            </a:r>
          </a:p>
        </p:txBody>
      </p:sp>
      <p:sp>
        <p:nvSpPr>
          <p:cNvPr id="5" name="Subtitle 4"/>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418397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Architecture (3)</a:t>
            </a:r>
          </a:p>
        </p:txBody>
      </p:sp>
      <p:sp>
        <p:nvSpPr>
          <p:cNvPr id="3" name="Content Placeholder 2"/>
          <p:cNvSpPr>
            <a:spLocks noGrp="1"/>
          </p:cNvSpPr>
          <p:nvPr>
            <p:ph idx="1"/>
          </p:nvPr>
        </p:nvSpPr>
        <p:spPr/>
        <p:txBody>
          <a:bodyPr>
            <a:noAutofit/>
          </a:bodyPr>
          <a:lstStyle/>
          <a:p>
            <a:r>
              <a:rPr lang="en-US" sz="2400" b="1" dirty="0"/>
              <a:t>EDM (Entity Data Model): </a:t>
            </a:r>
            <a:r>
              <a:rPr lang="en-US" sz="2400" dirty="0"/>
              <a:t>consists of three main parts - Conceptual model, Mapping and Storage model.</a:t>
            </a:r>
          </a:p>
          <a:p>
            <a:r>
              <a:rPr lang="en-US" sz="2400" b="1" dirty="0"/>
              <a:t>Conceptual Model: </a:t>
            </a:r>
            <a:r>
              <a:rPr lang="en-US" sz="2400" dirty="0"/>
              <a:t>The conceptual model contains the model classes and their relationships. This will be independent from your database table design.</a:t>
            </a:r>
          </a:p>
          <a:p>
            <a:r>
              <a:rPr lang="en-US" sz="2400" b="1" dirty="0"/>
              <a:t>Storage Model:</a:t>
            </a:r>
            <a:r>
              <a:rPr lang="en-US" sz="2400" dirty="0"/>
              <a:t> Storage model is the database design model which includes tables, views, stored procedures, and their relationships and keys.</a:t>
            </a:r>
          </a:p>
          <a:p>
            <a:r>
              <a:rPr lang="en-US" sz="2400" b="1" dirty="0"/>
              <a:t>Mapping: </a:t>
            </a:r>
            <a:r>
              <a:rPr lang="en-US" sz="2400" dirty="0"/>
              <a:t>Mapping consists of information about how the conceptual model is mapped to the storage model.</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a:t>
            </a:fld>
            <a:endParaRPr lang="en-US"/>
          </a:p>
        </p:txBody>
      </p:sp>
    </p:spTree>
    <p:custDataLst>
      <p:tags r:id="rId1"/>
    </p:custDataLst>
    <p:extLst>
      <p:ext uri="{BB962C8B-B14F-4D97-AF65-F5344CB8AC3E}">
        <p14:creationId xmlns:p14="http://schemas.microsoft.com/office/powerpoint/2010/main" val="1914628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Reference to Querying with EDM slide</a:t>
            </a:r>
          </a:p>
        </p:txBody>
      </p:sp>
      <p:sp>
        <p:nvSpPr>
          <p:cNvPr id="3" name="Title 2"/>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00059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rmAutofit/>
          </a:bodyPr>
          <a:lstStyle/>
          <a:p>
            <a:r>
              <a:rPr lang="en-US" dirty="0"/>
              <a:t>Type Discovery</a:t>
            </a:r>
          </a:p>
          <a:p>
            <a:pPr lvl="1"/>
            <a:r>
              <a:rPr lang="en-US" dirty="0"/>
              <a:t>Code First includes types defined as a </a:t>
            </a:r>
            <a:r>
              <a:rPr lang="en-US" dirty="0" err="1"/>
              <a:t>DbSet</a:t>
            </a:r>
            <a:r>
              <a:rPr lang="en-US" dirty="0"/>
              <a:t> property in context class.</a:t>
            </a:r>
          </a:p>
          <a:p>
            <a:pPr lvl="1"/>
            <a:r>
              <a:rPr lang="en-US" dirty="0"/>
              <a:t>Code First includes reference types included in entity types even if they are defined in different assembly.</a:t>
            </a:r>
          </a:p>
          <a:p>
            <a:pPr lvl="1"/>
            <a:r>
              <a:rPr lang="en-US" dirty="0"/>
              <a:t>Code First includes derived classes even if only base class is defined as </a:t>
            </a:r>
            <a:r>
              <a:rPr lang="en-US" dirty="0" err="1"/>
              <a:t>DbSet</a:t>
            </a:r>
            <a:r>
              <a:rPr lang="en-US" dirty="0"/>
              <a:t> property.</a:t>
            </a:r>
          </a:p>
          <a:p>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81</a:t>
            </a:fld>
            <a:endParaRPr lang="en-US"/>
          </a:p>
        </p:txBody>
      </p:sp>
    </p:spTree>
    <p:custDataLst>
      <p:tags r:id="rId1"/>
    </p:custDataLst>
    <p:extLst>
      <p:ext uri="{BB962C8B-B14F-4D97-AF65-F5344CB8AC3E}">
        <p14:creationId xmlns:p14="http://schemas.microsoft.com/office/powerpoint/2010/main" val="7160334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 (cont..)</a:t>
            </a:r>
          </a:p>
        </p:txBody>
      </p:sp>
      <p:sp>
        <p:nvSpPr>
          <p:cNvPr id="3" name="Content Placeholder 2"/>
          <p:cNvSpPr>
            <a:spLocks noGrp="1"/>
          </p:cNvSpPr>
          <p:nvPr>
            <p:ph sz="quarter" idx="1"/>
          </p:nvPr>
        </p:nvSpPr>
        <p:spPr/>
        <p:txBody>
          <a:bodyPr>
            <a:normAutofit/>
          </a:bodyPr>
          <a:lstStyle/>
          <a:p>
            <a:r>
              <a:rPr lang="en-US" dirty="0"/>
              <a:t>Primary Key</a:t>
            </a:r>
          </a:p>
          <a:p>
            <a:pPr lvl="1"/>
            <a:r>
              <a:rPr lang="en-US" dirty="0"/>
              <a:t>Code First would create a primary key for a property if the property name is Id or &lt;class name&gt;Id (NOT case sensitive). </a:t>
            </a:r>
          </a:p>
          <a:p>
            <a:pPr lvl="1"/>
            <a:r>
              <a:rPr lang="en-US" dirty="0"/>
              <a:t>The data type of a primary key property can be anything, but if the type of the primary key property is numeric or GUID it will be configured as an identity column</a:t>
            </a:r>
          </a:p>
          <a:p>
            <a:pPr lvl="1"/>
            <a:r>
              <a:rPr lang="en-US" dirty="0"/>
              <a:t>If you have defined key property other than Id or &lt;</a:t>
            </a:r>
            <a:r>
              <a:rPr lang="en-US" dirty="0" err="1"/>
              <a:t>ClassName</a:t>
            </a:r>
            <a:r>
              <a:rPr lang="en-US" dirty="0"/>
              <a:t>&gt;Id then </a:t>
            </a:r>
            <a:r>
              <a:rPr lang="en-US" dirty="0" err="1"/>
              <a:t>ModelValidationException</a:t>
            </a:r>
            <a:r>
              <a:rPr lang="en-US" dirty="0"/>
              <a:t> will be thrown</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82</a:t>
            </a:fld>
            <a:endParaRPr lang="en-US"/>
          </a:p>
        </p:txBody>
      </p:sp>
    </p:spTree>
    <p:custDataLst>
      <p:tags r:id="rId1"/>
    </p:custDataLst>
    <p:extLst>
      <p:ext uri="{BB962C8B-B14F-4D97-AF65-F5344CB8AC3E}">
        <p14:creationId xmlns:p14="http://schemas.microsoft.com/office/powerpoint/2010/main" val="3380629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 (cont..)</a:t>
            </a:r>
          </a:p>
        </p:txBody>
      </p:sp>
      <p:sp>
        <p:nvSpPr>
          <p:cNvPr id="3" name="Content Placeholder 2"/>
          <p:cNvSpPr>
            <a:spLocks noGrp="1"/>
          </p:cNvSpPr>
          <p:nvPr>
            <p:ph sz="quarter" idx="1"/>
          </p:nvPr>
        </p:nvSpPr>
        <p:spPr/>
        <p:txBody>
          <a:bodyPr/>
          <a:lstStyle/>
          <a:p>
            <a:r>
              <a:rPr lang="en-US" dirty="0"/>
              <a:t>Relationship convention</a:t>
            </a:r>
          </a:p>
          <a:p>
            <a:pPr lvl="1"/>
            <a:r>
              <a:rPr lang="en-US" dirty="0"/>
              <a:t>Code First infer relationship between the two entities using navigation property. </a:t>
            </a:r>
          </a:p>
          <a:p>
            <a:pPr lvl="1"/>
            <a:r>
              <a:rPr lang="en-US" dirty="0"/>
              <a:t>This navigation property can be simple reference type or collection type</a:t>
            </a:r>
          </a:p>
          <a:p>
            <a:pPr lvl="1"/>
            <a:r>
              <a:rPr lang="en-US" dirty="0"/>
              <a:t>Code First automatically inserts foreign key when it encounter navigation property</a:t>
            </a:r>
          </a:p>
          <a:p>
            <a:pPr lvl="1"/>
            <a:r>
              <a:rPr lang="en-US" dirty="0"/>
              <a:t>It is recommended to include a foreign key property on the dependent end of a relationship</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83</a:t>
            </a:fld>
            <a:endParaRPr lang="en-US"/>
          </a:p>
        </p:txBody>
      </p:sp>
    </p:spTree>
    <p:custDataLst>
      <p:tags r:id="rId1"/>
    </p:custDataLst>
    <p:extLst>
      <p:ext uri="{BB962C8B-B14F-4D97-AF65-F5344CB8AC3E}">
        <p14:creationId xmlns:p14="http://schemas.microsoft.com/office/powerpoint/2010/main" val="9182691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 (cont..)</a:t>
            </a:r>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33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84</a:t>
            </a:fld>
            <a:endParaRPr lang="en-US"/>
          </a:p>
        </p:txBody>
      </p:sp>
    </p:spTree>
    <p:custDataLst>
      <p:tags r:id="rId1"/>
    </p:custDataLst>
    <p:extLst>
      <p:ext uri="{BB962C8B-B14F-4D97-AF65-F5344CB8AC3E}">
        <p14:creationId xmlns:p14="http://schemas.microsoft.com/office/powerpoint/2010/main" val="41215733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Initialization</a:t>
            </a:r>
          </a:p>
        </p:txBody>
      </p:sp>
      <p:sp>
        <p:nvSpPr>
          <p:cNvPr id="3" name="Content Placeholder 2"/>
          <p:cNvSpPr>
            <a:spLocks noGrp="1"/>
          </p:cNvSpPr>
          <p:nvPr>
            <p:ph sz="quarter" idx="1"/>
          </p:nvPr>
        </p:nvSpPr>
        <p:spPr>
          <a:xfrm>
            <a:off x="457200" y="1600200"/>
            <a:ext cx="4305300" cy="4525963"/>
          </a:xfrm>
        </p:spPr>
        <p:txBody>
          <a:bodyPr>
            <a:normAutofit/>
          </a:bodyPr>
          <a:lstStyle/>
          <a:p>
            <a:r>
              <a:rPr lang="en-US" dirty="0"/>
              <a:t>Parameter passed in the base constructor of context class, which is derived from </a:t>
            </a:r>
            <a:r>
              <a:rPr lang="en-US" dirty="0" err="1"/>
              <a:t>DbContext</a:t>
            </a:r>
            <a:endParaRPr lang="en-US" dirty="0"/>
          </a:p>
          <a:p>
            <a:r>
              <a:rPr lang="en-US" dirty="0"/>
              <a:t>Base constructor of the context class can have following parameter.</a:t>
            </a:r>
          </a:p>
          <a:p>
            <a:pPr lvl="1"/>
            <a:r>
              <a:rPr lang="en-US" dirty="0"/>
              <a:t>No Parameter</a:t>
            </a:r>
          </a:p>
          <a:p>
            <a:pPr lvl="1"/>
            <a:r>
              <a:rPr lang="en-US" dirty="0"/>
              <a:t>Database Name</a:t>
            </a:r>
          </a:p>
          <a:p>
            <a:pPr lvl="1"/>
            <a:r>
              <a:rPr lang="en-US" dirty="0"/>
              <a:t>Connection String Name</a:t>
            </a:r>
          </a:p>
          <a:p>
            <a:endParaRPr lang="en-US" dirty="0"/>
          </a:p>
        </p:txBody>
      </p:sp>
      <p:pic>
        <p:nvPicPr>
          <p:cNvPr id="8194" name="Picture 2" descr="http://www.entityframeworktutorial.net/images/codefirst/database-init-f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1655165"/>
            <a:ext cx="4381500" cy="44767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85</a:t>
            </a:fld>
            <a:endParaRPr lang="en-US"/>
          </a:p>
        </p:txBody>
      </p:sp>
    </p:spTree>
    <p:custDataLst>
      <p:tags r:id="rId1"/>
    </p:custDataLst>
    <p:extLst>
      <p:ext uri="{BB962C8B-B14F-4D97-AF65-F5344CB8AC3E}">
        <p14:creationId xmlns:p14="http://schemas.microsoft.com/office/powerpoint/2010/main" val="28810283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Initialization Strategies</a:t>
            </a:r>
          </a:p>
        </p:txBody>
      </p:sp>
      <p:sp>
        <p:nvSpPr>
          <p:cNvPr id="3" name="Content Placeholder 2"/>
          <p:cNvSpPr>
            <a:spLocks noGrp="1"/>
          </p:cNvSpPr>
          <p:nvPr>
            <p:ph idx="1"/>
          </p:nvPr>
        </p:nvSpPr>
        <p:spPr/>
        <p:txBody>
          <a:bodyPr/>
          <a:lstStyle/>
          <a:p>
            <a:r>
              <a:rPr lang="en-US" dirty="0"/>
              <a:t>There are four different database initialization strategies</a:t>
            </a:r>
          </a:p>
          <a:p>
            <a:pPr lvl="1"/>
            <a:r>
              <a:rPr lang="en-US" dirty="0" err="1"/>
              <a:t>CreateDatabaseIfNotExists</a:t>
            </a:r>
            <a:r>
              <a:rPr lang="en-US" dirty="0"/>
              <a:t>: This is default initializer</a:t>
            </a:r>
          </a:p>
          <a:p>
            <a:pPr lvl="1"/>
            <a:r>
              <a:rPr lang="en-US" dirty="0" err="1"/>
              <a:t>DropCreateDatabaseIfModelChanges</a:t>
            </a:r>
            <a:endParaRPr lang="en-US" dirty="0"/>
          </a:p>
          <a:p>
            <a:pPr lvl="1"/>
            <a:r>
              <a:rPr lang="en-US" dirty="0" err="1"/>
              <a:t>DropCreateDatabaseAlways</a:t>
            </a:r>
            <a:endParaRPr lang="en-US" dirty="0"/>
          </a:p>
          <a:p>
            <a:pPr lvl="1"/>
            <a:r>
              <a:rPr lang="en-US" dirty="0"/>
              <a:t>Custom DB Initializer</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86</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20" y="3962400"/>
            <a:ext cx="6715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255759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Seed Database in Code-First</a:t>
            </a:r>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1524000"/>
            <a:ext cx="816549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95800"/>
            <a:ext cx="82388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87</a:t>
            </a:fld>
            <a:endParaRPr lang="en-US"/>
          </a:p>
        </p:txBody>
      </p:sp>
    </p:spTree>
    <p:custDataLst>
      <p:tags r:id="rId1"/>
    </p:custDataLst>
    <p:extLst>
      <p:ext uri="{BB962C8B-B14F-4D97-AF65-F5344CB8AC3E}">
        <p14:creationId xmlns:p14="http://schemas.microsoft.com/office/powerpoint/2010/main" val="20469171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 Strategy in Code-First</a:t>
            </a:r>
          </a:p>
        </p:txBody>
      </p:sp>
      <p:sp>
        <p:nvSpPr>
          <p:cNvPr id="3" name="Content Placeholder 2"/>
          <p:cNvSpPr>
            <a:spLocks noGrp="1"/>
          </p:cNvSpPr>
          <p:nvPr>
            <p:ph idx="1"/>
          </p:nvPr>
        </p:nvSpPr>
        <p:spPr/>
        <p:txBody>
          <a:bodyPr/>
          <a:lstStyle/>
          <a:p>
            <a:r>
              <a:rPr lang="en-US" dirty="0"/>
              <a:t>SQL database management systems don't support type inheritance. So, you map object-oriented domain classes with the relational database</a:t>
            </a:r>
          </a:p>
          <a:p>
            <a:r>
              <a:rPr lang="en-US" dirty="0"/>
              <a:t>There are three different approaches to represent an inheritance hierarchy:</a:t>
            </a:r>
          </a:p>
          <a:p>
            <a:pPr lvl="1"/>
            <a:r>
              <a:rPr lang="en-US" b="1" dirty="0"/>
              <a:t>Table per Hierarchy (TPH)</a:t>
            </a:r>
          </a:p>
          <a:p>
            <a:pPr lvl="1"/>
            <a:r>
              <a:rPr lang="en-US" b="1" dirty="0"/>
              <a:t>Table per Type (TPT)</a:t>
            </a:r>
          </a:p>
          <a:p>
            <a:pPr lvl="1"/>
            <a:r>
              <a:rPr lang="en-US" b="1" dirty="0"/>
              <a:t>Table per Concrete class (TPC)</a:t>
            </a:r>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88</a:t>
            </a:fld>
            <a:endParaRPr lang="en-US"/>
          </a:p>
        </p:txBody>
      </p:sp>
    </p:spTree>
    <p:custDataLst>
      <p:tags r:id="rId1"/>
    </p:custDataLst>
    <p:extLst>
      <p:ext uri="{BB962C8B-B14F-4D97-AF65-F5344CB8AC3E}">
        <p14:creationId xmlns:p14="http://schemas.microsoft.com/office/powerpoint/2010/main" val="26189991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per Hierarchy (TPH)</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89</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3999"/>
            <a:ext cx="5029200" cy="4787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9078"/>
          <a:stretch/>
        </p:blipFill>
        <p:spPr bwMode="auto">
          <a:xfrm>
            <a:off x="4495800" y="1603658"/>
            <a:ext cx="4118152" cy="380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7107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896" y="1066800"/>
            <a:ext cx="8489904" cy="2169825"/>
          </a:xfrm>
          <a:prstGeom prst="rect">
            <a:avLst/>
          </a:prstGeom>
          <a:noFill/>
        </p:spPr>
        <p:txBody>
          <a:bodyPr wrap="square" rtlCol="0">
            <a:spAutoFit/>
          </a:bodyPr>
          <a:lstStyle/>
          <a:p>
            <a:r>
              <a:rPr lang="vi-VN" sz="1500" b="1" dirty="0"/>
              <a:t>Mô hình khái niệm</a:t>
            </a:r>
          </a:p>
          <a:p>
            <a:r>
              <a:rPr lang="vi-VN" sz="1500" dirty="0"/>
              <a:t>Mô hình khái niệm (Conceptual Model) còn được gọi là lớp định nghĩa lược đồ khái niệm (CSDL) là mô hình thực thể thực, dựa vào đó chúng tôi viết các truy vấn của mình</a:t>
            </a:r>
            <a:r>
              <a:rPr lang="vi-VN" sz="1500" dirty="0" smtClean="0"/>
              <a:t>.</a:t>
            </a:r>
            <a:endParaRPr lang="vi-VN" sz="1500" dirty="0"/>
          </a:p>
          <a:p>
            <a:r>
              <a:rPr lang="vi-VN" sz="1500" b="1" dirty="0"/>
              <a:t>Mô hình ánh xạ</a:t>
            </a:r>
          </a:p>
          <a:p>
            <a:r>
              <a:rPr lang="vi-VN" sz="1500" dirty="0"/>
              <a:t>Lớp ánh xạ chỉ là ánh xạ giữa mô hình khái niệm và mô hình lưu trữ.</a:t>
            </a:r>
          </a:p>
          <a:p>
            <a:r>
              <a:rPr lang="vi-VN" sz="1500" dirty="0"/>
              <a:t>Lược đồ logic và ánh xạ của nó với lược đồ vật lý được biểu diễn dưới dạng EDM.</a:t>
            </a:r>
          </a:p>
          <a:p>
            <a:r>
              <a:rPr lang="vi-VN" sz="1500" dirty="0"/>
              <a:t>Visual Studio cung cấp Entity Designer để tạo EDM trực quan và đặc tả ánh xạ.</a:t>
            </a:r>
          </a:p>
          <a:p>
            <a:r>
              <a:rPr lang="vi-VN" sz="1500" dirty="0"/>
              <a:t>Đầu ra của công cụ này là file XML (*.edmx) định nghĩa lược đồ và ánh xạ.</a:t>
            </a:r>
          </a:p>
          <a:p>
            <a:r>
              <a:rPr lang="vi-VN" sz="1500" dirty="0"/>
              <a:t>File Edmx chứa các siêu dữ liệu của Entity Framework</a:t>
            </a:r>
            <a:r>
              <a:rPr lang="vi-VN" sz="1500" dirty="0" smtClean="0"/>
              <a:t>.</a:t>
            </a:r>
            <a:endParaRPr lang="vi-VN" sz="1500" dirty="0"/>
          </a:p>
        </p:txBody>
      </p:sp>
      <p:sp>
        <p:nvSpPr>
          <p:cNvPr id="5" name="TextBox 4"/>
          <p:cNvSpPr txBox="1"/>
          <p:nvPr/>
        </p:nvSpPr>
        <p:spPr>
          <a:xfrm>
            <a:off x="196896" y="3226981"/>
            <a:ext cx="8826408" cy="3554819"/>
          </a:xfrm>
          <a:prstGeom prst="rect">
            <a:avLst/>
          </a:prstGeom>
          <a:noFill/>
        </p:spPr>
        <p:txBody>
          <a:bodyPr wrap="square" rtlCol="0">
            <a:spAutoFit/>
          </a:bodyPr>
          <a:lstStyle/>
          <a:p>
            <a:r>
              <a:rPr lang="vi-VN" sz="1500" b="1" dirty="0"/>
              <a:t>Ngôn ngữ định nghĩa lược đồ</a:t>
            </a:r>
          </a:p>
          <a:p>
            <a:r>
              <a:rPr lang="vi-VN" sz="1500" dirty="0"/>
              <a:t>Entity Framework ADO.NET sử dụng ngôn ngữ định nghĩa dữ liệu dựa trên XML được gọi là ngôn ngữ định nghĩa lược đồ (SDL) để định nghĩa lược đồ EDM.</a:t>
            </a:r>
          </a:p>
          <a:p>
            <a:r>
              <a:rPr lang="vi-VN" sz="1500" dirty="0"/>
              <a:t>SDL định nghĩa các kiểu dữ liệu đơn giản tương tự như các kiểu dữ liệu nguyên thủy khác, bao gồm String, Int32, Double, Decimal, và DateTime, và các kiểu khác.</a:t>
            </a:r>
          </a:p>
          <a:p>
            <a:r>
              <a:rPr lang="vi-VN" sz="1500" dirty="0"/>
              <a:t>Một enum định nghĩa ánh xạ của các giá trị và tên nguyên thủy, cũng được coi là một kiểu dữ liệu đơn giản.</a:t>
            </a:r>
          </a:p>
          <a:p>
            <a:r>
              <a:rPr lang="vi-VN" sz="1500" dirty="0"/>
              <a:t>Enum chỉ được hỗ trợ từ phiên bản Entity Framework 5.0 trở đi.</a:t>
            </a:r>
          </a:p>
          <a:p>
            <a:r>
              <a:rPr lang="vi-VN" sz="1500" dirty="0"/>
              <a:t>Các kiểu dữ liệu phức tạp được tạo ra từ một tập hợp của các kiểu dữ liệu khác. Một tập hợp các thuộc tính của các kiểu dữ liệu này định nghĩa kiểu thực thể.</a:t>
            </a:r>
          </a:p>
          <a:p>
            <a:r>
              <a:rPr lang="vi-VN" sz="1500" dirty="0"/>
              <a:t>Mô hình dữ liệu chủ yếu có ba khái niệm chính để mô tả cấu trúc dữ liệu:</a:t>
            </a:r>
          </a:p>
          <a:p>
            <a:r>
              <a:rPr lang="vi-VN" sz="1500" dirty="0" smtClean="0"/>
              <a:t>-Kiểu </a:t>
            </a:r>
            <a:r>
              <a:rPr lang="vi-VN" sz="1500" dirty="0"/>
              <a:t>thực thể.</a:t>
            </a:r>
          </a:p>
          <a:p>
            <a:r>
              <a:rPr lang="vi-VN" sz="1500" dirty="0" smtClean="0"/>
              <a:t>-Loại </a:t>
            </a:r>
            <a:r>
              <a:rPr lang="vi-VN" sz="1500" dirty="0"/>
              <a:t>liên kết.</a:t>
            </a:r>
          </a:p>
          <a:p>
            <a:r>
              <a:rPr lang="vi-VN" sz="1500" dirty="0" smtClean="0"/>
              <a:t>-Thuộc </a:t>
            </a:r>
            <a:r>
              <a:rPr lang="vi-VN" sz="1500" dirty="0"/>
              <a:t>tính</a:t>
            </a:r>
            <a:r>
              <a:rPr lang="vi-VN" sz="1500" dirty="0" smtClean="0"/>
              <a:t>.</a:t>
            </a:r>
          </a:p>
          <a:p>
            <a:r>
              <a:rPr lang="vi-VN" sz="1500" dirty="0"/>
              <a:t>https://comdy.vn/entity-framework/mo-hinh-du-lieu-trong-entity-framework/</a:t>
            </a:r>
          </a:p>
        </p:txBody>
      </p:sp>
      <p:sp>
        <p:nvSpPr>
          <p:cNvPr id="6" name="Rectangle 5"/>
          <p:cNvSpPr/>
          <p:nvPr/>
        </p:nvSpPr>
        <p:spPr>
          <a:xfrm>
            <a:off x="196896" y="281970"/>
            <a:ext cx="8642304" cy="784830"/>
          </a:xfrm>
          <a:prstGeom prst="rect">
            <a:avLst/>
          </a:prstGeom>
        </p:spPr>
        <p:txBody>
          <a:bodyPr wrap="square">
            <a:spAutoFit/>
          </a:bodyPr>
          <a:lstStyle/>
          <a:p>
            <a:r>
              <a:rPr lang="vi-VN" sz="1500" b="1" dirty="0"/>
              <a:t>Mô hình lược đồ lưu trữ</a:t>
            </a:r>
          </a:p>
          <a:p>
            <a:r>
              <a:rPr lang="vi-VN" sz="1500" dirty="0"/>
              <a:t>Mô hình lưu trữ (Storage Schema Model) còn được gọi là lớp định nghĩa lược đồ lưu trữ (SSDL) đại diện cho lược đồ miêu tả của kho lưu trữ dữ liệu phụ trợ.</a:t>
            </a:r>
          </a:p>
        </p:txBody>
      </p:sp>
    </p:spTree>
    <p:extLst>
      <p:ext uri="{BB962C8B-B14F-4D97-AF65-F5344CB8AC3E}">
        <p14:creationId xmlns:p14="http://schemas.microsoft.com/office/powerpoint/2010/main" val="1424666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per Type (TPT)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90</a:t>
            </a:fld>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923302"/>
            <a:ext cx="482917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95023"/>
            <a:ext cx="39433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rot="2579744">
            <a:off x="3368505" y="2713181"/>
            <a:ext cx="1828800" cy="766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952614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91</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45720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5986431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per Concrete type(TPC)</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92</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14800"/>
            <a:ext cx="5522343" cy="239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371600"/>
            <a:ext cx="335370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own Arrow 5"/>
          <p:cNvSpPr/>
          <p:nvPr/>
        </p:nvSpPr>
        <p:spPr>
          <a:xfrm>
            <a:off x="4114800" y="38862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210111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0" y="1905000"/>
            <a:ext cx="4980952" cy="3314286"/>
          </a:xfrm>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93</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447800"/>
            <a:ext cx="3352381" cy="3352381"/>
          </a:xfrm>
          <a:prstGeom prst="rect">
            <a:avLst/>
          </a:prstGeom>
        </p:spPr>
      </p:pic>
    </p:spTree>
    <p:custDataLst>
      <p:tags r:id="rId1"/>
    </p:custDataLst>
    <p:extLst>
      <p:ext uri="{BB962C8B-B14F-4D97-AF65-F5344CB8AC3E}">
        <p14:creationId xmlns:p14="http://schemas.microsoft.com/office/powerpoint/2010/main" val="1132052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Annotation</a:t>
            </a:r>
          </a:p>
        </p:txBody>
      </p:sp>
      <p:sp>
        <p:nvSpPr>
          <p:cNvPr id="3" name="Content Placeholder 2"/>
          <p:cNvSpPr>
            <a:spLocks noGrp="1"/>
          </p:cNvSpPr>
          <p:nvPr>
            <p:ph sz="quarter" idx="1"/>
          </p:nvPr>
        </p:nvSpPr>
        <p:spPr/>
        <p:txBody>
          <a:bodyPr/>
          <a:lstStyle/>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5383052"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94</a:t>
            </a:fld>
            <a:endParaRPr lang="en-US"/>
          </a:p>
        </p:txBody>
      </p:sp>
    </p:spTree>
    <p:custDataLst>
      <p:tags r:id="rId1"/>
    </p:custDataLst>
    <p:extLst>
      <p:ext uri="{BB962C8B-B14F-4D97-AF65-F5344CB8AC3E}">
        <p14:creationId xmlns:p14="http://schemas.microsoft.com/office/powerpoint/2010/main" val="2985834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EF Stored Procedures</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95</a:t>
            </a:fld>
            <a:endParaRPr lang="en-US"/>
          </a:p>
        </p:txBody>
      </p:sp>
    </p:spTree>
    <p:custDataLst>
      <p:tags r:id="rId1"/>
    </p:custDataLst>
    <p:extLst>
      <p:ext uri="{BB962C8B-B14F-4D97-AF65-F5344CB8AC3E}">
        <p14:creationId xmlns:p14="http://schemas.microsoft.com/office/powerpoint/2010/main" val="3178702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 with EF</a:t>
            </a:r>
          </a:p>
        </p:txBody>
      </p:sp>
      <p:sp>
        <p:nvSpPr>
          <p:cNvPr id="7" name="Content Placeholder 6"/>
          <p:cNvSpPr>
            <a:spLocks noGrp="1"/>
          </p:cNvSpPr>
          <p:nvPr>
            <p:ph idx="1"/>
          </p:nvPr>
        </p:nvSpPr>
        <p:spPr/>
        <p:txBody>
          <a:bodyPr/>
          <a:lstStyle/>
          <a:p>
            <a:r>
              <a:rPr lang="en-US" dirty="0"/>
              <a:t>Entity Framework automatically build native commands for the database CRUD operation</a:t>
            </a:r>
          </a:p>
          <a:p>
            <a:r>
              <a:rPr lang="en-US" dirty="0"/>
              <a:t>You can override these steps and use your own predefined stored procedures. </a:t>
            </a:r>
          </a:p>
          <a:p>
            <a:r>
              <a:rPr lang="en-US" dirty="0"/>
              <a:t>You can use stored procedures either to get the data or to add/update/delete the records to one or multiple database tables</a:t>
            </a:r>
          </a:p>
          <a:p>
            <a:r>
              <a:rPr lang="en-US" dirty="0"/>
              <a:t>Stored procedures and functions (UDFs) in the database are represented as functions in entity framework.</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96</a:t>
            </a:fld>
            <a:endParaRPr lang="en-US"/>
          </a:p>
        </p:txBody>
      </p:sp>
    </p:spTree>
    <p:custDataLst>
      <p:tags r:id="rId1"/>
    </p:custDataLst>
    <p:extLst>
      <p:ext uri="{BB962C8B-B14F-4D97-AF65-F5344CB8AC3E}">
        <p14:creationId xmlns:p14="http://schemas.microsoft.com/office/powerpoint/2010/main" val="40705651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97</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199"/>
            <a:ext cx="7315200" cy="4726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400591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SP to EDM</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98</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5187" y="1447800"/>
            <a:ext cx="545362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889708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result after import SP</a:t>
            </a:r>
          </a:p>
        </p:txBody>
      </p:sp>
      <p:sp>
        <p:nvSpPr>
          <p:cNvPr id="4" name="Footer Placeholder 3"/>
          <p:cNvSpPr>
            <a:spLocks noGrp="1"/>
          </p:cNvSpPr>
          <p:nvPr>
            <p:ph type="ftr" sz="quarter" idx="11"/>
          </p:nvPr>
        </p:nvSpPr>
        <p:spPr/>
        <p:txBody>
          <a:bodyPr/>
          <a:lstStyle/>
          <a:p>
            <a:r>
              <a:rPr lang="en-US"/>
              <a:t>Entity Framework - Khanhdsp@gmail.com</a:t>
            </a:r>
          </a:p>
        </p:txBody>
      </p:sp>
      <p:sp>
        <p:nvSpPr>
          <p:cNvPr id="5" name="Slide Number Placeholder 4"/>
          <p:cNvSpPr>
            <a:spLocks noGrp="1"/>
          </p:cNvSpPr>
          <p:nvPr>
            <p:ph type="sldNum" sz="quarter" idx="12"/>
          </p:nvPr>
        </p:nvSpPr>
        <p:spPr/>
        <p:txBody>
          <a:bodyPr/>
          <a:lstStyle/>
          <a:p>
            <a:fld id="{47F7A6BC-E6DA-4AD8-B1EE-7AE643B3D3BC}" type="slidenum">
              <a:rPr lang="en-US" smtClean="0"/>
              <a:t>99</a:t>
            </a:fld>
            <a:endParaRPr lang="en-US"/>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3605213" cy="446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918" y="1676400"/>
            <a:ext cx="3914775" cy="465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26075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1077</TotalTime>
  <Words>2613</Words>
  <Application>Microsoft Office PowerPoint</Application>
  <PresentationFormat>On-screen Show (4:3)</PresentationFormat>
  <Paragraphs>444</Paragraphs>
  <Slides>101</Slides>
  <Notes>5</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Waveform</vt:lpstr>
      <vt:lpstr>Entity Framework</vt:lpstr>
      <vt:lpstr>Objectives</vt:lpstr>
      <vt:lpstr>Data access history</vt:lpstr>
      <vt:lpstr>What is Entity Framework?</vt:lpstr>
      <vt:lpstr>Types of EF</vt:lpstr>
      <vt:lpstr>What is O/RM?</vt:lpstr>
      <vt:lpstr>Entity Framework Architecture</vt:lpstr>
      <vt:lpstr>Entity Framework Architecture (3)</vt:lpstr>
      <vt:lpstr>PowerPoint Presentation</vt:lpstr>
      <vt:lpstr>Entity Framework Architecture (2)</vt:lpstr>
      <vt:lpstr>Setup Entity Framework Environment</vt:lpstr>
      <vt:lpstr>Install EF via Nuget</vt:lpstr>
      <vt:lpstr>Install …</vt:lpstr>
      <vt:lpstr>Install …</vt:lpstr>
      <vt:lpstr>Database</vt:lpstr>
      <vt:lpstr>Context class</vt:lpstr>
      <vt:lpstr>DbContext</vt:lpstr>
      <vt:lpstr>DbContext</vt:lpstr>
      <vt:lpstr>Context sample</vt:lpstr>
      <vt:lpstr>CRUD operations</vt:lpstr>
      <vt:lpstr>Create</vt:lpstr>
      <vt:lpstr>Updating Entities</vt:lpstr>
      <vt:lpstr>Upserting Entities</vt:lpstr>
      <vt:lpstr>Delete</vt:lpstr>
      <vt:lpstr>Read</vt:lpstr>
      <vt:lpstr>Refreshing Entities</vt:lpstr>
      <vt:lpstr>Types of Entity in Entity Framework</vt:lpstr>
      <vt:lpstr>POCO</vt:lpstr>
      <vt:lpstr>Dynamic Proxy (POCO Proxy)</vt:lpstr>
      <vt:lpstr>Dynamic Proxy</vt:lpstr>
      <vt:lpstr>Entity states</vt:lpstr>
      <vt:lpstr>Entity lifecircle</vt:lpstr>
      <vt:lpstr>Database first model</vt:lpstr>
      <vt:lpstr>EF Database first</vt:lpstr>
      <vt:lpstr>ConnectionString</vt:lpstr>
      <vt:lpstr>Select database Objects</vt:lpstr>
      <vt:lpstr>Notes</vt:lpstr>
      <vt:lpstr>Entity-Table Mapping:</vt:lpstr>
      <vt:lpstr>Model First</vt:lpstr>
      <vt:lpstr>Model first</vt:lpstr>
      <vt:lpstr>Model first</vt:lpstr>
      <vt:lpstr>Add Entity</vt:lpstr>
      <vt:lpstr>Add property</vt:lpstr>
      <vt:lpstr>Add Association</vt:lpstr>
      <vt:lpstr>Generate database</vt:lpstr>
      <vt:lpstr>PowerPoint Presentation</vt:lpstr>
      <vt:lpstr>Generate database</vt:lpstr>
      <vt:lpstr> Add Code Generation Item..</vt:lpstr>
      <vt:lpstr>Code First</vt:lpstr>
      <vt:lpstr>Code first</vt:lpstr>
      <vt:lpstr>What is Code-First?</vt:lpstr>
      <vt:lpstr>Simple Code First Example</vt:lpstr>
      <vt:lpstr>PowerPoint Presentation</vt:lpstr>
      <vt:lpstr>PowerPoint Presentation</vt:lpstr>
      <vt:lpstr>Base constructor of DbContext</vt:lpstr>
      <vt:lpstr>Database Initialization</vt:lpstr>
      <vt:lpstr>No Parameter</vt:lpstr>
      <vt:lpstr>Database Name</vt:lpstr>
      <vt:lpstr>ConnectionString Name</vt:lpstr>
      <vt:lpstr>Database Initialization Strategies</vt:lpstr>
      <vt:lpstr>PowerPoint Presentation</vt:lpstr>
      <vt:lpstr>PowerPoint Presentation</vt:lpstr>
      <vt:lpstr>Entity Relationship</vt:lpstr>
      <vt:lpstr>One-to-One Relationship</vt:lpstr>
      <vt:lpstr>One-to-Many</vt:lpstr>
      <vt:lpstr>EF Migration</vt:lpstr>
      <vt:lpstr>Many – to - Many</vt:lpstr>
      <vt:lpstr>Thiết lập tên bảng, cột</vt:lpstr>
      <vt:lpstr>Code First Conventions</vt:lpstr>
      <vt:lpstr>Code First Conventions (cont..)</vt:lpstr>
      <vt:lpstr>Code First Conventions (cont..)</vt:lpstr>
      <vt:lpstr>Code First Conventions (cont..)</vt:lpstr>
      <vt:lpstr>Key</vt:lpstr>
      <vt:lpstr>Nullable field, Not null</vt:lpstr>
      <vt:lpstr>Max, MinLength</vt:lpstr>
      <vt:lpstr>StringLength</vt:lpstr>
      <vt:lpstr>Table, Column name</vt:lpstr>
      <vt:lpstr>Foreign Key</vt:lpstr>
      <vt:lpstr>Querying with EDM</vt:lpstr>
      <vt:lpstr>PowerPoint Presentation</vt:lpstr>
      <vt:lpstr>Code First Conventions</vt:lpstr>
      <vt:lpstr>Code First Conventions (cont..)</vt:lpstr>
      <vt:lpstr>Code First Conventions (cont..)</vt:lpstr>
      <vt:lpstr>Code First Conventions (cont..)</vt:lpstr>
      <vt:lpstr>DB Initialization</vt:lpstr>
      <vt:lpstr>Database Initialization Strategies</vt:lpstr>
      <vt:lpstr>Seed Database in Code-First</vt:lpstr>
      <vt:lpstr>Inheritance Strategy in Code-First</vt:lpstr>
      <vt:lpstr>Table per Hierarchy (TPH)</vt:lpstr>
      <vt:lpstr>Table per Type (TPT)</vt:lpstr>
      <vt:lpstr>TPT</vt:lpstr>
      <vt:lpstr>Table per Concrete type(TPC)</vt:lpstr>
      <vt:lpstr>Code</vt:lpstr>
      <vt:lpstr>Data Annotation</vt:lpstr>
      <vt:lpstr>EF Stored Procedures</vt:lpstr>
      <vt:lpstr>SP with EF</vt:lpstr>
      <vt:lpstr>SP</vt:lpstr>
      <vt:lpstr>Add SP to EDM</vt:lpstr>
      <vt:lpstr>The result after import SP</vt:lpstr>
      <vt:lpstr>Code in Context class</vt:lpstr>
      <vt:lpstr>Call SP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dc:creator>
  <cp:lastModifiedBy>PC</cp:lastModifiedBy>
  <cp:revision>41</cp:revision>
  <dcterms:created xsi:type="dcterms:W3CDTF">2016-11-08T15:10:51Z</dcterms:created>
  <dcterms:modified xsi:type="dcterms:W3CDTF">2020-11-21T14:02:19Z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9F0F0D23-7C56-4F10-8789-CDE87145F20F</vt:lpwstr>
  </property>
  <property fmtid="{D5CDD505-2E9C-101B-9397-08002B2CF9AE}" pid="3" name="ArticulatePath">
    <vt:lpwstr>Entity Framework V3</vt:lpwstr>
  </property>
</Properties>
</file>