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Chewy" charset="1" panose="02000000000000000000"/>
      <p:regular r:id="rId35"/>
    </p:embeddedFont>
    <p:embeddedFont>
      <p:font typeface="Comic Sans" charset="1" panose="03000702030302020204"/>
      <p:regular r:id="rId36"/>
    </p:embeddedFont>
    <p:embeddedFont>
      <p:font typeface="Garet" charset="1" panose="00000000000000000000"/>
      <p:regular r:id="rId37"/>
    </p:embeddedFont>
    <p:embeddedFont>
      <p:font typeface="Comic Sans Bold" charset="1" panose="03000902030302020204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41.png" Type="http://schemas.openxmlformats.org/officeDocument/2006/relationships/image"/><Relationship Id="rId29" Target="../media/image4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51.png" Type="http://schemas.openxmlformats.org/officeDocument/2006/relationships/image"/><Relationship Id="rId29" Target="../media/image5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31.png" Type="http://schemas.openxmlformats.org/officeDocument/2006/relationships/image"/><Relationship Id="rId29" Target="../media/image3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393652" y="66677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53299" y="3581687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4114800"/>
                </a:moveTo>
                <a:lnTo>
                  <a:pt x="4303059" y="4114800"/>
                </a:lnTo>
                <a:lnTo>
                  <a:pt x="430305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69576" y="66677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5796212" y="76964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35668" y="76964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410815" y="-4204810"/>
            <a:ext cx="5469237" cy="546923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89257" y="1028700"/>
            <a:ext cx="2535955" cy="6064240"/>
          </a:xfrm>
          <a:custGeom>
            <a:avLst/>
            <a:gdLst/>
            <a:ahLst/>
            <a:cxnLst/>
            <a:rect r="r" b="b" t="t" l="l"/>
            <a:pathLst>
              <a:path h="6064240" w="2535955">
                <a:moveTo>
                  <a:pt x="0" y="0"/>
                </a:moveTo>
                <a:lnTo>
                  <a:pt x="2535955" y="0"/>
                </a:lnTo>
                <a:lnTo>
                  <a:pt x="2535955" y="6064240"/>
                </a:lnTo>
                <a:lnTo>
                  <a:pt x="0" y="6064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207868" y="7427017"/>
            <a:ext cx="5436900" cy="2342810"/>
          </a:xfrm>
          <a:custGeom>
            <a:avLst/>
            <a:gdLst/>
            <a:ahLst/>
            <a:cxnLst/>
            <a:rect r="r" b="b" t="t" l="l"/>
            <a:pathLst>
              <a:path h="2342810" w="5436900">
                <a:moveTo>
                  <a:pt x="0" y="0"/>
                </a:moveTo>
                <a:lnTo>
                  <a:pt x="5436900" y="0"/>
                </a:lnTo>
                <a:lnTo>
                  <a:pt x="5436900" y="2342810"/>
                </a:lnTo>
                <a:lnTo>
                  <a:pt x="0" y="2342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975176" y="-2390809"/>
            <a:ext cx="5469237" cy="546923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034176" y="691265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0"/>
                </a:lnTo>
                <a:lnTo>
                  <a:pt x="0" y="19699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599362" y="477687"/>
            <a:ext cx="4173045" cy="1783028"/>
          </a:xfrm>
          <a:custGeom>
            <a:avLst/>
            <a:gdLst/>
            <a:ahLst/>
            <a:cxnLst/>
            <a:rect r="r" b="b" t="t" l="l"/>
            <a:pathLst>
              <a:path h="1783028" w="4173045">
                <a:moveTo>
                  <a:pt x="0" y="0"/>
                </a:moveTo>
                <a:lnTo>
                  <a:pt x="4173045" y="0"/>
                </a:lnTo>
                <a:lnTo>
                  <a:pt x="4173045" y="1783029"/>
                </a:lnTo>
                <a:lnTo>
                  <a:pt x="0" y="1783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573683" y="-1337779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0"/>
                </a:moveTo>
                <a:lnTo>
                  <a:pt x="0" y="0"/>
                </a:lnTo>
                <a:lnTo>
                  <a:pt x="0" y="4114800"/>
                </a:lnTo>
                <a:lnTo>
                  <a:pt x="4303059" y="4114800"/>
                </a:lnTo>
                <a:lnTo>
                  <a:pt x="4303059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21080" y="2013392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9"/>
                </a:lnTo>
                <a:lnTo>
                  <a:pt x="0" y="7636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712828" y="6932859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8"/>
                </a:lnTo>
                <a:lnTo>
                  <a:pt x="0" y="763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4000" y="8262106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7" y="0"/>
                </a:lnTo>
                <a:lnTo>
                  <a:pt x="487587" y="634531"/>
                </a:lnTo>
                <a:lnTo>
                  <a:pt x="0" y="63453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348702" y="3743554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8" y="0"/>
                </a:lnTo>
                <a:lnTo>
                  <a:pt x="487588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559916" y="2260716"/>
            <a:ext cx="5211668" cy="2226804"/>
          </a:xfrm>
          <a:custGeom>
            <a:avLst/>
            <a:gdLst/>
            <a:ahLst/>
            <a:cxnLst/>
            <a:rect r="r" b="b" t="t" l="l"/>
            <a:pathLst>
              <a:path h="2226804" w="5211668">
                <a:moveTo>
                  <a:pt x="0" y="0"/>
                </a:moveTo>
                <a:lnTo>
                  <a:pt x="5211668" y="0"/>
                </a:lnTo>
                <a:lnTo>
                  <a:pt x="5211668" y="2226803"/>
                </a:lnTo>
                <a:lnTo>
                  <a:pt x="0" y="22268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4592496" y="8404981"/>
            <a:ext cx="2568492" cy="1274906"/>
          </a:xfrm>
          <a:custGeom>
            <a:avLst/>
            <a:gdLst/>
            <a:ahLst/>
            <a:cxnLst/>
            <a:rect r="r" b="b" t="t" l="l"/>
            <a:pathLst>
              <a:path h="1274906" w="2568492">
                <a:moveTo>
                  <a:pt x="0" y="0"/>
                </a:moveTo>
                <a:lnTo>
                  <a:pt x="2568492" y="0"/>
                </a:lnTo>
                <a:lnTo>
                  <a:pt x="2568492" y="1274906"/>
                </a:lnTo>
                <a:lnTo>
                  <a:pt x="0" y="12749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true" rot="0">
            <a:off x="6909547" y="8896637"/>
            <a:ext cx="3474680" cy="3422560"/>
          </a:xfrm>
          <a:custGeom>
            <a:avLst/>
            <a:gdLst/>
            <a:ahLst/>
            <a:cxnLst/>
            <a:rect r="r" b="b" t="t" l="l"/>
            <a:pathLst>
              <a:path h="3422560" w="3474680">
                <a:moveTo>
                  <a:pt x="0" y="3422561"/>
                </a:moveTo>
                <a:lnTo>
                  <a:pt x="3474681" y="3422561"/>
                </a:lnTo>
                <a:lnTo>
                  <a:pt x="3474681" y="0"/>
                </a:lnTo>
                <a:lnTo>
                  <a:pt x="0" y="0"/>
                </a:lnTo>
                <a:lnTo>
                  <a:pt x="0" y="3422561"/>
                </a:lnTo>
                <a:close/>
              </a:path>
            </a:pathLst>
          </a:custGeom>
          <a:blipFill>
            <a:blip r:embed="rId22">
              <a:alphaModFix amt="50000"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656303" y="410674"/>
            <a:ext cx="4236253" cy="1265580"/>
          </a:xfrm>
          <a:custGeom>
            <a:avLst/>
            <a:gdLst/>
            <a:ahLst/>
            <a:cxnLst/>
            <a:rect r="r" b="b" t="t" l="l"/>
            <a:pathLst>
              <a:path h="1265580" w="4236253">
                <a:moveTo>
                  <a:pt x="0" y="0"/>
                </a:moveTo>
                <a:lnTo>
                  <a:pt x="4236253" y="0"/>
                </a:lnTo>
                <a:lnTo>
                  <a:pt x="4236253" y="1265581"/>
                </a:lnTo>
                <a:lnTo>
                  <a:pt x="0" y="126558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4346610" y="5307650"/>
            <a:ext cx="1159416" cy="1060866"/>
          </a:xfrm>
          <a:custGeom>
            <a:avLst/>
            <a:gdLst/>
            <a:ahLst/>
            <a:cxnLst/>
            <a:rect r="r" b="b" t="t" l="l"/>
            <a:pathLst>
              <a:path h="1060866" w="1159416">
                <a:moveTo>
                  <a:pt x="0" y="0"/>
                </a:moveTo>
                <a:lnTo>
                  <a:pt x="1159416" y="0"/>
                </a:lnTo>
                <a:lnTo>
                  <a:pt x="1159416" y="1060866"/>
                </a:lnTo>
                <a:lnTo>
                  <a:pt x="0" y="106086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184217" y="5366820"/>
            <a:ext cx="7919567" cy="102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INVISITCO AIRLINES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26199" y="2877621"/>
            <a:ext cx="10235602" cy="190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CUSTOMER SATISFACTION ANALYSIS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114609" y="6803102"/>
            <a:ext cx="7919567" cy="86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VAN THONG VO</a:t>
            </a: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PL300-135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6140" y="1042140"/>
            <a:ext cx="11155623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CUSTOMER 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413663" y="1175375"/>
            <a:ext cx="5740167" cy="3121216"/>
          </a:xfrm>
          <a:custGeom>
            <a:avLst/>
            <a:gdLst/>
            <a:ahLst/>
            <a:cxnLst/>
            <a:rect r="r" b="b" t="t" l="l"/>
            <a:pathLst>
              <a:path h="3121216" w="5740167">
                <a:moveTo>
                  <a:pt x="0" y="0"/>
                </a:moveTo>
                <a:lnTo>
                  <a:pt x="5740167" y="0"/>
                </a:lnTo>
                <a:lnTo>
                  <a:pt x="5740167" y="3121216"/>
                </a:lnTo>
                <a:lnTo>
                  <a:pt x="0" y="3121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-9664265" y="6857981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03721" y="6857981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82704" y="0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0"/>
                </a:lnTo>
                <a:lnTo>
                  <a:pt x="0" y="196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69870" y="858109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7" y="0"/>
                </a:lnTo>
                <a:lnTo>
                  <a:pt x="487587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-2431766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303059" y="0"/>
                </a:lnTo>
                <a:lnTo>
                  <a:pt x="4303059" y="4114800"/>
                </a:lnTo>
                <a:close/>
              </a:path>
            </a:pathLst>
          </a:custGeom>
          <a:blipFill>
            <a:blip r:embed="rId10">
              <a:alphaModFix amt="5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76140" y="2191490"/>
            <a:ext cx="12332528" cy="782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🧳 Travel Purpose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Business Travel: chiếm 69.06%</a:t>
            </a:r>
          </a:p>
          <a:p>
            <a:pPr algn="just" marL="1122688" indent="-374229" lvl="2">
              <a:lnSpc>
                <a:spcPts val="312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</a:t>
            </a: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his group has high expectations for professionalism, speed, and punctuality.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Personal Travel: 30.94%</a:t>
            </a:r>
          </a:p>
          <a:p>
            <a:pPr algn="just" marL="1122688" indent="-374229" lvl="2">
              <a:lnSpc>
                <a:spcPts val="312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</a:t>
            </a: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his group tends to be less loyal and more price- and service-sensitive.</a:t>
            </a:r>
          </a:p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🚻 Gender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Male and female customers are nearly evenly distributed.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Female</a:t>
            </a: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passengers reported higher satisfaction in services like:</a:t>
            </a:r>
          </a:p>
          <a:p>
            <a:pPr algn="just" marL="1122688" indent="-374229" lvl="2">
              <a:lnSpc>
                <a:spcPts val="312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</a:t>
            </a: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nline support, Seati</a:t>
            </a: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ng, In-flight entertainment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However, female business travelers had a higher dissatisfaction rate than their male counterparts. </a:t>
            </a:r>
          </a:p>
          <a:p>
            <a:pPr algn="just" marL="1122688" indent="-374229" lvl="2">
              <a:lnSpc>
                <a:spcPts val="312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→ This suggests high expectations that were not fully met.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→ The majority of customers are loyal, travel for business, and choose either Business or Economy Class.However, there remains a significant number of dissatisfied passengers, especially: 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Female business travelers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Personal travelers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Disloyal customers</a:t>
            </a:r>
          </a:p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→</a:t>
            </a: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These segments should be prioritized for experience improvement.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442366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4434116" y="0"/>
                </a:moveTo>
                <a:lnTo>
                  <a:pt x="0" y="0"/>
                </a:lnTo>
                <a:lnTo>
                  <a:pt x="0" y="1894577"/>
                </a:lnTo>
                <a:lnTo>
                  <a:pt x="4434116" y="1894577"/>
                </a:lnTo>
                <a:lnTo>
                  <a:pt x="44341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88482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0" y="0"/>
                </a:moveTo>
                <a:lnTo>
                  <a:pt x="4434116" y="0"/>
                </a:lnTo>
                <a:lnTo>
                  <a:pt x="4434116" y="1894577"/>
                </a:lnTo>
                <a:lnTo>
                  <a:pt x="0" y="189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42481" y="4795640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394813" y="4731039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633887" y="0"/>
                </a:moveTo>
                <a:lnTo>
                  <a:pt x="0" y="0"/>
                </a:lnTo>
                <a:lnTo>
                  <a:pt x="0" y="824922"/>
                </a:lnTo>
                <a:lnTo>
                  <a:pt x="633887" y="824922"/>
                </a:lnTo>
                <a:lnTo>
                  <a:pt x="6338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6636" y="415124"/>
            <a:ext cx="16774728" cy="9456753"/>
          </a:xfrm>
          <a:custGeom>
            <a:avLst/>
            <a:gdLst/>
            <a:ahLst/>
            <a:cxnLst/>
            <a:rect r="r" b="b" t="t" l="l"/>
            <a:pathLst>
              <a:path h="9456753" w="16774728">
                <a:moveTo>
                  <a:pt x="0" y="0"/>
                </a:moveTo>
                <a:lnTo>
                  <a:pt x="16774728" y="0"/>
                </a:lnTo>
                <a:lnTo>
                  <a:pt x="16774728" y="9456752"/>
                </a:lnTo>
                <a:lnTo>
                  <a:pt x="0" y="945675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442366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4434116" y="0"/>
                </a:moveTo>
                <a:lnTo>
                  <a:pt x="0" y="0"/>
                </a:lnTo>
                <a:lnTo>
                  <a:pt x="0" y="1894577"/>
                </a:lnTo>
                <a:lnTo>
                  <a:pt x="4434116" y="1894577"/>
                </a:lnTo>
                <a:lnTo>
                  <a:pt x="44341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88482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0" y="0"/>
                </a:moveTo>
                <a:lnTo>
                  <a:pt x="4434116" y="0"/>
                </a:lnTo>
                <a:lnTo>
                  <a:pt x="4434116" y="1894577"/>
                </a:lnTo>
                <a:lnTo>
                  <a:pt x="0" y="189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42481" y="4795640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394813" y="4731039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633887" y="0"/>
                </a:moveTo>
                <a:lnTo>
                  <a:pt x="0" y="0"/>
                </a:lnTo>
                <a:lnTo>
                  <a:pt x="0" y="824922"/>
                </a:lnTo>
                <a:lnTo>
                  <a:pt x="633887" y="824922"/>
                </a:lnTo>
                <a:lnTo>
                  <a:pt x="6338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0166" y="430976"/>
            <a:ext cx="16947668" cy="9554248"/>
          </a:xfrm>
          <a:custGeom>
            <a:avLst/>
            <a:gdLst/>
            <a:ahLst/>
            <a:cxnLst/>
            <a:rect r="r" b="b" t="t" l="l"/>
            <a:pathLst>
              <a:path h="9554248" w="16947668">
                <a:moveTo>
                  <a:pt x="0" y="0"/>
                </a:moveTo>
                <a:lnTo>
                  <a:pt x="16947668" y="0"/>
                </a:lnTo>
                <a:lnTo>
                  <a:pt x="16947668" y="9554248"/>
                </a:lnTo>
                <a:lnTo>
                  <a:pt x="0" y="95542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442366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4434116" y="0"/>
                </a:moveTo>
                <a:lnTo>
                  <a:pt x="0" y="0"/>
                </a:lnTo>
                <a:lnTo>
                  <a:pt x="0" y="1894577"/>
                </a:lnTo>
                <a:lnTo>
                  <a:pt x="4434116" y="1894577"/>
                </a:lnTo>
                <a:lnTo>
                  <a:pt x="44341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88482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0" y="0"/>
                </a:moveTo>
                <a:lnTo>
                  <a:pt x="4434116" y="0"/>
                </a:lnTo>
                <a:lnTo>
                  <a:pt x="4434116" y="1894577"/>
                </a:lnTo>
                <a:lnTo>
                  <a:pt x="0" y="189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42481" y="4795640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394813" y="4731039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633887" y="0"/>
                </a:moveTo>
                <a:lnTo>
                  <a:pt x="0" y="0"/>
                </a:lnTo>
                <a:lnTo>
                  <a:pt x="0" y="824922"/>
                </a:lnTo>
                <a:lnTo>
                  <a:pt x="633887" y="824922"/>
                </a:lnTo>
                <a:lnTo>
                  <a:pt x="6338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8157" y="587693"/>
            <a:ext cx="16391686" cy="9240813"/>
          </a:xfrm>
          <a:custGeom>
            <a:avLst/>
            <a:gdLst/>
            <a:ahLst/>
            <a:cxnLst/>
            <a:rect r="r" b="b" t="t" l="l"/>
            <a:pathLst>
              <a:path h="9240813" w="16391686">
                <a:moveTo>
                  <a:pt x="0" y="0"/>
                </a:moveTo>
                <a:lnTo>
                  <a:pt x="16391686" y="0"/>
                </a:lnTo>
                <a:lnTo>
                  <a:pt x="16391686" y="9240814"/>
                </a:lnTo>
                <a:lnTo>
                  <a:pt x="0" y="92408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44109" y="417856"/>
            <a:ext cx="6764033" cy="57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4017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DISSATISFIED CUSTOMER SEGMENT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15976954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4434116" y="0"/>
                </a:moveTo>
                <a:lnTo>
                  <a:pt x="0" y="0"/>
                </a:lnTo>
                <a:lnTo>
                  <a:pt x="0" y="1894577"/>
                </a:lnTo>
                <a:lnTo>
                  <a:pt x="4434116" y="1894577"/>
                </a:lnTo>
                <a:lnTo>
                  <a:pt x="44341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489162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0" y="0"/>
                </a:moveTo>
                <a:lnTo>
                  <a:pt x="4434116" y="0"/>
                </a:lnTo>
                <a:lnTo>
                  <a:pt x="4434116" y="1894577"/>
                </a:lnTo>
                <a:lnTo>
                  <a:pt x="0" y="189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35836" y="1130792"/>
            <a:ext cx="13816328" cy="858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12"/>
              </a:lnSpc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 total of 58,793 dissatisfied customers, mainly concentrated in the following groups:</a:t>
            </a:r>
          </a:p>
          <a:p>
            <a:pPr algn="just" marL="487966" indent="-243983" lvl="1">
              <a:lnSpc>
                <a:spcPts val="2712"/>
              </a:lnSpc>
              <a:buFont typeface="Arial"/>
              <a:buChar char="•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Gender:</a:t>
            </a:r>
          </a:p>
          <a:p>
            <a:pPr algn="just" marL="975932" indent="-325311" lvl="2">
              <a:lnSpc>
                <a:spcPts val="2712"/>
              </a:lnSpc>
              <a:buFont typeface="Arial"/>
              <a:buChar char="⚬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Male passengers make up a larger proportion of the dissatisfied group, especially those aged 20–50.</a:t>
            </a:r>
          </a:p>
          <a:p>
            <a:pPr algn="just" marL="975932" indent="-325311" lvl="2">
              <a:lnSpc>
                <a:spcPts val="2712"/>
              </a:lnSpc>
              <a:buFont typeface="Arial"/>
              <a:buChar char="⚬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Female passengers generally report higher satisfaction than males in the same age ranges.</a:t>
            </a:r>
          </a:p>
          <a:p>
            <a:pPr algn="just" marL="487966" indent="-243983" lvl="1">
              <a:lnSpc>
                <a:spcPts val="2712"/>
              </a:lnSpc>
              <a:buFont typeface="Arial"/>
              <a:buChar char="•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Age</a:t>
            </a: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:</a:t>
            </a:r>
          </a:p>
          <a:p>
            <a:pPr algn="just" marL="975932" indent="-325311" lvl="2">
              <a:lnSpc>
                <a:spcPts val="2712"/>
              </a:lnSpc>
              <a:buFont typeface="Arial"/>
              <a:buChar char="⚬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Primarily concentrated in the 20–50 age group.</a:t>
            </a:r>
          </a:p>
          <a:p>
            <a:pPr algn="just" marL="975932" indent="-325311" lvl="2">
              <a:lnSpc>
                <a:spcPts val="2712"/>
              </a:lnSpc>
              <a:buFont typeface="Arial"/>
              <a:buChar char="⚬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Ages 20–35 have a high disloyalty rate (36.56%), despite being the second-largest customer group.</a:t>
            </a:r>
          </a:p>
          <a:p>
            <a:pPr algn="just" marL="975932" indent="-325311" lvl="2">
              <a:lnSpc>
                <a:spcPts val="2712"/>
              </a:lnSpc>
              <a:buFont typeface="Arial"/>
              <a:buChar char="⚬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Ages 36–50 form the largest customer segment overall – though loyal, many are still dissatisfied (31.82% dissatisfaction rate).</a:t>
            </a:r>
          </a:p>
          <a:p>
            <a:pPr algn="just" marL="487966" indent="-243983" lvl="1">
              <a:lnSpc>
                <a:spcPts val="2712"/>
              </a:lnSpc>
              <a:buFont typeface="Arial"/>
              <a:buChar char="•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Travel</a:t>
            </a: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Class:</a:t>
            </a:r>
          </a:p>
          <a:p>
            <a:pPr algn="just" marL="975932" indent="-325311" lvl="2">
              <a:lnSpc>
                <a:spcPts val="2712"/>
              </a:lnSpc>
              <a:buFont typeface="Arial"/>
              <a:buChar char="⚬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Most dissatisfied customers fly Economy Class, where basic service often fails to meet high expectations</a:t>
            </a:r>
          </a:p>
          <a:p>
            <a:pPr algn="just" marL="487966" indent="-243983" lvl="1">
              <a:lnSpc>
                <a:spcPts val="2712"/>
              </a:lnSpc>
              <a:buFont typeface="Arial"/>
              <a:buChar char="•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Cust</a:t>
            </a: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omer Type:</a:t>
            </a:r>
          </a:p>
          <a:p>
            <a:pPr algn="just" marL="975932" indent="-325311" lvl="2">
              <a:lnSpc>
                <a:spcPts val="2712"/>
              </a:lnSpc>
              <a:buFont typeface="Arial"/>
              <a:buChar char="⚬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Dissatisfa</a:t>
            </a: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ction is highly concentrated among disloyal customers (18,080 out of 23,780 are dissatisfied).</a:t>
            </a:r>
          </a:p>
          <a:p>
            <a:pPr algn="just" marL="975932" indent="-325311" lvl="2">
              <a:lnSpc>
                <a:spcPts val="2712"/>
              </a:lnSpc>
              <a:buFont typeface="Arial"/>
              <a:buChar char="⚬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However, over 40,713 loyal customers are also dissatisfied → special attention is needed to retain this core group.</a:t>
            </a:r>
          </a:p>
          <a:p>
            <a:pPr algn="just" marL="487966" indent="-243983" lvl="1">
              <a:lnSpc>
                <a:spcPts val="2712"/>
              </a:lnSpc>
              <a:buFont typeface="Arial"/>
              <a:buChar char="•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Travel</a:t>
            </a: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Purpose:</a:t>
            </a:r>
          </a:p>
          <a:p>
            <a:pPr algn="just" marL="975932" indent="-325311" lvl="2">
              <a:lnSpc>
                <a:spcPts val="2712"/>
              </a:lnSpc>
              <a:buFont typeface="Arial"/>
              <a:buChar char="⚬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Most are Business Travelers, who typically have higher expectations and react more strongly to poor experiences.</a:t>
            </a:r>
          </a:p>
          <a:p>
            <a:pPr algn="just" marL="975932" indent="-325311" lvl="2">
              <a:lnSpc>
                <a:spcPts val="2712"/>
              </a:lnSpc>
              <a:buFont typeface="Arial"/>
              <a:buChar char="⚬"/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Female business travelers are among the most dissatisfied segments.</a:t>
            </a:r>
          </a:p>
          <a:p>
            <a:pPr algn="just">
              <a:lnSpc>
                <a:spcPts val="2712"/>
              </a:lnSpc>
            </a:pPr>
            <a:r>
              <a:rPr lang="en-US" sz="226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🎯 This is the segment most at risk of churn. The airline should prioritize improving the experience for: Male customers, Economy Class passengers, Business travelers aged 20–50.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942357" y="5309526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6" y="0"/>
                </a:lnTo>
                <a:lnTo>
                  <a:pt x="633886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903126" y="5625773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633887" y="0"/>
                </a:moveTo>
                <a:lnTo>
                  <a:pt x="0" y="0"/>
                </a:lnTo>
                <a:lnTo>
                  <a:pt x="0" y="824921"/>
                </a:lnTo>
                <a:lnTo>
                  <a:pt x="633887" y="824921"/>
                </a:lnTo>
                <a:lnTo>
                  <a:pt x="6338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442366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4434116" y="0"/>
                </a:moveTo>
                <a:lnTo>
                  <a:pt x="0" y="0"/>
                </a:lnTo>
                <a:lnTo>
                  <a:pt x="0" y="1894577"/>
                </a:lnTo>
                <a:lnTo>
                  <a:pt x="4434116" y="1894577"/>
                </a:lnTo>
                <a:lnTo>
                  <a:pt x="44341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88482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0" y="0"/>
                </a:moveTo>
                <a:lnTo>
                  <a:pt x="4434116" y="0"/>
                </a:lnTo>
                <a:lnTo>
                  <a:pt x="4434116" y="1894577"/>
                </a:lnTo>
                <a:lnTo>
                  <a:pt x="0" y="189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42481" y="4958780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40079" y="5783701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633887" y="0"/>
                </a:moveTo>
                <a:lnTo>
                  <a:pt x="0" y="0"/>
                </a:lnTo>
                <a:lnTo>
                  <a:pt x="0" y="824921"/>
                </a:lnTo>
                <a:lnTo>
                  <a:pt x="633887" y="824921"/>
                </a:lnTo>
                <a:lnTo>
                  <a:pt x="6338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91138" y="870623"/>
            <a:ext cx="6764033" cy="61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9"/>
              </a:lnSpc>
            </a:pPr>
            <a:r>
              <a:rPr lang="en-US" sz="4217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CUSTOMER SEGMENTATION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45634" y="1596698"/>
            <a:ext cx="12596732" cy="832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5" indent="-248288" lvl="1">
              <a:lnSpc>
                <a:spcPts val="276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Notable Age Groups: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Ages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36–50: Largest segment with high loyalty (96% are loyal)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Ages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20–35: Large customer base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but lower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loyalty (only 50–63% loyal)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Ages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51–65 and 65+: Smaller groups but very high loyalty (~93–98%)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Under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20: Lowest loyalty (~16%), most likely to churn</a:t>
            </a:r>
          </a:p>
          <a:p>
            <a:pPr algn="just" marL="496575" indent="-248288" lvl="1">
              <a:lnSpc>
                <a:spcPts val="276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Gender: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Female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customers generally report higher satisfaction than males across most age groups.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However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, female business travelers are among the least satisfied, indicating a need for more tailored services.</a:t>
            </a:r>
          </a:p>
          <a:p>
            <a:pPr algn="just" marL="496575" indent="-248288" lvl="1">
              <a:lnSpc>
                <a:spcPts val="276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Travel Purpose: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Business Travelers: Have high loyalty but also high expectations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Personal Travelers: Show lower loyalty and are more likely to churn if dissatisfied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Personal travel is most common in the youngest (&lt;20) and oldest (65+) age groups. These two groups have distinct behaviors and require dedicated service strategies.</a:t>
            </a:r>
          </a:p>
          <a:p>
            <a:pPr algn="just" marL="496575" indent="-248288" lvl="1">
              <a:lnSpc>
                <a:spcPts val="276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Travel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Class by Age Group: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Ages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36–50: Primarily choose Business and Economy, forming a significant portion of total passengers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Ages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20–35: Prefer Economy over Business → more price-sensitive and more likely to churn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Ages 51–65: Show a strong preference for Business Class → indicating higher service expectations</a:t>
            </a:r>
          </a:p>
          <a:p>
            <a:pPr algn="just" marL="993151" indent="-331050" lvl="2">
              <a:lnSpc>
                <a:spcPts val="2760"/>
              </a:lnSpc>
              <a:buFont typeface="Arial"/>
              <a:buChar char="⚬"/>
            </a:pP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Under</a:t>
            </a:r>
            <a:r>
              <a:rPr lang="en-US" sz="23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20 and 65+: Tend to choose Economy Class</a:t>
            </a:r>
          </a:p>
          <a:p>
            <a:pPr algn="just">
              <a:lnSpc>
                <a:spcPts val="348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393652" y="66677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53299" y="3581687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4114800"/>
                </a:moveTo>
                <a:lnTo>
                  <a:pt x="4303059" y="4114800"/>
                </a:lnTo>
                <a:lnTo>
                  <a:pt x="430305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69576" y="66677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5796212" y="76964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35668" y="76964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410815" y="-4204810"/>
            <a:ext cx="5469237" cy="546923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89257" y="1028700"/>
            <a:ext cx="2535955" cy="6064240"/>
          </a:xfrm>
          <a:custGeom>
            <a:avLst/>
            <a:gdLst/>
            <a:ahLst/>
            <a:cxnLst/>
            <a:rect r="r" b="b" t="t" l="l"/>
            <a:pathLst>
              <a:path h="6064240" w="2535955">
                <a:moveTo>
                  <a:pt x="0" y="0"/>
                </a:moveTo>
                <a:lnTo>
                  <a:pt x="2535955" y="0"/>
                </a:lnTo>
                <a:lnTo>
                  <a:pt x="2535955" y="6064240"/>
                </a:lnTo>
                <a:lnTo>
                  <a:pt x="0" y="6064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207868" y="7427017"/>
            <a:ext cx="5436900" cy="2342810"/>
          </a:xfrm>
          <a:custGeom>
            <a:avLst/>
            <a:gdLst/>
            <a:ahLst/>
            <a:cxnLst/>
            <a:rect r="r" b="b" t="t" l="l"/>
            <a:pathLst>
              <a:path h="2342810" w="5436900">
                <a:moveTo>
                  <a:pt x="0" y="0"/>
                </a:moveTo>
                <a:lnTo>
                  <a:pt x="5436900" y="0"/>
                </a:lnTo>
                <a:lnTo>
                  <a:pt x="5436900" y="2342810"/>
                </a:lnTo>
                <a:lnTo>
                  <a:pt x="0" y="2342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975176" y="-2390809"/>
            <a:ext cx="5469237" cy="546923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034176" y="691265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0"/>
                </a:lnTo>
                <a:lnTo>
                  <a:pt x="0" y="19699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599362" y="477687"/>
            <a:ext cx="4173045" cy="1783028"/>
          </a:xfrm>
          <a:custGeom>
            <a:avLst/>
            <a:gdLst/>
            <a:ahLst/>
            <a:cxnLst/>
            <a:rect r="r" b="b" t="t" l="l"/>
            <a:pathLst>
              <a:path h="1783028" w="4173045">
                <a:moveTo>
                  <a:pt x="0" y="0"/>
                </a:moveTo>
                <a:lnTo>
                  <a:pt x="4173045" y="0"/>
                </a:lnTo>
                <a:lnTo>
                  <a:pt x="4173045" y="1783029"/>
                </a:lnTo>
                <a:lnTo>
                  <a:pt x="0" y="1783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573683" y="-1337779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0"/>
                </a:moveTo>
                <a:lnTo>
                  <a:pt x="0" y="0"/>
                </a:lnTo>
                <a:lnTo>
                  <a:pt x="0" y="4114800"/>
                </a:lnTo>
                <a:lnTo>
                  <a:pt x="4303059" y="4114800"/>
                </a:lnTo>
                <a:lnTo>
                  <a:pt x="4303059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21080" y="2013392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9"/>
                </a:lnTo>
                <a:lnTo>
                  <a:pt x="0" y="7636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712828" y="6932859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8"/>
                </a:lnTo>
                <a:lnTo>
                  <a:pt x="0" y="763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4000" y="8262106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7" y="0"/>
                </a:lnTo>
                <a:lnTo>
                  <a:pt x="487587" y="634531"/>
                </a:lnTo>
                <a:lnTo>
                  <a:pt x="0" y="63453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348702" y="3743554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8" y="0"/>
                </a:lnTo>
                <a:lnTo>
                  <a:pt x="487588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559916" y="2260716"/>
            <a:ext cx="5211668" cy="2226804"/>
          </a:xfrm>
          <a:custGeom>
            <a:avLst/>
            <a:gdLst/>
            <a:ahLst/>
            <a:cxnLst/>
            <a:rect r="r" b="b" t="t" l="l"/>
            <a:pathLst>
              <a:path h="2226804" w="5211668">
                <a:moveTo>
                  <a:pt x="0" y="0"/>
                </a:moveTo>
                <a:lnTo>
                  <a:pt x="5211668" y="0"/>
                </a:lnTo>
                <a:lnTo>
                  <a:pt x="5211668" y="2226803"/>
                </a:lnTo>
                <a:lnTo>
                  <a:pt x="0" y="22268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4592496" y="8404981"/>
            <a:ext cx="2568492" cy="1274906"/>
          </a:xfrm>
          <a:custGeom>
            <a:avLst/>
            <a:gdLst/>
            <a:ahLst/>
            <a:cxnLst/>
            <a:rect r="r" b="b" t="t" l="l"/>
            <a:pathLst>
              <a:path h="1274906" w="2568492">
                <a:moveTo>
                  <a:pt x="0" y="0"/>
                </a:moveTo>
                <a:lnTo>
                  <a:pt x="2568492" y="0"/>
                </a:lnTo>
                <a:lnTo>
                  <a:pt x="2568492" y="1274906"/>
                </a:lnTo>
                <a:lnTo>
                  <a:pt x="0" y="12749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true" rot="0">
            <a:off x="6909547" y="8896637"/>
            <a:ext cx="3474680" cy="3422560"/>
          </a:xfrm>
          <a:custGeom>
            <a:avLst/>
            <a:gdLst/>
            <a:ahLst/>
            <a:cxnLst/>
            <a:rect r="r" b="b" t="t" l="l"/>
            <a:pathLst>
              <a:path h="3422560" w="3474680">
                <a:moveTo>
                  <a:pt x="0" y="3422561"/>
                </a:moveTo>
                <a:lnTo>
                  <a:pt x="3474681" y="3422561"/>
                </a:lnTo>
                <a:lnTo>
                  <a:pt x="3474681" y="0"/>
                </a:lnTo>
                <a:lnTo>
                  <a:pt x="0" y="0"/>
                </a:lnTo>
                <a:lnTo>
                  <a:pt x="0" y="3422561"/>
                </a:lnTo>
                <a:close/>
              </a:path>
            </a:pathLst>
          </a:custGeom>
          <a:blipFill>
            <a:blip r:embed="rId22">
              <a:alphaModFix amt="50000"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656303" y="410674"/>
            <a:ext cx="4236253" cy="1265580"/>
          </a:xfrm>
          <a:custGeom>
            <a:avLst/>
            <a:gdLst/>
            <a:ahLst/>
            <a:cxnLst/>
            <a:rect r="r" b="b" t="t" l="l"/>
            <a:pathLst>
              <a:path h="1265580" w="4236253">
                <a:moveTo>
                  <a:pt x="0" y="0"/>
                </a:moveTo>
                <a:lnTo>
                  <a:pt x="4236253" y="0"/>
                </a:lnTo>
                <a:lnTo>
                  <a:pt x="4236253" y="1265581"/>
                </a:lnTo>
                <a:lnTo>
                  <a:pt x="0" y="126558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4346610" y="5307650"/>
            <a:ext cx="1159416" cy="1060866"/>
          </a:xfrm>
          <a:custGeom>
            <a:avLst/>
            <a:gdLst/>
            <a:ahLst/>
            <a:cxnLst/>
            <a:rect r="r" b="b" t="t" l="l"/>
            <a:pathLst>
              <a:path h="1060866" w="1159416">
                <a:moveTo>
                  <a:pt x="0" y="0"/>
                </a:moveTo>
                <a:lnTo>
                  <a:pt x="1159416" y="0"/>
                </a:lnTo>
                <a:lnTo>
                  <a:pt x="1159416" y="1060866"/>
                </a:lnTo>
                <a:lnTo>
                  <a:pt x="0" y="106086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638634" y="4510334"/>
            <a:ext cx="7010733" cy="1998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CUSTOMER SATISFACTION ANALYSIS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282857" y="2013392"/>
            <a:ext cx="1722285" cy="2364693"/>
          </a:xfrm>
          <a:custGeom>
            <a:avLst/>
            <a:gdLst/>
            <a:ahLst/>
            <a:cxnLst/>
            <a:rect r="r" b="b" t="t" l="l"/>
            <a:pathLst>
              <a:path h="2364693" w="1722285">
                <a:moveTo>
                  <a:pt x="0" y="0"/>
                </a:moveTo>
                <a:lnTo>
                  <a:pt x="1722286" y="0"/>
                </a:lnTo>
                <a:lnTo>
                  <a:pt x="1722286" y="2364694"/>
                </a:lnTo>
                <a:lnTo>
                  <a:pt x="0" y="236469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442366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4434116" y="0"/>
                </a:moveTo>
                <a:lnTo>
                  <a:pt x="0" y="0"/>
                </a:lnTo>
                <a:lnTo>
                  <a:pt x="0" y="1894577"/>
                </a:lnTo>
                <a:lnTo>
                  <a:pt x="4434116" y="1894577"/>
                </a:lnTo>
                <a:lnTo>
                  <a:pt x="44341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88482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0" y="0"/>
                </a:moveTo>
                <a:lnTo>
                  <a:pt x="4434116" y="0"/>
                </a:lnTo>
                <a:lnTo>
                  <a:pt x="4434116" y="1894577"/>
                </a:lnTo>
                <a:lnTo>
                  <a:pt x="0" y="189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16201" y="4731039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2"/>
                </a:lnTo>
                <a:lnTo>
                  <a:pt x="0" y="8249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311632" y="4731039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633887" y="0"/>
                </a:moveTo>
                <a:lnTo>
                  <a:pt x="0" y="0"/>
                </a:lnTo>
                <a:lnTo>
                  <a:pt x="0" y="824922"/>
                </a:lnTo>
                <a:lnTo>
                  <a:pt x="633887" y="824922"/>
                </a:lnTo>
                <a:lnTo>
                  <a:pt x="6338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1159" y="604945"/>
            <a:ext cx="16065681" cy="9077110"/>
          </a:xfrm>
          <a:custGeom>
            <a:avLst/>
            <a:gdLst/>
            <a:ahLst/>
            <a:cxnLst/>
            <a:rect r="r" b="b" t="t" l="l"/>
            <a:pathLst>
              <a:path h="9077110" w="16065681">
                <a:moveTo>
                  <a:pt x="0" y="0"/>
                </a:moveTo>
                <a:lnTo>
                  <a:pt x="16065682" y="0"/>
                </a:lnTo>
                <a:lnTo>
                  <a:pt x="16065682" y="9077110"/>
                </a:lnTo>
                <a:lnTo>
                  <a:pt x="0" y="9077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442366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4434116" y="0"/>
                </a:moveTo>
                <a:lnTo>
                  <a:pt x="0" y="0"/>
                </a:lnTo>
                <a:lnTo>
                  <a:pt x="0" y="1894577"/>
                </a:lnTo>
                <a:lnTo>
                  <a:pt x="4434116" y="1894577"/>
                </a:lnTo>
                <a:lnTo>
                  <a:pt x="44341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88482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0" y="0"/>
                </a:moveTo>
                <a:lnTo>
                  <a:pt x="4434116" y="0"/>
                </a:lnTo>
                <a:lnTo>
                  <a:pt x="4434116" y="1894577"/>
                </a:lnTo>
                <a:lnTo>
                  <a:pt x="0" y="189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47786" y="4795640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02760" y="4731039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633886" y="0"/>
                </a:moveTo>
                <a:lnTo>
                  <a:pt x="0" y="0"/>
                </a:lnTo>
                <a:lnTo>
                  <a:pt x="0" y="824922"/>
                </a:lnTo>
                <a:lnTo>
                  <a:pt x="633886" y="824922"/>
                </a:lnTo>
                <a:lnTo>
                  <a:pt x="63388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0946" y="532891"/>
            <a:ext cx="16586107" cy="9350418"/>
          </a:xfrm>
          <a:custGeom>
            <a:avLst/>
            <a:gdLst/>
            <a:ahLst/>
            <a:cxnLst/>
            <a:rect r="r" b="b" t="t" l="l"/>
            <a:pathLst>
              <a:path h="9350418" w="16586107">
                <a:moveTo>
                  <a:pt x="0" y="0"/>
                </a:moveTo>
                <a:lnTo>
                  <a:pt x="16586108" y="0"/>
                </a:lnTo>
                <a:lnTo>
                  <a:pt x="16586108" y="9350418"/>
                </a:lnTo>
                <a:lnTo>
                  <a:pt x="0" y="93504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442366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4434116" y="0"/>
                </a:moveTo>
                <a:lnTo>
                  <a:pt x="0" y="0"/>
                </a:lnTo>
                <a:lnTo>
                  <a:pt x="0" y="1894577"/>
                </a:lnTo>
                <a:lnTo>
                  <a:pt x="4434116" y="1894577"/>
                </a:lnTo>
                <a:lnTo>
                  <a:pt x="44341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88482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0" y="0"/>
                </a:moveTo>
                <a:lnTo>
                  <a:pt x="4434116" y="0"/>
                </a:lnTo>
                <a:lnTo>
                  <a:pt x="4434116" y="1894577"/>
                </a:lnTo>
                <a:lnTo>
                  <a:pt x="0" y="189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16201" y="4795640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0630" y="4731039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633887" y="0"/>
                </a:moveTo>
                <a:lnTo>
                  <a:pt x="0" y="0"/>
                </a:lnTo>
                <a:lnTo>
                  <a:pt x="0" y="824922"/>
                </a:lnTo>
                <a:lnTo>
                  <a:pt x="633887" y="824922"/>
                </a:lnTo>
                <a:lnTo>
                  <a:pt x="6338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9767" y="543501"/>
            <a:ext cx="16548467" cy="9329198"/>
          </a:xfrm>
          <a:custGeom>
            <a:avLst/>
            <a:gdLst/>
            <a:ahLst/>
            <a:cxnLst/>
            <a:rect r="r" b="b" t="t" l="l"/>
            <a:pathLst>
              <a:path h="9329198" w="16548467">
                <a:moveTo>
                  <a:pt x="0" y="0"/>
                </a:moveTo>
                <a:lnTo>
                  <a:pt x="16548466" y="0"/>
                </a:lnTo>
                <a:lnTo>
                  <a:pt x="16548466" y="9329198"/>
                </a:lnTo>
                <a:lnTo>
                  <a:pt x="0" y="93291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49111" y="1085455"/>
            <a:ext cx="10789778" cy="1661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2"/>
              </a:lnSpc>
            </a:pPr>
            <a:r>
              <a:rPr lang="en-US" sz="9601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TABLE OF CONTENTS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74572" y="3136925"/>
            <a:ext cx="13624497" cy="683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1/ Introduction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    Overview of Invistico Airlines and the survey dataset of over 130,000 customers.</a:t>
            </a: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2/ Customer Overview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    Analysis by age, gender, travel route, ticket class, and loyalty level – identifying clear        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    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behaviors and characteristics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of eac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h customer segment.</a:t>
            </a: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3/ Phân tích mức độ hài lòng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Evaluatio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 of Pre-flight and In-flight services.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C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omparison of satisfaction levels by gender and customer groups.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Analysis based o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 flight delays and travel distances.</a:t>
            </a:r>
          </a:p>
          <a:p>
            <a:pPr algn="just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4/ Giải pháp &amp; khuyến nghị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    Short-term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and lo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ng-term improvement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proposals tailored t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custo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mer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groups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and travel 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    </a:t>
            </a:r>
            <a:r>
              <a:rPr lang="en-US" sz="24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routes.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196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-1828487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0"/>
                </a:moveTo>
                <a:lnTo>
                  <a:pt x="0" y="0"/>
                </a:lnTo>
                <a:lnTo>
                  <a:pt x="0" y="4114800"/>
                </a:lnTo>
                <a:lnTo>
                  <a:pt x="4303059" y="4114800"/>
                </a:lnTo>
                <a:lnTo>
                  <a:pt x="4303059" y="0"/>
                </a:lnTo>
                <a:close/>
              </a:path>
            </a:pathLst>
          </a:custGeom>
          <a:blipFill>
            <a:blip r:embed="rId6">
              <a:alphaModFix amt="5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13428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0"/>
                </a:moveTo>
                <a:lnTo>
                  <a:pt x="4303059" y="0"/>
                </a:lnTo>
                <a:lnTo>
                  <a:pt x="430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52101" y="1768871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8"/>
                </a:lnTo>
                <a:lnTo>
                  <a:pt x="0" y="763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3749111" y="1768871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586788" y="0"/>
                </a:moveTo>
                <a:lnTo>
                  <a:pt x="0" y="0"/>
                </a:lnTo>
                <a:lnTo>
                  <a:pt x="0" y="763628"/>
                </a:lnTo>
                <a:lnTo>
                  <a:pt x="586788" y="763628"/>
                </a:lnTo>
                <a:lnTo>
                  <a:pt x="58678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14283" y="7505211"/>
            <a:ext cx="6045017" cy="927862"/>
            <a:chOff x="0" y="0"/>
            <a:chExt cx="1592103" cy="2443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103" cy="244375"/>
            </a:xfrm>
            <a:custGeom>
              <a:avLst/>
              <a:gdLst/>
              <a:ahLst/>
              <a:cxnLst/>
              <a:rect r="r" b="b" t="t" l="l"/>
              <a:pathLst>
                <a:path h="244375" w="1592103">
                  <a:moveTo>
                    <a:pt x="76843" y="0"/>
                  </a:moveTo>
                  <a:lnTo>
                    <a:pt x="1515261" y="0"/>
                  </a:lnTo>
                  <a:cubicBezTo>
                    <a:pt x="1557700" y="0"/>
                    <a:pt x="1592103" y="34404"/>
                    <a:pt x="1592103" y="76843"/>
                  </a:cubicBezTo>
                  <a:lnTo>
                    <a:pt x="1592103" y="167533"/>
                  </a:lnTo>
                  <a:cubicBezTo>
                    <a:pt x="1592103" y="209972"/>
                    <a:pt x="1557700" y="244375"/>
                    <a:pt x="1515261" y="244375"/>
                  </a:cubicBezTo>
                  <a:lnTo>
                    <a:pt x="76843" y="244375"/>
                  </a:lnTo>
                  <a:cubicBezTo>
                    <a:pt x="34404" y="244375"/>
                    <a:pt x="0" y="209972"/>
                    <a:pt x="0" y="167533"/>
                  </a:cubicBezTo>
                  <a:lnTo>
                    <a:pt x="0" y="76843"/>
                  </a:lnTo>
                  <a:cubicBezTo>
                    <a:pt x="0" y="34404"/>
                    <a:pt x="34404" y="0"/>
                    <a:pt x="76843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2103" cy="28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602725"/>
            <a:ext cx="9513177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SERVICE RATING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8385" y="3876025"/>
            <a:ext cx="9363492" cy="565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The average score across all services is 3.31 out of 5, indicating a moderate-to-good overall experience.</a:t>
            </a:r>
          </a:p>
          <a:p>
            <a:pPr algn="just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W</a:t>
            </a: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hen broken down by service phase:</a:t>
            </a:r>
          </a:p>
          <a:p>
            <a:pPr algn="just" marL="1468119" indent="-489373" lvl="2">
              <a:lnSpc>
                <a:spcPts val="407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Pre-flight services: 3.28</a:t>
            </a:r>
          </a:p>
          <a:p>
            <a:pPr algn="just" marL="1468119" indent="-489373" lvl="2">
              <a:lnSpc>
                <a:spcPts val="407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In-flight services: 3.33</a:t>
            </a:r>
          </a:p>
          <a:p>
            <a:pPr algn="just">
              <a:lnSpc>
                <a:spcPts val="4079"/>
              </a:lnSpc>
            </a:pP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Although the</a:t>
            </a: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difference is</a:t>
            </a: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not large, the lower score for Pre-flight services suggests that initial impressions were not strong enough, which can negatively impact the overall customer experience.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214283" y="6201826"/>
            <a:ext cx="6045017" cy="927862"/>
            <a:chOff x="0" y="0"/>
            <a:chExt cx="1592103" cy="2443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92103" cy="244375"/>
            </a:xfrm>
            <a:custGeom>
              <a:avLst/>
              <a:gdLst/>
              <a:ahLst/>
              <a:cxnLst/>
              <a:rect r="r" b="b" t="t" l="l"/>
              <a:pathLst>
                <a:path h="244375" w="1592103">
                  <a:moveTo>
                    <a:pt x="76843" y="0"/>
                  </a:moveTo>
                  <a:lnTo>
                    <a:pt x="1515261" y="0"/>
                  </a:lnTo>
                  <a:cubicBezTo>
                    <a:pt x="1557700" y="0"/>
                    <a:pt x="1592103" y="34404"/>
                    <a:pt x="1592103" y="76843"/>
                  </a:cubicBezTo>
                  <a:lnTo>
                    <a:pt x="1592103" y="167533"/>
                  </a:lnTo>
                  <a:cubicBezTo>
                    <a:pt x="1592103" y="209972"/>
                    <a:pt x="1557700" y="244375"/>
                    <a:pt x="1515261" y="244375"/>
                  </a:cubicBezTo>
                  <a:lnTo>
                    <a:pt x="76843" y="244375"/>
                  </a:lnTo>
                  <a:cubicBezTo>
                    <a:pt x="34404" y="244375"/>
                    <a:pt x="0" y="209972"/>
                    <a:pt x="0" y="167533"/>
                  </a:cubicBezTo>
                  <a:lnTo>
                    <a:pt x="0" y="76843"/>
                  </a:lnTo>
                  <a:cubicBezTo>
                    <a:pt x="0" y="34404"/>
                    <a:pt x="34404" y="0"/>
                    <a:pt x="76843" y="0"/>
                  </a:cubicBezTo>
                  <a:close/>
                </a:path>
              </a:pathLst>
            </a:custGeom>
            <a:solidFill>
              <a:srgbClr val="FEBF5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92103" cy="28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214283" y="4901419"/>
            <a:ext cx="6045017" cy="927862"/>
            <a:chOff x="0" y="0"/>
            <a:chExt cx="1592103" cy="2443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92103" cy="244375"/>
            </a:xfrm>
            <a:custGeom>
              <a:avLst/>
              <a:gdLst/>
              <a:ahLst/>
              <a:cxnLst/>
              <a:rect r="r" b="b" t="t" l="l"/>
              <a:pathLst>
                <a:path h="244375" w="1592103">
                  <a:moveTo>
                    <a:pt x="76843" y="0"/>
                  </a:moveTo>
                  <a:lnTo>
                    <a:pt x="1515261" y="0"/>
                  </a:lnTo>
                  <a:cubicBezTo>
                    <a:pt x="1557700" y="0"/>
                    <a:pt x="1592103" y="34404"/>
                    <a:pt x="1592103" y="76843"/>
                  </a:cubicBezTo>
                  <a:lnTo>
                    <a:pt x="1592103" y="167533"/>
                  </a:lnTo>
                  <a:cubicBezTo>
                    <a:pt x="1592103" y="209972"/>
                    <a:pt x="1557700" y="244375"/>
                    <a:pt x="1515261" y="244375"/>
                  </a:cubicBezTo>
                  <a:lnTo>
                    <a:pt x="76843" y="244375"/>
                  </a:lnTo>
                  <a:cubicBezTo>
                    <a:pt x="34404" y="244375"/>
                    <a:pt x="0" y="209972"/>
                    <a:pt x="0" y="167533"/>
                  </a:cubicBezTo>
                  <a:lnTo>
                    <a:pt x="0" y="76843"/>
                  </a:lnTo>
                  <a:cubicBezTo>
                    <a:pt x="0" y="34404"/>
                    <a:pt x="34404" y="0"/>
                    <a:pt x="76843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92103" cy="28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214283" y="1028700"/>
            <a:ext cx="5740167" cy="3121216"/>
          </a:xfrm>
          <a:custGeom>
            <a:avLst/>
            <a:gdLst/>
            <a:ahLst/>
            <a:cxnLst/>
            <a:rect r="r" b="b" t="t" l="l"/>
            <a:pathLst>
              <a:path h="3121216" w="5740167">
                <a:moveTo>
                  <a:pt x="0" y="0"/>
                </a:moveTo>
                <a:lnTo>
                  <a:pt x="5740166" y="0"/>
                </a:lnTo>
                <a:lnTo>
                  <a:pt x="5740166" y="3121216"/>
                </a:lnTo>
                <a:lnTo>
                  <a:pt x="0" y="3121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true" flipV="false" rot="0">
            <a:off x="-9664265" y="6857981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503721" y="6857981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982704" y="0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0"/>
                </a:lnTo>
                <a:lnTo>
                  <a:pt x="0" y="196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838076" y="5030284"/>
            <a:ext cx="4797430" cy="59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Customer service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90249" y="6360974"/>
            <a:ext cx="609308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>
                <a:solidFill>
                  <a:srgbClr val="1F275A"/>
                </a:solidFill>
                <a:latin typeface="Comic Sans"/>
                <a:ea typeface="Comic Sans"/>
                <a:cs typeface="Comic Sans"/>
                <a:sym typeface="Comic Sans"/>
              </a:rPr>
              <a:t>Pre-Flight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19133" y="7653563"/>
            <a:ext cx="543531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In-Flight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5511763" y="2958545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8" y="0"/>
                </a:lnTo>
                <a:lnTo>
                  <a:pt x="487588" y="634531"/>
                </a:lnTo>
                <a:lnTo>
                  <a:pt x="0" y="6345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0">
            <a:off x="-2431766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303059" y="0"/>
                </a:lnTo>
                <a:lnTo>
                  <a:pt x="4303059" y="4114800"/>
                </a:lnTo>
                <a:close/>
              </a:path>
            </a:pathLst>
          </a:custGeom>
          <a:blipFill>
            <a:blip r:embed="rId10">
              <a:alphaModFix amt="5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942357" y="2463027"/>
            <a:ext cx="4099394" cy="1751559"/>
          </a:xfrm>
          <a:custGeom>
            <a:avLst/>
            <a:gdLst/>
            <a:ahLst/>
            <a:cxnLst/>
            <a:rect r="r" b="b" t="t" l="l"/>
            <a:pathLst>
              <a:path h="1751559" w="4099394">
                <a:moveTo>
                  <a:pt x="4099393" y="0"/>
                </a:moveTo>
                <a:lnTo>
                  <a:pt x="0" y="0"/>
                </a:lnTo>
                <a:lnTo>
                  <a:pt x="0" y="1751559"/>
                </a:lnTo>
                <a:lnTo>
                  <a:pt x="4099393" y="1751559"/>
                </a:lnTo>
                <a:lnTo>
                  <a:pt x="40993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68321" y="1446532"/>
            <a:ext cx="4710167" cy="3123925"/>
          </a:xfrm>
          <a:custGeom>
            <a:avLst/>
            <a:gdLst/>
            <a:ahLst/>
            <a:cxnLst/>
            <a:rect r="r" b="b" t="t" l="l"/>
            <a:pathLst>
              <a:path h="3123925" w="4710167">
                <a:moveTo>
                  <a:pt x="0" y="0"/>
                </a:moveTo>
                <a:lnTo>
                  <a:pt x="4710167" y="0"/>
                </a:lnTo>
                <a:lnTo>
                  <a:pt x="4710167" y="3123925"/>
                </a:lnTo>
                <a:lnTo>
                  <a:pt x="0" y="31239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768679" y="1503682"/>
            <a:ext cx="7375321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PRE-FLIGHT SERVICES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625413" y="6559460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2075325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303059" y="0"/>
                </a:lnTo>
                <a:lnTo>
                  <a:pt x="4303059" y="4114800"/>
                </a:lnTo>
                <a:close/>
              </a:path>
            </a:pathLst>
          </a:custGeom>
          <a:blipFill>
            <a:blip r:embed="rId8">
              <a:alphaModFix amt="51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6060266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4114800"/>
                </a:moveTo>
                <a:lnTo>
                  <a:pt x="4303059" y="4114800"/>
                </a:lnTo>
                <a:lnTo>
                  <a:pt x="430305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alphaModFix amt="51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92413" y="1237616"/>
            <a:ext cx="3161018" cy="3541757"/>
          </a:xfrm>
          <a:custGeom>
            <a:avLst/>
            <a:gdLst/>
            <a:ahLst/>
            <a:cxnLst/>
            <a:rect r="r" b="b" t="t" l="l"/>
            <a:pathLst>
              <a:path h="3541757" w="3161018">
                <a:moveTo>
                  <a:pt x="0" y="0"/>
                </a:moveTo>
                <a:lnTo>
                  <a:pt x="3161018" y="0"/>
                </a:lnTo>
                <a:lnTo>
                  <a:pt x="3161018" y="3541757"/>
                </a:lnTo>
                <a:lnTo>
                  <a:pt x="0" y="35417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4205061"/>
            <a:ext cx="14790844" cy="586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🛫 Pre-Flight Services: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Well-rated services (~3.4–3.5):</a:t>
            </a:r>
          </a:p>
          <a:p>
            <a:pPr algn="just" marL="1122688" indent="-374229" lvl="2">
              <a:lnSpc>
                <a:spcPts val="312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Online Support (3.5): Fast and effective customer assistance.</a:t>
            </a:r>
          </a:p>
          <a:p>
            <a:pPr algn="just" marL="1122688" indent="-374229" lvl="2">
              <a:lnSpc>
                <a:spcPts val="312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Online Booking (3.5): Easy-to-use ticket reservation system.</a:t>
            </a:r>
          </a:p>
          <a:p>
            <a:pPr algn="just" marL="1122688" indent="-374229" lvl="2">
              <a:lnSpc>
                <a:spcPts val="312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Online </a:t>
            </a: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Boarding (3.4): Convenient electronic boarding process.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Ser</a:t>
            </a: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vices needing improvement (~3.0):</a:t>
            </a:r>
          </a:p>
          <a:p>
            <a:pPr algn="just" marL="1122688" indent="-374229" lvl="2">
              <a:lnSpc>
                <a:spcPts val="312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Airport Check-in (3.3): Time-consuming, with limited staff support.</a:t>
            </a:r>
          </a:p>
          <a:p>
            <a:pPr algn="just" marL="1122688" indent="-374229" lvl="2">
              <a:lnSpc>
                <a:spcPts val="312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Gate Location (3.0): Difficult to locate gates; frequent changes cause conf</a:t>
            </a: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usion.</a:t>
            </a:r>
          </a:p>
          <a:p>
            <a:pPr algn="just" marL="1122688" indent="-374229" lvl="2">
              <a:lnSpc>
                <a:spcPts val="312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Departure/Arrival Time (3.0): Delays and untimely updates, especially affecting business travelers.</a:t>
            </a:r>
          </a:p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Ave</a:t>
            </a: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rage Pre-Flight satisfaction score: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Dissatisfied customers: 2.95</a:t>
            </a:r>
          </a:p>
          <a:p>
            <a:pPr algn="just" marL="561344" indent="-280672" lvl="1">
              <a:lnSpc>
                <a:spcPts val="312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Satisfied customers: 3.55</a:t>
            </a:r>
          </a:p>
          <a:p>
            <a:pPr algn="just">
              <a:lnSpc>
                <a:spcPts val="3120"/>
              </a:lnSpc>
            </a:pPr>
            <a:r>
              <a:rPr lang="en-US" sz="26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→ This large gap highlights Pre-Flight services as a key area for improvement.</a:t>
            </a:r>
          </a:p>
          <a:p>
            <a:pPr algn="just">
              <a:lnSpc>
                <a:spcPts val="312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942357" y="2463027"/>
            <a:ext cx="4099394" cy="1751559"/>
          </a:xfrm>
          <a:custGeom>
            <a:avLst/>
            <a:gdLst/>
            <a:ahLst/>
            <a:cxnLst/>
            <a:rect r="r" b="b" t="t" l="l"/>
            <a:pathLst>
              <a:path h="1751559" w="4099394">
                <a:moveTo>
                  <a:pt x="4099393" y="0"/>
                </a:moveTo>
                <a:lnTo>
                  <a:pt x="0" y="0"/>
                </a:lnTo>
                <a:lnTo>
                  <a:pt x="0" y="1751559"/>
                </a:lnTo>
                <a:lnTo>
                  <a:pt x="4099393" y="1751559"/>
                </a:lnTo>
                <a:lnTo>
                  <a:pt x="40993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68321" y="1446532"/>
            <a:ext cx="4710167" cy="3123925"/>
          </a:xfrm>
          <a:custGeom>
            <a:avLst/>
            <a:gdLst/>
            <a:ahLst/>
            <a:cxnLst/>
            <a:rect r="r" b="b" t="t" l="l"/>
            <a:pathLst>
              <a:path h="3123925" w="4710167">
                <a:moveTo>
                  <a:pt x="0" y="0"/>
                </a:moveTo>
                <a:lnTo>
                  <a:pt x="4710167" y="0"/>
                </a:lnTo>
                <a:lnTo>
                  <a:pt x="4710167" y="3123925"/>
                </a:lnTo>
                <a:lnTo>
                  <a:pt x="0" y="31239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768679" y="1722282"/>
            <a:ext cx="7375321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IN-FLIGHT SERVICES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625413" y="6559460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2075325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303059" y="0"/>
                </a:lnTo>
                <a:lnTo>
                  <a:pt x="4303059" y="4114800"/>
                </a:lnTo>
                <a:close/>
              </a:path>
            </a:pathLst>
          </a:custGeom>
          <a:blipFill>
            <a:blip r:embed="rId8">
              <a:alphaModFix amt="51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6060266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4114800"/>
                </a:moveTo>
                <a:lnTo>
                  <a:pt x="4303059" y="4114800"/>
                </a:lnTo>
                <a:lnTo>
                  <a:pt x="430305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alphaModFix amt="51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92413" y="1237616"/>
            <a:ext cx="3161018" cy="3541757"/>
          </a:xfrm>
          <a:custGeom>
            <a:avLst/>
            <a:gdLst/>
            <a:ahLst/>
            <a:cxnLst/>
            <a:rect r="r" b="b" t="t" l="l"/>
            <a:pathLst>
              <a:path h="3541757" w="3161018">
                <a:moveTo>
                  <a:pt x="0" y="0"/>
                </a:moveTo>
                <a:lnTo>
                  <a:pt x="3161018" y="0"/>
                </a:lnTo>
                <a:lnTo>
                  <a:pt x="3161018" y="3541757"/>
                </a:lnTo>
                <a:lnTo>
                  <a:pt x="0" y="35417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3836937"/>
            <a:ext cx="14790844" cy="615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0"/>
              </a:lnSpc>
            </a:pPr>
          </a:p>
          <a:p>
            <a:pPr algn="just" marL="518165" indent="-259082" lvl="1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Top-rated services (~3.5–3.7):</a:t>
            </a:r>
          </a:p>
          <a:p>
            <a:pPr algn="just" marL="1036330" indent="-345443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Cleanliness (3.7): Clean cabins with consistent standards across all ticket classes.</a:t>
            </a:r>
          </a:p>
          <a:p>
            <a:pPr algn="just" marL="1036330" indent="-345443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Baggage Handling (3.7): Efficient baggage processing, minimal los</a:t>
            </a: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 luggage.</a:t>
            </a:r>
          </a:p>
          <a:p>
            <a:pPr algn="just" marL="1036330" indent="-345443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On-board Service (3.5): Friendly and professional cabin crew.</a:t>
            </a:r>
          </a:p>
          <a:p>
            <a:pPr algn="just" marL="518165" indent="-259082" lvl="1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Moderately</a:t>
            </a: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rated services (~3.2–3.4):</a:t>
            </a:r>
          </a:p>
          <a:p>
            <a:pPr algn="just" marL="1036330" indent="-345443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Se</a:t>
            </a: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ating (3.5): Comfortable in Business Class, but limited space in Economy.</a:t>
            </a:r>
          </a:p>
          <a:p>
            <a:pPr algn="just" marL="1036330" indent="-345443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Entertainment (3.4): Acceptable content, but lacking in variety.</a:t>
            </a:r>
          </a:p>
          <a:p>
            <a:pPr algn="just" marL="1036330" indent="-345443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Wi-Fi (3.2): Unstable connection, negatively impacting the experience.</a:t>
            </a:r>
          </a:p>
          <a:p>
            <a:pPr algn="just" marL="518165" indent="-259082" lvl="1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Lowest-rated</a:t>
            </a: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services (~2.8–2.9):</a:t>
            </a:r>
          </a:p>
          <a:p>
            <a:pPr algn="just" marL="1036330" indent="-345443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Food &amp; Drink (2.9): Limited options and</a:t>
            </a: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poor quality.</a:t>
            </a:r>
          </a:p>
          <a:p>
            <a:pPr algn="just" marL="1036330" indent="-345443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Seat Comfort (2.8): Especially low in Economy Class – cramped and not suitable for resting.</a:t>
            </a:r>
          </a:p>
          <a:p>
            <a:pPr algn="just">
              <a:lnSpc>
                <a:spcPts val="2880"/>
              </a:lnSpc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Ave</a:t>
            </a: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rage In-flight satisfaction score:</a:t>
            </a:r>
          </a:p>
          <a:p>
            <a:pPr algn="just" marL="518165" indent="-259082" lvl="1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Dissatisfied customers: 2.93</a:t>
            </a:r>
          </a:p>
          <a:p>
            <a:pPr algn="just" marL="518165" indent="-259082" lvl="1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Satisfied customers: 3.67</a:t>
            </a:r>
          </a:p>
          <a:p>
            <a:pPr algn="just">
              <a:lnSpc>
                <a:spcPts val="2880"/>
              </a:lnSpc>
            </a:pPr>
            <a:r>
              <a:rPr lang="en-US" sz="24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→ This significant gap reflects major issues in basic services like seating and food, which need urgent attention.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442366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4434116" y="0"/>
                </a:moveTo>
                <a:lnTo>
                  <a:pt x="0" y="0"/>
                </a:lnTo>
                <a:lnTo>
                  <a:pt x="0" y="1894577"/>
                </a:lnTo>
                <a:lnTo>
                  <a:pt x="4434116" y="1894577"/>
                </a:lnTo>
                <a:lnTo>
                  <a:pt x="443411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88482" y="1481467"/>
            <a:ext cx="4434116" cy="1894577"/>
          </a:xfrm>
          <a:custGeom>
            <a:avLst/>
            <a:gdLst/>
            <a:ahLst/>
            <a:cxnLst/>
            <a:rect r="r" b="b" t="t" l="l"/>
            <a:pathLst>
              <a:path h="1894577" w="4434116">
                <a:moveTo>
                  <a:pt x="0" y="0"/>
                </a:moveTo>
                <a:lnTo>
                  <a:pt x="4434116" y="0"/>
                </a:lnTo>
                <a:lnTo>
                  <a:pt x="4434116" y="1894577"/>
                </a:lnTo>
                <a:lnTo>
                  <a:pt x="0" y="189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42481" y="4795640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394813" y="4731039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633887" y="0"/>
                </a:moveTo>
                <a:lnTo>
                  <a:pt x="0" y="0"/>
                </a:lnTo>
                <a:lnTo>
                  <a:pt x="0" y="824922"/>
                </a:lnTo>
                <a:lnTo>
                  <a:pt x="633887" y="824922"/>
                </a:lnTo>
                <a:lnTo>
                  <a:pt x="63388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8576" y="386241"/>
            <a:ext cx="17030848" cy="9643718"/>
          </a:xfrm>
          <a:custGeom>
            <a:avLst/>
            <a:gdLst/>
            <a:ahLst/>
            <a:cxnLst/>
            <a:rect r="r" b="b" t="t" l="l"/>
            <a:pathLst>
              <a:path h="9643718" w="17030848">
                <a:moveTo>
                  <a:pt x="0" y="0"/>
                </a:moveTo>
                <a:lnTo>
                  <a:pt x="17030848" y="0"/>
                </a:lnTo>
                <a:lnTo>
                  <a:pt x="17030848" y="9643718"/>
                </a:lnTo>
                <a:lnTo>
                  <a:pt x="0" y="964371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14283" y="7505211"/>
            <a:ext cx="6045017" cy="927862"/>
            <a:chOff x="0" y="0"/>
            <a:chExt cx="1592103" cy="2443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103" cy="244375"/>
            </a:xfrm>
            <a:custGeom>
              <a:avLst/>
              <a:gdLst/>
              <a:ahLst/>
              <a:cxnLst/>
              <a:rect r="r" b="b" t="t" l="l"/>
              <a:pathLst>
                <a:path h="244375" w="1592103">
                  <a:moveTo>
                    <a:pt x="76843" y="0"/>
                  </a:moveTo>
                  <a:lnTo>
                    <a:pt x="1515261" y="0"/>
                  </a:lnTo>
                  <a:cubicBezTo>
                    <a:pt x="1557700" y="0"/>
                    <a:pt x="1592103" y="34404"/>
                    <a:pt x="1592103" y="76843"/>
                  </a:cubicBezTo>
                  <a:lnTo>
                    <a:pt x="1592103" y="167533"/>
                  </a:lnTo>
                  <a:cubicBezTo>
                    <a:pt x="1592103" y="209972"/>
                    <a:pt x="1557700" y="244375"/>
                    <a:pt x="1515261" y="244375"/>
                  </a:cubicBezTo>
                  <a:lnTo>
                    <a:pt x="76843" y="244375"/>
                  </a:lnTo>
                  <a:cubicBezTo>
                    <a:pt x="34404" y="244375"/>
                    <a:pt x="0" y="209972"/>
                    <a:pt x="0" y="167533"/>
                  </a:cubicBezTo>
                  <a:lnTo>
                    <a:pt x="0" y="76843"/>
                  </a:lnTo>
                  <a:cubicBezTo>
                    <a:pt x="0" y="34404"/>
                    <a:pt x="34404" y="0"/>
                    <a:pt x="76843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2103" cy="28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93591"/>
            <a:ext cx="9513177" cy="198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FLIGHT DISTANCE &amp; SATISFACTION ANALYSIS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214283" y="6201826"/>
            <a:ext cx="6045017" cy="927862"/>
            <a:chOff x="0" y="0"/>
            <a:chExt cx="1592103" cy="2443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92103" cy="244375"/>
            </a:xfrm>
            <a:custGeom>
              <a:avLst/>
              <a:gdLst/>
              <a:ahLst/>
              <a:cxnLst/>
              <a:rect r="r" b="b" t="t" l="l"/>
              <a:pathLst>
                <a:path h="244375" w="1592103">
                  <a:moveTo>
                    <a:pt x="76843" y="0"/>
                  </a:moveTo>
                  <a:lnTo>
                    <a:pt x="1515261" y="0"/>
                  </a:lnTo>
                  <a:cubicBezTo>
                    <a:pt x="1557700" y="0"/>
                    <a:pt x="1592103" y="34404"/>
                    <a:pt x="1592103" y="76843"/>
                  </a:cubicBezTo>
                  <a:lnTo>
                    <a:pt x="1592103" y="167533"/>
                  </a:lnTo>
                  <a:cubicBezTo>
                    <a:pt x="1592103" y="209972"/>
                    <a:pt x="1557700" y="244375"/>
                    <a:pt x="1515261" y="244375"/>
                  </a:cubicBezTo>
                  <a:lnTo>
                    <a:pt x="76843" y="244375"/>
                  </a:lnTo>
                  <a:cubicBezTo>
                    <a:pt x="34404" y="244375"/>
                    <a:pt x="0" y="209972"/>
                    <a:pt x="0" y="167533"/>
                  </a:cubicBezTo>
                  <a:lnTo>
                    <a:pt x="0" y="76843"/>
                  </a:lnTo>
                  <a:cubicBezTo>
                    <a:pt x="0" y="34404"/>
                    <a:pt x="34404" y="0"/>
                    <a:pt x="76843" y="0"/>
                  </a:cubicBezTo>
                  <a:close/>
                </a:path>
              </a:pathLst>
            </a:custGeom>
            <a:solidFill>
              <a:srgbClr val="FEBF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92103" cy="28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214283" y="4901419"/>
            <a:ext cx="6045017" cy="927862"/>
            <a:chOff x="0" y="0"/>
            <a:chExt cx="1592103" cy="2443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2103" cy="244375"/>
            </a:xfrm>
            <a:custGeom>
              <a:avLst/>
              <a:gdLst/>
              <a:ahLst/>
              <a:cxnLst/>
              <a:rect r="r" b="b" t="t" l="l"/>
              <a:pathLst>
                <a:path h="244375" w="1592103">
                  <a:moveTo>
                    <a:pt x="76843" y="0"/>
                  </a:moveTo>
                  <a:lnTo>
                    <a:pt x="1515261" y="0"/>
                  </a:lnTo>
                  <a:cubicBezTo>
                    <a:pt x="1557700" y="0"/>
                    <a:pt x="1592103" y="34404"/>
                    <a:pt x="1592103" y="76843"/>
                  </a:cubicBezTo>
                  <a:lnTo>
                    <a:pt x="1592103" y="167533"/>
                  </a:lnTo>
                  <a:cubicBezTo>
                    <a:pt x="1592103" y="209972"/>
                    <a:pt x="1557700" y="244375"/>
                    <a:pt x="1515261" y="244375"/>
                  </a:cubicBezTo>
                  <a:lnTo>
                    <a:pt x="76843" y="244375"/>
                  </a:lnTo>
                  <a:cubicBezTo>
                    <a:pt x="34404" y="244375"/>
                    <a:pt x="0" y="209972"/>
                    <a:pt x="0" y="167533"/>
                  </a:cubicBezTo>
                  <a:lnTo>
                    <a:pt x="0" y="76843"/>
                  </a:lnTo>
                  <a:cubicBezTo>
                    <a:pt x="0" y="34404"/>
                    <a:pt x="34404" y="0"/>
                    <a:pt x="76843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92103" cy="28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214283" y="1028700"/>
            <a:ext cx="5740167" cy="3121216"/>
          </a:xfrm>
          <a:custGeom>
            <a:avLst/>
            <a:gdLst/>
            <a:ahLst/>
            <a:cxnLst/>
            <a:rect r="r" b="b" t="t" l="l"/>
            <a:pathLst>
              <a:path h="3121216" w="5740167">
                <a:moveTo>
                  <a:pt x="0" y="0"/>
                </a:moveTo>
                <a:lnTo>
                  <a:pt x="5740166" y="0"/>
                </a:lnTo>
                <a:lnTo>
                  <a:pt x="5740166" y="3121216"/>
                </a:lnTo>
                <a:lnTo>
                  <a:pt x="0" y="3121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true" flipV="false" rot="0">
            <a:off x="-9664265" y="6857981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47607" y="3377968"/>
            <a:ext cx="10168922" cy="670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Flight distance has a clear impact on customer satisfaction:</a:t>
            </a:r>
          </a:p>
          <a:p>
            <a:pPr algn="just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Medium-haul flights show the highest dissatisfaction rate:</a:t>
            </a:r>
          </a:p>
          <a:p>
            <a:pPr algn="just" marL="1209045" indent="-403015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Only 49.15% satisfied</a:t>
            </a:r>
          </a:p>
          <a:p>
            <a:pPr algn="just" marL="1209045" indent="-403015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50.85% dissatisfied</a:t>
            </a:r>
          </a:p>
          <a:p>
            <a:pPr algn="just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→ Indicates subpar experience and should be prioritized for improvement.</a:t>
            </a:r>
          </a:p>
          <a:p>
            <a:pPr algn="just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In contrast, both Short-haul and Long-haul flights have higher satisfaction rates:</a:t>
            </a:r>
          </a:p>
          <a:p>
            <a:pPr algn="just" marL="1209045" indent="-403015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Short-haul: 63.27% satisfied</a:t>
            </a:r>
          </a:p>
          <a:p>
            <a:pPr algn="just" marL="1209045" indent="-403015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Long-haul: 65.06% satisfied</a:t>
            </a:r>
          </a:p>
          <a:p>
            <a:pPr algn="just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→ These routes tend to deliver experiences aligned with expectations.</a:t>
            </a:r>
          </a:p>
          <a:p>
            <a:pPr algn="just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However, Medium-haul flights account for 61.59% of all passengers, meaning they have a major influence on overall satisfaction.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503721" y="6857981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982704" y="0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0"/>
                </a:lnTo>
                <a:lnTo>
                  <a:pt x="0" y="196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838076" y="5030284"/>
            <a:ext cx="4797430" cy="59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Customer service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90249" y="6360974"/>
            <a:ext cx="609308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>
                <a:solidFill>
                  <a:srgbClr val="1F275A"/>
                </a:solidFill>
                <a:latin typeface="Comic Sans"/>
                <a:ea typeface="Comic Sans"/>
                <a:cs typeface="Comic Sans"/>
                <a:sym typeface="Comic Sans"/>
              </a:rPr>
              <a:t>Pre-Flight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19133" y="7653563"/>
            <a:ext cx="543531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In-Flight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559954" y="1727435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7" y="0"/>
                </a:lnTo>
                <a:lnTo>
                  <a:pt x="487587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0">
            <a:off x="-2431766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303059" y="0"/>
                </a:lnTo>
                <a:lnTo>
                  <a:pt x="4303059" y="4114800"/>
                </a:lnTo>
                <a:close/>
              </a:path>
            </a:pathLst>
          </a:custGeom>
          <a:blipFill>
            <a:blip r:embed="rId10">
              <a:alphaModFix amt="5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14283" y="7505211"/>
            <a:ext cx="6045017" cy="927862"/>
            <a:chOff x="0" y="0"/>
            <a:chExt cx="1592103" cy="2443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2103" cy="244375"/>
            </a:xfrm>
            <a:custGeom>
              <a:avLst/>
              <a:gdLst/>
              <a:ahLst/>
              <a:cxnLst/>
              <a:rect r="r" b="b" t="t" l="l"/>
              <a:pathLst>
                <a:path h="244375" w="1592103">
                  <a:moveTo>
                    <a:pt x="76843" y="0"/>
                  </a:moveTo>
                  <a:lnTo>
                    <a:pt x="1515261" y="0"/>
                  </a:lnTo>
                  <a:cubicBezTo>
                    <a:pt x="1557700" y="0"/>
                    <a:pt x="1592103" y="34404"/>
                    <a:pt x="1592103" y="76843"/>
                  </a:cubicBezTo>
                  <a:lnTo>
                    <a:pt x="1592103" y="167533"/>
                  </a:lnTo>
                  <a:cubicBezTo>
                    <a:pt x="1592103" y="209972"/>
                    <a:pt x="1557700" y="244375"/>
                    <a:pt x="1515261" y="244375"/>
                  </a:cubicBezTo>
                  <a:lnTo>
                    <a:pt x="76843" y="244375"/>
                  </a:lnTo>
                  <a:cubicBezTo>
                    <a:pt x="34404" y="244375"/>
                    <a:pt x="0" y="209972"/>
                    <a:pt x="0" y="167533"/>
                  </a:cubicBezTo>
                  <a:lnTo>
                    <a:pt x="0" y="76843"/>
                  </a:lnTo>
                  <a:cubicBezTo>
                    <a:pt x="0" y="34404"/>
                    <a:pt x="34404" y="0"/>
                    <a:pt x="76843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92103" cy="28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60410" y="866601"/>
            <a:ext cx="8314709" cy="1737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sz="6118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FLIGHT DISTANCE &amp; SATISFACTION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49026"/>
            <a:ext cx="10085998" cy="609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Flight delays have a clear negative impact on customer satisfaction, especially for extended delays.</a:t>
            </a:r>
          </a:p>
          <a:p>
            <a:pPr algn="just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📉 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Th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e longer the delay, the higher the dissatisfaction:</a:t>
            </a:r>
          </a:p>
          <a:p>
            <a:pPr algn="just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Delays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&gt; 60 minutes – Highest dissatisfaction rates:</a:t>
            </a:r>
          </a:p>
          <a:p>
            <a:pPr algn="just" marL="863601" indent="-287867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De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parture: 56.32% dissatisfied</a:t>
            </a:r>
          </a:p>
          <a:p>
            <a:pPr algn="just" marL="863601" indent="-287867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Arrival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: 56.17% dissatisfied</a:t>
            </a:r>
          </a:p>
          <a:p>
            <a:pPr algn="just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Delays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between 15–60 minutes – Noticeable increase in dissatisfaction:</a:t>
            </a:r>
          </a:p>
          <a:p>
            <a:pPr algn="just" marL="863601" indent="-287867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De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parture: 50.41% dissatisfied</a:t>
            </a:r>
          </a:p>
          <a:p>
            <a:pPr algn="just" marL="863601" indent="-287867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Arrival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: 52.13% dissatisfied</a:t>
            </a:r>
          </a:p>
          <a:p>
            <a:pPr algn="just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Delays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&lt; 15 minutes – Lower, but still significant dissatisfaction:</a:t>
            </a:r>
          </a:p>
          <a:p>
            <a:pPr algn="just" marL="863601" indent="-287867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De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parture: 44.63% dissatisfied</a:t>
            </a:r>
          </a:p>
          <a:p>
            <a:pPr algn="just" marL="863601" indent="-287867" lvl="2">
              <a:lnSpc>
                <a:spcPts val="24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Arrival</a:t>
            </a: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: 46.95% dissatisfied</a:t>
            </a:r>
          </a:p>
          <a:p>
            <a:pPr algn="just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On-time performance does not guarantee satisfaction:</a:t>
            </a:r>
          </a:p>
          <a:p>
            <a:pPr algn="just" marL="431801" indent="-215900" lvl="1">
              <a:lnSpc>
                <a:spcPts val="2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Even when flights departed on time, 42.77% of customers were still dissatisfied.</a:t>
            </a:r>
          </a:p>
          <a:p>
            <a:pPr algn="just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→ This suggests that service quality (e.g., boarding process, cabin environment, seat comfort) may still fall short of expectations.</a:t>
            </a:r>
          </a:p>
          <a:p>
            <a:pPr algn="just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👉 Flight delays, especially those over 15 minutes, have a strong negative impact on the overall customer experience. However, being on time alone is not enough, airlines must also deliver service quality that matches expectations to truly improve satisfaction.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214283" y="6201826"/>
            <a:ext cx="6045017" cy="927862"/>
            <a:chOff x="0" y="0"/>
            <a:chExt cx="1592103" cy="2443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92103" cy="244375"/>
            </a:xfrm>
            <a:custGeom>
              <a:avLst/>
              <a:gdLst/>
              <a:ahLst/>
              <a:cxnLst/>
              <a:rect r="r" b="b" t="t" l="l"/>
              <a:pathLst>
                <a:path h="244375" w="1592103">
                  <a:moveTo>
                    <a:pt x="76843" y="0"/>
                  </a:moveTo>
                  <a:lnTo>
                    <a:pt x="1515261" y="0"/>
                  </a:lnTo>
                  <a:cubicBezTo>
                    <a:pt x="1557700" y="0"/>
                    <a:pt x="1592103" y="34404"/>
                    <a:pt x="1592103" y="76843"/>
                  </a:cubicBezTo>
                  <a:lnTo>
                    <a:pt x="1592103" y="167533"/>
                  </a:lnTo>
                  <a:cubicBezTo>
                    <a:pt x="1592103" y="209972"/>
                    <a:pt x="1557700" y="244375"/>
                    <a:pt x="1515261" y="244375"/>
                  </a:cubicBezTo>
                  <a:lnTo>
                    <a:pt x="76843" y="244375"/>
                  </a:lnTo>
                  <a:cubicBezTo>
                    <a:pt x="34404" y="244375"/>
                    <a:pt x="0" y="209972"/>
                    <a:pt x="0" y="167533"/>
                  </a:cubicBezTo>
                  <a:lnTo>
                    <a:pt x="0" y="76843"/>
                  </a:lnTo>
                  <a:cubicBezTo>
                    <a:pt x="0" y="34404"/>
                    <a:pt x="34404" y="0"/>
                    <a:pt x="76843" y="0"/>
                  </a:cubicBezTo>
                  <a:close/>
                </a:path>
              </a:pathLst>
            </a:custGeom>
            <a:solidFill>
              <a:srgbClr val="FEBF5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92103" cy="28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214283" y="4901419"/>
            <a:ext cx="6045017" cy="927862"/>
            <a:chOff x="0" y="0"/>
            <a:chExt cx="1592103" cy="2443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92103" cy="244375"/>
            </a:xfrm>
            <a:custGeom>
              <a:avLst/>
              <a:gdLst/>
              <a:ahLst/>
              <a:cxnLst/>
              <a:rect r="r" b="b" t="t" l="l"/>
              <a:pathLst>
                <a:path h="244375" w="1592103">
                  <a:moveTo>
                    <a:pt x="76843" y="0"/>
                  </a:moveTo>
                  <a:lnTo>
                    <a:pt x="1515261" y="0"/>
                  </a:lnTo>
                  <a:cubicBezTo>
                    <a:pt x="1557700" y="0"/>
                    <a:pt x="1592103" y="34404"/>
                    <a:pt x="1592103" y="76843"/>
                  </a:cubicBezTo>
                  <a:lnTo>
                    <a:pt x="1592103" y="167533"/>
                  </a:lnTo>
                  <a:cubicBezTo>
                    <a:pt x="1592103" y="209972"/>
                    <a:pt x="1557700" y="244375"/>
                    <a:pt x="1515261" y="244375"/>
                  </a:cubicBezTo>
                  <a:lnTo>
                    <a:pt x="76843" y="244375"/>
                  </a:lnTo>
                  <a:cubicBezTo>
                    <a:pt x="34404" y="244375"/>
                    <a:pt x="0" y="209972"/>
                    <a:pt x="0" y="167533"/>
                  </a:cubicBezTo>
                  <a:lnTo>
                    <a:pt x="0" y="76843"/>
                  </a:lnTo>
                  <a:cubicBezTo>
                    <a:pt x="0" y="34404"/>
                    <a:pt x="34404" y="0"/>
                    <a:pt x="76843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92103" cy="28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214283" y="1028700"/>
            <a:ext cx="5740167" cy="3121216"/>
          </a:xfrm>
          <a:custGeom>
            <a:avLst/>
            <a:gdLst/>
            <a:ahLst/>
            <a:cxnLst/>
            <a:rect r="r" b="b" t="t" l="l"/>
            <a:pathLst>
              <a:path h="3121216" w="5740167">
                <a:moveTo>
                  <a:pt x="0" y="0"/>
                </a:moveTo>
                <a:lnTo>
                  <a:pt x="5740166" y="0"/>
                </a:lnTo>
                <a:lnTo>
                  <a:pt x="5740166" y="3121216"/>
                </a:lnTo>
                <a:lnTo>
                  <a:pt x="0" y="3121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true" flipV="false" rot="0">
            <a:off x="-9664265" y="6857981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503721" y="6857981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982704" y="0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0"/>
                </a:lnTo>
                <a:lnTo>
                  <a:pt x="0" y="196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838076" y="5030284"/>
            <a:ext cx="4797430" cy="59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Customer service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90249" y="6360974"/>
            <a:ext cx="609308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>
                <a:solidFill>
                  <a:srgbClr val="1F275A"/>
                </a:solidFill>
                <a:latin typeface="Comic Sans"/>
                <a:ea typeface="Comic Sans"/>
                <a:cs typeface="Comic Sans"/>
                <a:sym typeface="Comic Sans"/>
              </a:rPr>
              <a:t>Pre-Flight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19133" y="7653563"/>
            <a:ext cx="543531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8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In-Flight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900206" y="1081975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8" y="0"/>
                </a:lnTo>
                <a:lnTo>
                  <a:pt x="487588" y="634531"/>
                </a:lnTo>
                <a:lnTo>
                  <a:pt x="0" y="6345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0">
            <a:off x="-2431766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303059" y="0"/>
                </a:lnTo>
                <a:lnTo>
                  <a:pt x="4303059" y="4114800"/>
                </a:lnTo>
                <a:close/>
              </a:path>
            </a:pathLst>
          </a:custGeom>
          <a:blipFill>
            <a:blip r:embed="rId10">
              <a:alphaModFix amt="5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393652" y="66677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53299" y="3581687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4114800"/>
                </a:moveTo>
                <a:lnTo>
                  <a:pt x="4303059" y="4114800"/>
                </a:lnTo>
                <a:lnTo>
                  <a:pt x="430305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69576" y="66677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5796212" y="76964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35668" y="76964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410815" y="-4204810"/>
            <a:ext cx="5469237" cy="546923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89257" y="1028700"/>
            <a:ext cx="2535955" cy="6064240"/>
          </a:xfrm>
          <a:custGeom>
            <a:avLst/>
            <a:gdLst/>
            <a:ahLst/>
            <a:cxnLst/>
            <a:rect r="r" b="b" t="t" l="l"/>
            <a:pathLst>
              <a:path h="6064240" w="2535955">
                <a:moveTo>
                  <a:pt x="0" y="0"/>
                </a:moveTo>
                <a:lnTo>
                  <a:pt x="2535955" y="0"/>
                </a:lnTo>
                <a:lnTo>
                  <a:pt x="2535955" y="6064240"/>
                </a:lnTo>
                <a:lnTo>
                  <a:pt x="0" y="6064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207868" y="7427017"/>
            <a:ext cx="5436900" cy="2342810"/>
          </a:xfrm>
          <a:custGeom>
            <a:avLst/>
            <a:gdLst/>
            <a:ahLst/>
            <a:cxnLst/>
            <a:rect r="r" b="b" t="t" l="l"/>
            <a:pathLst>
              <a:path h="2342810" w="5436900">
                <a:moveTo>
                  <a:pt x="0" y="0"/>
                </a:moveTo>
                <a:lnTo>
                  <a:pt x="5436900" y="0"/>
                </a:lnTo>
                <a:lnTo>
                  <a:pt x="5436900" y="2342810"/>
                </a:lnTo>
                <a:lnTo>
                  <a:pt x="0" y="2342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975176" y="-2390809"/>
            <a:ext cx="5469237" cy="546923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034176" y="691265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0"/>
                </a:lnTo>
                <a:lnTo>
                  <a:pt x="0" y="19699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599362" y="477687"/>
            <a:ext cx="4173045" cy="1783028"/>
          </a:xfrm>
          <a:custGeom>
            <a:avLst/>
            <a:gdLst/>
            <a:ahLst/>
            <a:cxnLst/>
            <a:rect r="r" b="b" t="t" l="l"/>
            <a:pathLst>
              <a:path h="1783028" w="4173045">
                <a:moveTo>
                  <a:pt x="0" y="0"/>
                </a:moveTo>
                <a:lnTo>
                  <a:pt x="4173045" y="0"/>
                </a:lnTo>
                <a:lnTo>
                  <a:pt x="4173045" y="1783029"/>
                </a:lnTo>
                <a:lnTo>
                  <a:pt x="0" y="1783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573683" y="-1337779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0"/>
                </a:moveTo>
                <a:lnTo>
                  <a:pt x="0" y="0"/>
                </a:lnTo>
                <a:lnTo>
                  <a:pt x="0" y="4114800"/>
                </a:lnTo>
                <a:lnTo>
                  <a:pt x="4303059" y="4114800"/>
                </a:lnTo>
                <a:lnTo>
                  <a:pt x="4303059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21080" y="2013392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9"/>
                </a:lnTo>
                <a:lnTo>
                  <a:pt x="0" y="7636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712828" y="6932859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8"/>
                </a:lnTo>
                <a:lnTo>
                  <a:pt x="0" y="763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4000" y="8262106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7" y="0"/>
                </a:lnTo>
                <a:lnTo>
                  <a:pt x="487587" y="634531"/>
                </a:lnTo>
                <a:lnTo>
                  <a:pt x="0" y="63453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348702" y="3743554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8" y="0"/>
                </a:lnTo>
                <a:lnTo>
                  <a:pt x="487588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559916" y="2260716"/>
            <a:ext cx="5211668" cy="2226804"/>
          </a:xfrm>
          <a:custGeom>
            <a:avLst/>
            <a:gdLst/>
            <a:ahLst/>
            <a:cxnLst/>
            <a:rect r="r" b="b" t="t" l="l"/>
            <a:pathLst>
              <a:path h="2226804" w="5211668">
                <a:moveTo>
                  <a:pt x="0" y="0"/>
                </a:moveTo>
                <a:lnTo>
                  <a:pt x="5211668" y="0"/>
                </a:lnTo>
                <a:lnTo>
                  <a:pt x="5211668" y="2226803"/>
                </a:lnTo>
                <a:lnTo>
                  <a:pt x="0" y="22268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4592496" y="8404981"/>
            <a:ext cx="2568492" cy="1274906"/>
          </a:xfrm>
          <a:custGeom>
            <a:avLst/>
            <a:gdLst/>
            <a:ahLst/>
            <a:cxnLst/>
            <a:rect r="r" b="b" t="t" l="l"/>
            <a:pathLst>
              <a:path h="1274906" w="2568492">
                <a:moveTo>
                  <a:pt x="0" y="0"/>
                </a:moveTo>
                <a:lnTo>
                  <a:pt x="2568492" y="0"/>
                </a:lnTo>
                <a:lnTo>
                  <a:pt x="2568492" y="1274906"/>
                </a:lnTo>
                <a:lnTo>
                  <a:pt x="0" y="12749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true" rot="0">
            <a:off x="6909547" y="8896637"/>
            <a:ext cx="3474680" cy="3422560"/>
          </a:xfrm>
          <a:custGeom>
            <a:avLst/>
            <a:gdLst/>
            <a:ahLst/>
            <a:cxnLst/>
            <a:rect r="r" b="b" t="t" l="l"/>
            <a:pathLst>
              <a:path h="3422560" w="3474680">
                <a:moveTo>
                  <a:pt x="0" y="3422561"/>
                </a:moveTo>
                <a:lnTo>
                  <a:pt x="3474681" y="3422561"/>
                </a:lnTo>
                <a:lnTo>
                  <a:pt x="3474681" y="0"/>
                </a:lnTo>
                <a:lnTo>
                  <a:pt x="0" y="0"/>
                </a:lnTo>
                <a:lnTo>
                  <a:pt x="0" y="3422561"/>
                </a:lnTo>
                <a:close/>
              </a:path>
            </a:pathLst>
          </a:custGeom>
          <a:blipFill>
            <a:blip r:embed="rId22">
              <a:alphaModFix amt="50000"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656303" y="410674"/>
            <a:ext cx="4236253" cy="1265580"/>
          </a:xfrm>
          <a:custGeom>
            <a:avLst/>
            <a:gdLst/>
            <a:ahLst/>
            <a:cxnLst/>
            <a:rect r="r" b="b" t="t" l="l"/>
            <a:pathLst>
              <a:path h="1265580" w="4236253">
                <a:moveTo>
                  <a:pt x="0" y="0"/>
                </a:moveTo>
                <a:lnTo>
                  <a:pt x="4236253" y="0"/>
                </a:lnTo>
                <a:lnTo>
                  <a:pt x="4236253" y="1265581"/>
                </a:lnTo>
                <a:lnTo>
                  <a:pt x="0" y="126558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4346610" y="5307650"/>
            <a:ext cx="1159416" cy="1060866"/>
          </a:xfrm>
          <a:custGeom>
            <a:avLst/>
            <a:gdLst/>
            <a:ahLst/>
            <a:cxnLst/>
            <a:rect r="r" b="b" t="t" l="l"/>
            <a:pathLst>
              <a:path h="1060866" w="1159416">
                <a:moveTo>
                  <a:pt x="0" y="0"/>
                </a:moveTo>
                <a:lnTo>
                  <a:pt x="1159416" y="0"/>
                </a:lnTo>
                <a:lnTo>
                  <a:pt x="1159416" y="1060866"/>
                </a:lnTo>
                <a:lnTo>
                  <a:pt x="0" y="106086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520188" y="4545858"/>
            <a:ext cx="7247624" cy="244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SOLUTIONS &amp; RECOMMENDATIONS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149235" y="2000147"/>
            <a:ext cx="2120342" cy="2364693"/>
          </a:xfrm>
          <a:custGeom>
            <a:avLst/>
            <a:gdLst/>
            <a:ahLst/>
            <a:cxnLst/>
            <a:rect r="r" b="b" t="t" l="l"/>
            <a:pathLst>
              <a:path h="2364693" w="2120342">
                <a:moveTo>
                  <a:pt x="0" y="0"/>
                </a:moveTo>
                <a:lnTo>
                  <a:pt x="2120341" y="0"/>
                </a:lnTo>
                <a:lnTo>
                  <a:pt x="2120341" y="2364694"/>
                </a:lnTo>
                <a:lnTo>
                  <a:pt x="0" y="236469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1174" y="394680"/>
            <a:ext cx="9485652" cy="95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3"/>
              </a:lnSpc>
            </a:pPr>
            <a:r>
              <a:rPr lang="en-US" sz="5502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SOLUTIONS &amp; RECOMMENDATIONS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1828487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0"/>
                </a:moveTo>
                <a:lnTo>
                  <a:pt x="0" y="0"/>
                </a:lnTo>
                <a:lnTo>
                  <a:pt x="0" y="4114800"/>
                </a:lnTo>
                <a:lnTo>
                  <a:pt x="4303059" y="4114800"/>
                </a:lnTo>
                <a:lnTo>
                  <a:pt x="4303059" y="0"/>
                </a:lnTo>
                <a:close/>
              </a:path>
            </a:pathLst>
          </a:custGeom>
          <a:blipFill>
            <a:blip r:embed="rId6">
              <a:alphaModFix amt="5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13428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0"/>
                </a:moveTo>
                <a:lnTo>
                  <a:pt x="4303059" y="0"/>
                </a:lnTo>
                <a:lnTo>
                  <a:pt x="430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63255" y="1491270"/>
            <a:ext cx="14161490" cy="830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📌 Short-term – Immediate Improvements: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🪑 Seat Comfort: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Upgrade seat width, recline angle, and cushioning, especially in Economy Class, which currently receives the lowest rating (2.8/5) and significantly affects the overall experience.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🍱 Food &amp; Drink: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Improve quality and menu variety, and ensure timely service.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This category currently has the lowest satisfaction score across all services (~2.9/5).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🛫 Check-in &amp; Gate Announcements: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Reduce waiting time by: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Addi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ng more check-in counters.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Increa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sing staff availability for on-site support.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E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nhancing digital displays for clearer, real-time updates on boarding gates and flight times.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🕒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More Professional Delay Handling: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Se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nd notifications via app/email/SMS for delays exceeding 15 minutes.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Offer free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water or food vouchers for longer delays.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Note: Eve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 on-time flights can cause dissatisfaction if the service is poor → Consistency in service quality is key.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048751" y="646886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8"/>
                </a:lnTo>
                <a:lnTo>
                  <a:pt x="0" y="763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3648322" y="646886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586788" y="0"/>
                </a:moveTo>
                <a:lnTo>
                  <a:pt x="0" y="0"/>
                </a:lnTo>
                <a:lnTo>
                  <a:pt x="0" y="763628"/>
                </a:lnTo>
                <a:lnTo>
                  <a:pt x="586788" y="763628"/>
                </a:lnTo>
                <a:lnTo>
                  <a:pt x="58678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1174" y="394680"/>
            <a:ext cx="9485652" cy="95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3"/>
              </a:lnSpc>
            </a:pPr>
            <a:r>
              <a:rPr lang="en-US" sz="5502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SOLUTIONS &amp; RECOMMENDATIONS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8810874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213434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1828487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0"/>
                </a:moveTo>
                <a:lnTo>
                  <a:pt x="0" y="0"/>
                </a:lnTo>
                <a:lnTo>
                  <a:pt x="0" y="4114800"/>
                </a:lnTo>
                <a:lnTo>
                  <a:pt x="4303059" y="4114800"/>
                </a:lnTo>
                <a:lnTo>
                  <a:pt x="4303059" y="0"/>
                </a:lnTo>
                <a:close/>
              </a:path>
            </a:pathLst>
          </a:custGeom>
          <a:blipFill>
            <a:blip r:embed="rId6">
              <a:alphaModFix amt="5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13428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0"/>
                </a:moveTo>
                <a:lnTo>
                  <a:pt x="4303059" y="0"/>
                </a:lnTo>
                <a:lnTo>
                  <a:pt x="430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63255" y="1491270"/>
            <a:ext cx="14161490" cy="787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📌 Long-term – Sustainable Strategies: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🎯Service Personalization: Segment customers (e.g., business travelers, leisure travelers, seniors) and tailor experiences based on their needs: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Priority boarding.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re-selected seating.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Age-appropr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iate entertainment.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📊 Power BI &amp; Early Warning System Integration: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Monitor real-time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satisfaction metrics across service touchpoints.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Impleme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nt early alerts to detect and respond to service quality drops promptly.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🧠 Re-train Frontline Staff (In-flight &amp; Ground): 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Focus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training on: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Fr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iendly and empathetic communication.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Clear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instructions and assistance.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Unders</a:t>
            </a: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tanding customer psychology during delays.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🧭 Focus on Loyal Customers: 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31.82% of loyal customers are still dissatisfied → this group poses the highest churn risk.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Prioritize retention through: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Exclusive service perks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Faster, more responsive feedback systems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048751" y="646886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8"/>
                </a:lnTo>
                <a:lnTo>
                  <a:pt x="0" y="763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3648322" y="646886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586788" y="0"/>
                </a:moveTo>
                <a:lnTo>
                  <a:pt x="0" y="0"/>
                </a:lnTo>
                <a:lnTo>
                  <a:pt x="0" y="763628"/>
                </a:lnTo>
                <a:lnTo>
                  <a:pt x="586788" y="763628"/>
                </a:lnTo>
                <a:lnTo>
                  <a:pt x="58678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86549" y="1457325"/>
            <a:ext cx="11314902" cy="6920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08"/>
              </a:lnSpc>
            </a:pPr>
            <a:r>
              <a:rPr lang="en-US" sz="26308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8810874" y="5419835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86798" y="5419835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9213434" y="6448535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52890" y="6448535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1828487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0"/>
                </a:moveTo>
                <a:lnTo>
                  <a:pt x="0" y="0"/>
                </a:lnTo>
                <a:lnTo>
                  <a:pt x="0" y="4114800"/>
                </a:lnTo>
                <a:lnTo>
                  <a:pt x="4303059" y="4114800"/>
                </a:lnTo>
                <a:lnTo>
                  <a:pt x="4303059" y="0"/>
                </a:lnTo>
                <a:close/>
              </a:path>
            </a:pathLst>
          </a:custGeom>
          <a:blipFill>
            <a:blip r:embed="rId6">
              <a:alphaModFix amt="5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13428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0"/>
                </a:moveTo>
                <a:lnTo>
                  <a:pt x="4303059" y="0"/>
                </a:lnTo>
                <a:lnTo>
                  <a:pt x="430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4816283" y="5769070"/>
            <a:ext cx="1044231" cy="1358930"/>
          </a:xfrm>
          <a:custGeom>
            <a:avLst/>
            <a:gdLst/>
            <a:ahLst/>
            <a:cxnLst/>
            <a:rect r="r" b="b" t="t" l="l"/>
            <a:pathLst>
              <a:path h="1358930" w="1044231">
                <a:moveTo>
                  <a:pt x="1044231" y="0"/>
                </a:moveTo>
                <a:lnTo>
                  <a:pt x="0" y="0"/>
                </a:lnTo>
                <a:lnTo>
                  <a:pt x="0" y="1358930"/>
                </a:lnTo>
                <a:lnTo>
                  <a:pt x="1044231" y="1358930"/>
                </a:lnTo>
                <a:lnTo>
                  <a:pt x="104423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27486" y="5769070"/>
            <a:ext cx="1044231" cy="1358930"/>
          </a:xfrm>
          <a:custGeom>
            <a:avLst/>
            <a:gdLst/>
            <a:ahLst/>
            <a:cxnLst/>
            <a:rect r="r" b="b" t="t" l="l"/>
            <a:pathLst>
              <a:path h="1358930" w="1044231">
                <a:moveTo>
                  <a:pt x="0" y="0"/>
                </a:moveTo>
                <a:lnTo>
                  <a:pt x="1044231" y="0"/>
                </a:lnTo>
                <a:lnTo>
                  <a:pt x="1044231" y="1358930"/>
                </a:lnTo>
                <a:lnTo>
                  <a:pt x="0" y="1358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860514" y="8377587"/>
            <a:ext cx="6566973" cy="847993"/>
            <a:chOff x="0" y="0"/>
            <a:chExt cx="1796308" cy="2319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96308" cy="231957"/>
            </a:xfrm>
            <a:custGeom>
              <a:avLst/>
              <a:gdLst/>
              <a:ahLst/>
              <a:cxnLst/>
              <a:rect r="r" b="b" t="t" l="l"/>
              <a:pathLst>
                <a:path h="231957" w="1796308">
                  <a:moveTo>
                    <a:pt x="70735" y="0"/>
                  </a:moveTo>
                  <a:lnTo>
                    <a:pt x="1725573" y="0"/>
                  </a:lnTo>
                  <a:cubicBezTo>
                    <a:pt x="1744333" y="0"/>
                    <a:pt x="1762325" y="7452"/>
                    <a:pt x="1775590" y="20718"/>
                  </a:cubicBezTo>
                  <a:cubicBezTo>
                    <a:pt x="1788855" y="33983"/>
                    <a:pt x="1796308" y="51975"/>
                    <a:pt x="1796308" y="70735"/>
                  </a:cubicBezTo>
                  <a:lnTo>
                    <a:pt x="1796308" y="161222"/>
                  </a:lnTo>
                  <a:cubicBezTo>
                    <a:pt x="1796308" y="179982"/>
                    <a:pt x="1788855" y="197974"/>
                    <a:pt x="1775590" y="211239"/>
                  </a:cubicBezTo>
                  <a:cubicBezTo>
                    <a:pt x="1762325" y="224505"/>
                    <a:pt x="1744333" y="231957"/>
                    <a:pt x="1725573" y="231957"/>
                  </a:cubicBezTo>
                  <a:lnTo>
                    <a:pt x="70735" y="231957"/>
                  </a:lnTo>
                  <a:cubicBezTo>
                    <a:pt x="51975" y="231957"/>
                    <a:pt x="33983" y="224505"/>
                    <a:pt x="20718" y="211239"/>
                  </a:cubicBezTo>
                  <a:cubicBezTo>
                    <a:pt x="7452" y="197974"/>
                    <a:pt x="0" y="179982"/>
                    <a:pt x="0" y="161222"/>
                  </a:cubicBezTo>
                  <a:lnTo>
                    <a:pt x="0" y="70735"/>
                  </a:lnTo>
                  <a:cubicBezTo>
                    <a:pt x="0" y="51975"/>
                    <a:pt x="7452" y="33983"/>
                    <a:pt x="20718" y="20718"/>
                  </a:cubicBezTo>
                  <a:cubicBezTo>
                    <a:pt x="33983" y="7452"/>
                    <a:pt x="51975" y="0"/>
                    <a:pt x="70735" y="0"/>
                  </a:cubicBezTo>
                  <a:close/>
                </a:path>
              </a:pathLst>
            </a:custGeom>
            <a:solidFill>
              <a:srgbClr val="FEBF5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96308" cy="270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157788" y="8442961"/>
            <a:ext cx="5972425" cy="57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7"/>
              </a:lnSpc>
            </a:pPr>
            <a:r>
              <a:rPr lang="en-US" sz="3369" b="true">
                <a:solidFill>
                  <a:srgbClr val="1F275A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Van Thong Vo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0">
            <a:off x="16798153" y="4017511"/>
            <a:ext cx="4099394" cy="1751559"/>
          </a:xfrm>
          <a:custGeom>
            <a:avLst/>
            <a:gdLst/>
            <a:ahLst/>
            <a:cxnLst/>
            <a:rect r="r" b="b" t="t" l="l"/>
            <a:pathLst>
              <a:path h="1751559" w="4099394">
                <a:moveTo>
                  <a:pt x="4099394" y="0"/>
                </a:moveTo>
                <a:lnTo>
                  <a:pt x="0" y="0"/>
                </a:lnTo>
                <a:lnTo>
                  <a:pt x="0" y="1751559"/>
                </a:lnTo>
                <a:lnTo>
                  <a:pt x="4099394" y="1751559"/>
                </a:lnTo>
                <a:lnTo>
                  <a:pt x="409939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609547" y="4017511"/>
            <a:ext cx="4099394" cy="1751559"/>
          </a:xfrm>
          <a:custGeom>
            <a:avLst/>
            <a:gdLst/>
            <a:ahLst/>
            <a:cxnLst/>
            <a:rect r="r" b="b" t="t" l="l"/>
            <a:pathLst>
              <a:path h="1751559" w="4099394">
                <a:moveTo>
                  <a:pt x="0" y="0"/>
                </a:moveTo>
                <a:lnTo>
                  <a:pt x="4099394" y="0"/>
                </a:lnTo>
                <a:lnTo>
                  <a:pt x="4099394" y="1751559"/>
                </a:lnTo>
                <a:lnTo>
                  <a:pt x="0" y="1751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393652" y="66677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53299" y="3581687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4114800"/>
                </a:moveTo>
                <a:lnTo>
                  <a:pt x="4303059" y="4114800"/>
                </a:lnTo>
                <a:lnTo>
                  <a:pt x="430305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69576" y="66677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5796212" y="76964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35668" y="76964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410815" y="-4204810"/>
            <a:ext cx="5469237" cy="546923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89257" y="1028700"/>
            <a:ext cx="2535955" cy="6064240"/>
          </a:xfrm>
          <a:custGeom>
            <a:avLst/>
            <a:gdLst/>
            <a:ahLst/>
            <a:cxnLst/>
            <a:rect r="r" b="b" t="t" l="l"/>
            <a:pathLst>
              <a:path h="6064240" w="2535955">
                <a:moveTo>
                  <a:pt x="0" y="0"/>
                </a:moveTo>
                <a:lnTo>
                  <a:pt x="2535955" y="0"/>
                </a:lnTo>
                <a:lnTo>
                  <a:pt x="2535955" y="6064240"/>
                </a:lnTo>
                <a:lnTo>
                  <a:pt x="0" y="6064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207868" y="7427017"/>
            <a:ext cx="5436900" cy="2342810"/>
          </a:xfrm>
          <a:custGeom>
            <a:avLst/>
            <a:gdLst/>
            <a:ahLst/>
            <a:cxnLst/>
            <a:rect r="r" b="b" t="t" l="l"/>
            <a:pathLst>
              <a:path h="2342810" w="5436900">
                <a:moveTo>
                  <a:pt x="0" y="0"/>
                </a:moveTo>
                <a:lnTo>
                  <a:pt x="5436900" y="0"/>
                </a:lnTo>
                <a:lnTo>
                  <a:pt x="5436900" y="2342810"/>
                </a:lnTo>
                <a:lnTo>
                  <a:pt x="0" y="2342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975176" y="-2390809"/>
            <a:ext cx="5469237" cy="546923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034176" y="691265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0"/>
                </a:lnTo>
                <a:lnTo>
                  <a:pt x="0" y="19699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599362" y="477687"/>
            <a:ext cx="4173045" cy="1783028"/>
          </a:xfrm>
          <a:custGeom>
            <a:avLst/>
            <a:gdLst/>
            <a:ahLst/>
            <a:cxnLst/>
            <a:rect r="r" b="b" t="t" l="l"/>
            <a:pathLst>
              <a:path h="1783028" w="4173045">
                <a:moveTo>
                  <a:pt x="0" y="0"/>
                </a:moveTo>
                <a:lnTo>
                  <a:pt x="4173045" y="0"/>
                </a:lnTo>
                <a:lnTo>
                  <a:pt x="4173045" y="1783029"/>
                </a:lnTo>
                <a:lnTo>
                  <a:pt x="0" y="1783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573683" y="-1337779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0"/>
                </a:moveTo>
                <a:lnTo>
                  <a:pt x="0" y="0"/>
                </a:lnTo>
                <a:lnTo>
                  <a:pt x="0" y="4114800"/>
                </a:lnTo>
                <a:lnTo>
                  <a:pt x="4303059" y="4114800"/>
                </a:lnTo>
                <a:lnTo>
                  <a:pt x="4303059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21080" y="2013392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9"/>
                </a:lnTo>
                <a:lnTo>
                  <a:pt x="0" y="7636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712828" y="6932859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8"/>
                </a:lnTo>
                <a:lnTo>
                  <a:pt x="0" y="763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4000" y="8262106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7" y="0"/>
                </a:lnTo>
                <a:lnTo>
                  <a:pt x="487587" y="634531"/>
                </a:lnTo>
                <a:lnTo>
                  <a:pt x="0" y="63453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348702" y="3743554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8" y="0"/>
                </a:lnTo>
                <a:lnTo>
                  <a:pt x="487588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559916" y="2260716"/>
            <a:ext cx="5211668" cy="2226804"/>
          </a:xfrm>
          <a:custGeom>
            <a:avLst/>
            <a:gdLst/>
            <a:ahLst/>
            <a:cxnLst/>
            <a:rect r="r" b="b" t="t" l="l"/>
            <a:pathLst>
              <a:path h="2226804" w="5211668">
                <a:moveTo>
                  <a:pt x="0" y="0"/>
                </a:moveTo>
                <a:lnTo>
                  <a:pt x="5211668" y="0"/>
                </a:lnTo>
                <a:lnTo>
                  <a:pt x="5211668" y="2226803"/>
                </a:lnTo>
                <a:lnTo>
                  <a:pt x="0" y="22268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4592496" y="8404981"/>
            <a:ext cx="2568492" cy="1274906"/>
          </a:xfrm>
          <a:custGeom>
            <a:avLst/>
            <a:gdLst/>
            <a:ahLst/>
            <a:cxnLst/>
            <a:rect r="r" b="b" t="t" l="l"/>
            <a:pathLst>
              <a:path h="1274906" w="2568492">
                <a:moveTo>
                  <a:pt x="0" y="0"/>
                </a:moveTo>
                <a:lnTo>
                  <a:pt x="2568492" y="0"/>
                </a:lnTo>
                <a:lnTo>
                  <a:pt x="2568492" y="1274906"/>
                </a:lnTo>
                <a:lnTo>
                  <a:pt x="0" y="12749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true" rot="0">
            <a:off x="6909547" y="8896637"/>
            <a:ext cx="3474680" cy="3422560"/>
          </a:xfrm>
          <a:custGeom>
            <a:avLst/>
            <a:gdLst/>
            <a:ahLst/>
            <a:cxnLst/>
            <a:rect r="r" b="b" t="t" l="l"/>
            <a:pathLst>
              <a:path h="3422560" w="3474680">
                <a:moveTo>
                  <a:pt x="0" y="3422561"/>
                </a:moveTo>
                <a:lnTo>
                  <a:pt x="3474681" y="3422561"/>
                </a:lnTo>
                <a:lnTo>
                  <a:pt x="3474681" y="0"/>
                </a:lnTo>
                <a:lnTo>
                  <a:pt x="0" y="0"/>
                </a:lnTo>
                <a:lnTo>
                  <a:pt x="0" y="3422561"/>
                </a:lnTo>
                <a:close/>
              </a:path>
            </a:pathLst>
          </a:custGeom>
          <a:blipFill>
            <a:blip r:embed="rId22">
              <a:alphaModFix amt="50000"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656303" y="410674"/>
            <a:ext cx="4236253" cy="1265580"/>
          </a:xfrm>
          <a:custGeom>
            <a:avLst/>
            <a:gdLst/>
            <a:ahLst/>
            <a:cxnLst/>
            <a:rect r="r" b="b" t="t" l="l"/>
            <a:pathLst>
              <a:path h="1265580" w="4236253">
                <a:moveTo>
                  <a:pt x="0" y="0"/>
                </a:moveTo>
                <a:lnTo>
                  <a:pt x="4236253" y="0"/>
                </a:lnTo>
                <a:lnTo>
                  <a:pt x="4236253" y="1265581"/>
                </a:lnTo>
                <a:lnTo>
                  <a:pt x="0" y="126558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4346610" y="5307650"/>
            <a:ext cx="1159416" cy="1060866"/>
          </a:xfrm>
          <a:custGeom>
            <a:avLst/>
            <a:gdLst/>
            <a:ahLst/>
            <a:cxnLst/>
            <a:rect r="r" b="b" t="t" l="l"/>
            <a:pathLst>
              <a:path h="1060866" w="1159416">
                <a:moveTo>
                  <a:pt x="0" y="0"/>
                </a:moveTo>
                <a:lnTo>
                  <a:pt x="1159416" y="0"/>
                </a:lnTo>
                <a:lnTo>
                  <a:pt x="1159416" y="1060866"/>
                </a:lnTo>
                <a:lnTo>
                  <a:pt x="0" y="106086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530562" y="2013392"/>
            <a:ext cx="1226875" cy="2329510"/>
          </a:xfrm>
          <a:custGeom>
            <a:avLst/>
            <a:gdLst/>
            <a:ahLst/>
            <a:cxnLst/>
            <a:rect r="r" b="b" t="t" l="l"/>
            <a:pathLst>
              <a:path h="2329510" w="1226875">
                <a:moveTo>
                  <a:pt x="0" y="0"/>
                </a:moveTo>
                <a:lnTo>
                  <a:pt x="1226876" y="0"/>
                </a:lnTo>
                <a:lnTo>
                  <a:pt x="1226876" y="2329510"/>
                </a:lnTo>
                <a:lnTo>
                  <a:pt x="0" y="232951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5638634" y="4786207"/>
            <a:ext cx="7010733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7685" y="2188395"/>
            <a:ext cx="8974068" cy="100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686798" y="67481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52890" y="7776893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85079" y="0"/>
            <a:ext cx="6383389" cy="3191695"/>
          </a:xfrm>
          <a:custGeom>
            <a:avLst/>
            <a:gdLst/>
            <a:ahLst/>
            <a:cxnLst/>
            <a:rect r="r" b="b" t="t" l="l"/>
            <a:pathLst>
              <a:path h="3191695" w="6383389">
                <a:moveTo>
                  <a:pt x="0" y="0"/>
                </a:moveTo>
                <a:lnTo>
                  <a:pt x="6383389" y="0"/>
                </a:lnTo>
                <a:lnTo>
                  <a:pt x="6383389" y="3191695"/>
                </a:lnTo>
                <a:lnTo>
                  <a:pt x="0" y="31916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501059" y="3502648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-2516118" y="-1206807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303059" y="0"/>
                </a:lnTo>
                <a:lnTo>
                  <a:pt x="4303059" y="4114800"/>
                </a:lnTo>
                <a:close/>
              </a:path>
            </a:pathLst>
          </a:custGeom>
          <a:blipFill>
            <a:blip r:embed="rId10">
              <a:alphaModFix amt="5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6501059" y="-1206807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4114800"/>
                </a:moveTo>
                <a:lnTo>
                  <a:pt x="4303059" y="4114800"/>
                </a:lnTo>
                <a:lnTo>
                  <a:pt x="430305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10">
              <a:alphaModFix amt="5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67685" y="3502648"/>
            <a:ext cx="14750642" cy="617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Invistico Airlines is a simulated airline designed to reflect the operations and services of major commercial airlines.</a:t>
            </a:r>
          </a:p>
          <a:p>
            <a:pPr algn="just">
              <a:lnSpc>
                <a:spcPts val="4079"/>
              </a:lnSpc>
            </a:pP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The dataset includes survey responses from over 130,000 customers, covering:</a:t>
            </a:r>
          </a:p>
          <a:p>
            <a:pPr algn="just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Overall satisfaction and ratings for individual services (check-in, Wi-Fi, food, entertainment, etc.).</a:t>
            </a:r>
          </a:p>
          <a:p>
            <a:pPr algn="just" marL="734059" indent="-367030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Perso</a:t>
            </a: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nal information (age, ticket class, type of travel, loyalty level, etc.).</a:t>
            </a:r>
          </a:p>
          <a:p>
            <a:pPr algn="just">
              <a:lnSpc>
                <a:spcPts val="4079"/>
              </a:lnSpc>
            </a:pP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The goal</a:t>
            </a:r>
            <a:r>
              <a:rPr lang="en-US" sz="3399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 is to gain a clear understanding of the customer experience throughout the entire journey in order to improve service quality.</a:t>
            </a:r>
          </a:p>
          <a:p>
            <a:pPr algn="just">
              <a:lnSpc>
                <a:spcPts val="4079"/>
              </a:lnSpc>
            </a:pPr>
          </a:p>
          <a:p>
            <a:pPr algn="just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393652" y="66677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6053299" y="3581687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0" y="4114800"/>
                </a:moveTo>
                <a:lnTo>
                  <a:pt x="4303059" y="4114800"/>
                </a:lnTo>
                <a:lnTo>
                  <a:pt x="430305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69576" y="66677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5796212" y="76964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35668" y="7696487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410815" y="-4204810"/>
            <a:ext cx="5469237" cy="546923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89257" y="1028700"/>
            <a:ext cx="2535955" cy="6064240"/>
          </a:xfrm>
          <a:custGeom>
            <a:avLst/>
            <a:gdLst/>
            <a:ahLst/>
            <a:cxnLst/>
            <a:rect r="r" b="b" t="t" l="l"/>
            <a:pathLst>
              <a:path h="6064240" w="2535955">
                <a:moveTo>
                  <a:pt x="0" y="0"/>
                </a:moveTo>
                <a:lnTo>
                  <a:pt x="2535955" y="0"/>
                </a:lnTo>
                <a:lnTo>
                  <a:pt x="2535955" y="6064240"/>
                </a:lnTo>
                <a:lnTo>
                  <a:pt x="0" y="6064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207868" y="7427017"/>
            <a:ext cx="5436900" cy="2342810"/>
          </a:xfrm>
          <a:custGeom>
            <a:avLst/>
            <a:gdLst/>
            <a:ahLst/>
            <a:cxnLst/>
            <a:rect r="r" b="b" t="t" l="l"/>
            <a:pathLst>
              <a:path h="2342810" w="5436900">
                <a:moveTo>
                  <a:pt x="0" y="0"/>
                </a:moveTo>
                <a:lnTo>
                  <a:pt x="5436900" y="0"/>
                </a:lnTo>
                <a:lnTo>
                  <a:pt x="5436900" y="2342810"/>
                </a:lnTo>
                <a:lnTo>
                  <a:pt x="0" y="23428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975176" y="-2390809"/>
            <a:ext cx="5469237" cy="546923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7FC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034176" y="691265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0"/>
                </a:lnTo>
                <a:lnTo>
                  <a:pt x="0" y="19699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599362" y="477687"/>
            <a:ext cx="4173045" cy="1783028"/>
          </a:xfrm>
          <a:custGeom>
            <a:avLst/>
            <a:gdLst/>
            <a:ahLst/>
            <a:cxnLst/>
            <a:rect r="r" b="b" t="t" l="l"/>
            <a:pathLst>
              <a:path h="1783028" w="4173045">
                <a:moveTo>
                  <a:pt x="0" y="0"/>
                </a:moveTo>
                <a:lnTo>
                  <a:pt x="4173045" y="0"/>
                </a:lnTo>
                <a:lnTo>
                  <a:pt x="4173045" y="1783029"/>
                </a:lnTo>
                <a:lnTo>
                  <a:pt x="0" y="1783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573683" y="-1337779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0"/>
                </a:moveTo>
                <a:lnTo>
                  <a:pt x="0" y="0"/>
                </a:lnTo>
                <a:lnTo>
                  <a:pt x="0" y="4114800"/>
                </a:lnTo>
                <a:lnTo>
                  <a:pt x="4303059" y="4114800"/>
                </a:lnTo>
                <a:lnTo>
                  <a:pt x="4303059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621080" y="2013392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9"/>
                </a:lnTo>
                <a:lnTo>
                  <a:pt x="0" y="7636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712828" y="6932859"/>
            <a:ext cx="586788" cy="763628"/>
          </a:xfrm>
          <a:custGeom>
            <a:avLst/>
            <a:gdLst/>
            <a:ahLst/>
            <a:cxnLst/>
            <a:rect r="r" b="b" t="t" l="l"/>
            <a:pathLst>
              <a:path h="763628" w="586788">
                <a:moveTo>
                  <a:pt x="0" y="0"/>
                </a:moveTo>
                <a:lnTo>
                  <a:pt x="586788" y="0"/>
                </a:lnTo>
                <a:lnTo>
                  <a:pt x="586788" y="763628"/>
                </a:lnTo>
                <a:lnTo>
                  <a:pt x="0" y="763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4000" y="8262106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7" y="0"/>
                </a:lnTo>
                <a:lnTo>
                  <a:pt x="487587" y="634531"/>
                </a:lnTo>
                <a:lnTo>
                  <a:pt x="0" y="63453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348702" y="3743554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8" y="0"/>
                </a:lnTo>
                <a:lnTo>
                  <a:pt x="487588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559916" y="2260716"/>
            <a:ext cx="5211668" cy="2226804"/>
          </a:xfrm>
          <a:custGeom>
            <a:avLst/>
            <a:gdLst/>
            <a:ahLst/>
            <a:cxnLst/>
            <a:rect r="r" b="b" t="t" l="l"/>
            <a:pathLst>
              <a:path h="2226804" w="5211668">
                <a:moveTo>
                  <a:pt x="0" y="0"/>
                </a:moveTo>
                <a:lnTo>
                  <a:pt x="5211668" y="0"/>
                </a:lnTo>
                <a:lnTo>
                  <a:pt x="5211668" y="2226803"/>
                </a:lnTo>
                <a:lnTo>
                  <a:pt x="0" y="22268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4592496" y="8404981"/>
            <a:ext cx="2568492" cy="1274906"/>
          </a:xfrm>
          <a:custGeom>
            <a:avLst/>
            <a:gdLst/>
            <a:ahLst/>
            <a:cxnLst/>
            <a:rect r="r" b="b" t="t" l="l"/>
            <a:pathLst>
              <a:path h="1274906" w="2568492">
                <a:moveTo>
                  <a:pt x="0" y="0"/>
                </a:moveTo>
                <a:lnTo>
                  <a:pt x="2568492" y="0"/>
                </a:lnTo>
                <a:lnTo>
                  <a:pt x="2568492" y="1274906"/>
                </a:lnTo>
                <a:lnTo>
                  <a:pt x="0" y="12749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true" rot="0">
            <a:off x="6909547" y="8896637"/>
            <a:ext cx="3474680" cy="3422560"/>
          </a:xfrm>
          <a:custGeom>
            <a:avLst/>
            <a:gdLst/>
            <a:ahLst/>
            <a:cxnLst/>
            <a:rect r="r" b="b" t="t" l="l"/>
            <a:pathLst>
              <a:path h="3422560" w="3474680">
                <a:moveTo>
                  <a:pt x="0" y="3422561"/>
                </a:moveTo>
                <a:lnTo>
                  <a:pt x="3474681" y="3422561"/>
                </a:lnTo>
                <a:lnTo>
                  <a:pt x="3474681" y="0"/>
                </a:lnTo>
                <a:lnTo>
                  <a:pt x="0" y="0"/>
                </a:lnTo>
                <a:lnTo>
                  <a:pt x="0" y="3422561"/>
                </a:lnTo>
                <a:close/>
              </a:path>
            </a:pathLst>
          </a:custGeom>
          <a:blipFill>
            <a:blip r:embed="rId22">
              <a:alphaModFix amt="50000"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656303" y="410674"/>
            <a:ext cx="4236253" cy="1265580"/>
          </a:xfrm>
          <a:custGeom>
            <a:avLst/>
            <a:gdLst/>
            <a:ahLst/>
            <a:cxnLst/>
            <a:rect r="r" b="b" t="t" l="l"/>
            <a:pathLst>
              <a:path h="1265580" w="4236253">
                <a:moveTo>
                  <a:pt x="0" y="0"/>
                </a:moveTo>
                <a:lnTo>
                  <a:pt x="4236253" y="0"/>
                </a:lnTo>
                <a:lnTo>
                  <a:pt x="4236253" y="1265581"/>
                </a:lnTo>
                <a:lnTo>
                  <a:pt x="0" y="126558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4346610" y="5307650"/>
            <a:ext cx="1159416" cy="1060866"/>
          </a:xfrm>
          <a:custGeom>
            <a:avLst/>
            <a:gdLst/>
            <a:ahLst/>
            <a:cxnLst/>
            <a:rect r="r" b="b" t="t" l="l"/>
            <a:pathLst>
              <a:path h="1060866" w="1159416">
                <a:moveTo>
                  <a:pt x="0" y="0"/>
                </a:moveTo>
                <a:lnTo>
                  <a:pt x="1159416" y="0"/>
                </a:lnTo>
                <a:lnTo>
                  <a:pt x="1159416" y="1060866"/>
                </a:lnTo>
                <a:lnTo>
                  <a:pt x="0" y="106086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788851" y="2013392"/>
            <a:ext cx="1716072" cy="2329510"/>
          </a:xfrm>
          <a:custGeom>
            <a:avLst/>
            <a:gdLst/>
            <a:ahLst/>
            <a:cxnLst/>
            <a:rect r="r" b="b" t="t" l="l"/>
            <a:pathLst>
              <a:path h="2329510" w="1716072">
                <a:moveTo>
                  <a:pt x="0" y="0"/>
                </a:moveTo>
                <a:lnTo>
                  <a:pt x="1716073" y="0"/>
                </a:lnTo>
                <a:lnTo>
                  <a:pt x="1716073" y="2329510"/>
                </a:lnTo>
                <a:lnTo>
                  <a:pt x="0" y="232951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5269063" y="4490403"/>
            <a:ext cx="7010733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CUSTOMER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8087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8087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8374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8374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458734" y="1337121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4610592" y="0"/>
                </a:moveTo>
                <a:lnTo>
                  <a:pt x="0" y="0"/>
                </a:lnTo>
                <a:lnTo>
                  <a:pt x="0" y="1969981"/>
                </a:lnTo>
                <a:lnTo>
                  <a:pt x="4610592" y="1969981"/>
                </a:lnTo>
                <a:lnTo>
                  <a:pt x="461059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81326" y="1337121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1"/>
                </a:lnTo>
                <a:lnTo>
                  <a:pt x="0" y="19699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41791" y="3670373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3487" y="710046"/>
            <a:ext cx="16535813" cy="9278932"/>
          </a:xfrm>
          <a:custGeom>
            <a:avLst/>
            <a:gdLst/>
            <a:ahLst/>
            <a:cxnLst/>
            <a:rect r="r" b="b" t="t" l="l"/>
            <a:pathLst>
              <a:path h="9278932" w="16535813">
                <a:moveTo>
                  <a:pt x="0" y="0"/>
                </a:moveTo>
                <a:lnTo>
                  <a:pt x="16535813" y="0"/>
                </a:lnTo>
                <a:lnTo>
                  <a:pt x="16535813" y="9278932"/>
                </a:lnTo>
                <a:lnTo>
                  <a:pt x="0" y="92789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25" r="0" b="-61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8087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8087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8374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8374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458734" y="1337121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4610592" y="0"/>
                </a:moveTo>
                <a:lnTo>
                  <a:pt x="0" y="0"/>
                </a:lnTo>
                <a:lnTo>
                  <a:pt x="0" y="1969981"/>
                </a:lnTo>
                <a:lnTo>
                  <a:pt x="4610592" y="1969981"/>
                </a:lnTo>
                <a:lnTo>
                  <a:pt x="461059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81326" y="1337121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1"/>
                </a:lnTo>
                <a:lnTo>
                  <a:pt x="0" y="19699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41791" y="3670373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9055" y="800895"/>
            <a:ext cx="16069890" cy="9099575"/>
          </a:xfrm>
          <a:custGeom>
            <a:avLst/>
            <a:gdLst/>
            <a:ahLst/>
            <a:cxnLst/>
            <a:rect r="r" b="b" t="t" l="l"/>
            <a:pathLst>
              <a:path h="9099575" w="16069890">
                <a:moveTo>
                  <a:pt x="0" y="0"/>
                </a:moveTo>
                <a:lnTo>
                  <a:pt x="16069890" y="0"/>
                </a:lnTo>
                <a:lnTo>
                  <a:pt x="16069890" y="9099575"/>
                </a:lnTo>
                <a:lnTo>
                  <a:pt x="0" y="90995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8810874" y="68087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6798" y="68087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9213434" y="78374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80"/>
                </a:lnTo>
                <a:lnTo>
                  <a:pt x="13448544" y="8153180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2890" y="7837479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80"/>
                </a:lnTo>
                <a:lnTo>
                  <a:pt x="0" y="81531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458734" y="1337121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4610592" y="0"/>
                </a:moveTo>
                <a:lnTo>
                  <a:pt x="0" y="0"/>
                </a:lnTo>
                <a:lnTo>
                  <a:pt x="0" y="1969981"/>
                </a:lnTo>
                <a:lnTo>
                  <a:pt x="4610592" y="1969981"/>
                </a:lnTo>
                <a:lnTo>
                  <a:pt x="461059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81326" y="1337121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1"/>
                </a:lnTo>
                <a:lnTo>
                  <a:pt x="0" y="19699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41791" y="3670373"/>
            <a:ext cx="633887" cy="824921"/>
          </a:xfrm>
          <a:custGeom>
            <a:avLst/>
            <a:gdLst/>
            <a:ahLst/>
            <a:cxnLst/>
            <a:rect r="r" b="b" t="t" l="l"/>
            <a:pathLst>
              <a:path h="824921" w="633887">
                <a:moveTo>
                  <a:pt x="0" y="0"/>
                </a:moveTo>
                <a:lnTo>
                  <a:pt x="633887" y="0"/>
                </a:lnTo>
                <a:lnTo>
                  <a:pt x="633887" y="824921"/>
                </a:lnTo>
                <a:lnTo>
                  <a:pt x="0" y="8249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58356"/>
            <a:ext cx="16230600" cy="9170289"/>
          </a:xfrm>
          <a:custGeom>
            <a:avLst/>
            <a:gdLst/>
            <a:ahLst/>
            <a:cxnLst/>
            <a:rect r="r" b="b" t="t" l="l"/>
            <a:pathLst>
              <a:path h="9170289" w="16230600">
                <a:moveTo>
                  <a:pt x="0" y="0"/>
                </a:moveTo>
                <a:lnTo>
                  <a:pt x="16230600" y="0"/>
                </a:lnTo>
                <a:lnTo>
                  <a:pt x="16230600" y="9170288"/>
                </a:lnTo>
                <a:lnTo>
                  <a:pt x="0" y="917028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8041" y="1419118"/>
            <a:ext cx="11155623" cy="115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CUSTOMER 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413663" y="1175375"/>
            <a:ext cx="5740167" cy="3121216"/>
          </a:xfrm>
          <a:custGeom>
            <a:avLst/>
            <a:gdLst/>
            <a:ahLst/>
            <a:cxnLst/>
            <a:rect r="r" b="b" t="t" l="l"/>
            <a:pathLst>
              <a:path h="3121216" w="5740167">
                <a:moveTo>
                  <a:pt x="0" y="0"/>
                </a:moveTo>
                <a:lnTo>
                  <a:pt x="5740167" y="0"/>
                </a:lnTo>
                <a:lnTo>
                  <a:pt x="5740167" y="3121216"/>
                </a:lnTo>
                <a:lnTo>
                  <a:pt x="0" y="3121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-9664265" y="6857981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13448544" y="0"/>
                </a:moveTo>
                <a:lnTo>
                  <a:pt x="0" y="0"/>
                </a:lnTo>
                <a:lnTo>
                  <a:pt x="0" y="8153179"/>
                </a:lnTo>
                <a:lnTo>
                  <a:pt x="13448544" y="8153179"/>
                </a:lnTo>
                <a:lnTo>
                  <a:pt x="134485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03721" y="6857981"/>
            <a:ext cx="13448544" cy="8153180"/>
          </a:xfrm>
          <a:custGeom>
            <a:avLst/>
            <a:gdLst/>
            <a:ahLst/>
            <a:cxnLst/>
            <a:rect r="r" b="b" t="t" l="l"/>
            <a:pathLst>
              <a:path h="8153180" w="13448544">
                <a:moveTo>
                  <a:pt x="0" y="0"/>
                </a:moveTo>
                <a:lnTo>
                  <a:pt x="13448544" y="0"/>
                </a:lnTo>
                <a:lnTo>
                  <a:pt x="13448544" y="8153179"/>
                </a:lnTo>
                <a:lnTo>
                  <a:pt x="0" y="8153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82704" y="0"/>
            <a:ext cx="4610592" cy="1969980"/>
          </a:xfrm>
          <a:custGeom>
            <a:avLst/>
            <a:gdLst/>
            <a:ahLst/>
            <a:cxnLst/>
            <a:rect r="r" b="b" t="t" l="l"/>
            <a:pathLst>
              <a:path h="1969980" w="4610592">
                <a:moveTo>
                  <a:pt x="0" y="0"/>
                </a:moveTo>
                <a:lnTo>
                  <a:pt x="4610592" y="0"/>
                </a:lnTo>
                <a:lnTo>
                  <a:pt x="4610592" y="1969980"/>
                </a:lnTo>
                <a:lnTo>
                  <a:pt x="0" y="196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69870" y="858109"/>
            <a:ext cx="487587" cy="634531"/>
          </a:xfrm>
          <a:custGeom>
            <a:avLst/>
            <a:gdLst/>
            <a:ahLst/>
            <a:cxnLst/>
            <a:rect r="r" b="b" t="t" l="l"/>
            <a:pathLst>
              <a:path h="634531" w="487587">
                <a:moveTo>
                  <a:pt x="0" y="0"/>
                </a:moveTo>
                <a:lnTo>
                  <a:pt x="487587" y="0"/>
                </a:lnTo>
                <a:lnTo>
                  <a:pt x="487587" y="634532"/>
                </a:lnTo>
                <a:lnTo>
                  <a:pt x="0" y="634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9561" r="-38112" b="-1473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-2431766" y="-1028700"/>
            <a:ext cx="4303059" cy="4114800"/>
          </a:xfrm>
          <a:custGeom>
            <a:avLst/>
            <a:gdLst/>
            <a:ahLst/>
            <a:cxnLst/>
            <a:rect r="r" b="b" t="t" l="l"/>
            <a:pathLst>
              <a:path h="4114800" w="4303059">
                <a:moveTo>
                  <a:pt x="430305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303059" y="0"/>
                </a:lnTo>
                <a:lnTo>
                  <a:pt x="4303059" y="4114800"/>
                </a:lnTo>
                <a:close/>
              </a:path>
            </a:pathLst>
          </a:custGeom>
          <a:blipFill>
            <a:blip r:embed="rId10">
              <a:alphaModFix amt="51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735983"/>
            <a:ext cx="12332528" cy="670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Total Surveyed Customers: ~130,000</a:t>
            </a:r>
          </a:p>
          <a:p>
            <a:pPr algn="just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↳ Of these, 54.73% were satisfied, while 45.27% were dissatisfied, indicating an overall average satisfaction level.</a:t>
            </a:r>
          </a:p>
          <a:p>
            <a:pPr algn="just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🎯 Loyalty – Loyal vs. Disloyal Customers</a:t>
            </a:r>
          </a:p>
          <a:p>
            <a:pPr algn="just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Loyal Customers: Account for 81.69% of total passengers – the airline’s main customer base.</a:t>
            </a:r>
          </a:p>
          <a:p>
            <a:pPr algn="just" marL="1209045" indent="-403015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However</a:t>
            </a: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, only 65,387 of them were satisfied, while 40,731 (≈38.37%) were dissatisfied → retaining this core group is crucial.</a:t>
            </a:r>
          </a:p>
          <a:p>
            <a:pPr algn="just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Disloyal Customers: Make up 18.3% of total passengers.</a:t>
            </a:r>
          </a:p>
          <a:p>
            <a:pPr algn="just" marL="1209045" indent="-403015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Hig</a:t>
            </a: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h dissatisfaction rate – only 5,700 out of 23,780 were satisfied.</a:t>
            </a:r>
          </a:p>
          <a:p>
            <a:pPr algn="just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💺 Travel Class</a:t>
            </a:r>
          </a:p>
          <a:p>
            <a:pPr algn="just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Business Class: 47.86%</a:t>
            </a:r>
          </a:p>
          <a:p>
            <a:pPr algn="just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Economy (Eco): 44.89%</a:t>
            </a:r>
          </a:p>
          <a:p>
            <a:pPr algn="just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Eco Plus: 7.25%</a:t>
            </a:r>
          </a:p>
          <a:p>
            <a:pPr algn="just"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→</a:t>
            </a:r>
            <a:r>
              <a:rPr lang="en-US" sz="2800">
                <a:solidFill>
                  <a:srgbClr val="FFFFFF"/>
                </a:solidFill>
                <a:latin typeface="Comic Sans"/>
                <a:ea typeface="Comic Sans"/>
                <a:cs typeface="Comic Sans"/>
                <a:sym typeface="Comic Sans"/>
              </a:rPr>
              <a:t>Business and Economy combined account for 92.75% of total customers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DAGp1FCevCg</dc:identifier>
  <dcterms:modified xsi:type="dcterms:W3CDTF">2011-08-01T06:04:30Z</dcterms:modified>
  <cp:revision>1</cp:revision>
  <dc:title>Blue White and Yellow Illustration The World of Aviation Presentation</dc:title>
</cp:coreProperties>
</file>