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8288000" cy="10287000"/>
  <p:notesSz cx="6858000" cy="9144000"/>
  <p:embeddedFontLst>
    <p:embeddedFont>
      <p:font typeface="Chewy" panose="020B0604020202020204" charset="0"/>
      <p:regular r:id="rId31"/>
    </p:embeddedFont>
    <p:embeddedFont>
      <p:font typeface="Comic Sans" panose="020B0604020202020204" charset="0"/>
      <p:regular r:id="rId32"/>
    </p:embeddedFont>
    <p:embeddedFont>
      <p:font typeface="Comic Sans Bold" panose="020B0604020202020204" charset="0"/>
      <p:regular r:id="rId33"/>
    </p:embeddedFont>
    <p:embeddedFont>
      <p:font typeface="Garet" panose="020B0604020202020204" charset="0"/>
      <p:regular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60" d="100"/>
          <a:sy n="60" d="100"/>
        </p:scale>
        <p:origin x="132" y="-72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svg"/><Relationship Id="rId21" Type="http://schemas.openxmlformats.org/officeDocument/2006/relationships/image" Target="../media/image20.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5" Type="http://schemas.openxmlformats.org/officeDocument/2006/relationships/image" Target="../media/image24.sv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24" Type="http://schemas.openxmlformats.org/officeDocument/2006/relationships/image" Target="../media/image23.png"/><Relationship Id="rId5" Type="http://schemas.openxmlformats.org/officeDocument/2006/relationships/image" Target="../media/image4.svg"/><Relationship Id="rId15" Type="http://schemas.openxmlformats.org/officeDocument/2006/relationships/image" Target="../media/image14.svg"/><Relationship Id="rId23" Type="http://schemas.openxmlformats.org/officeDocument/2006/relationships/image" Target="../media/image22.sv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svg"/></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37.svg"/><Relationship Id="rId7" Type="http://schemas.openxmlformats.org/officeDocument/2006/relationships/image" Target="../media/image12.svg"/><Relationship Id="rId2" Type="http://schemas.openxmlformats.org/officeDocument/2006/relationships/image" Target="../media/image36.pn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4.svg"/><Relationship Id="rId5" Type="http://schemas.openxmlformats.org/officeDocument/2006/relationships/image" Target="../media/image2.svg"/><Relationship Id="rId10" Type="http://schemas.openxmlformats.org/officeDocument/2006/relationships/image" Target="../media/image3.png"/><Relationship Id="rId4" Type="http://schemas.openxmlformats.org/officeDocument/2006/relationships/image" Target="../media/image1.png"/><Relationship Id="rId9" Type="http://schemas.openxmlformats.org/officeDocument/2006/relationships/image" Target="../media/image16.svg"/></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svg"/><Relationship Id="rId7" Type="http://schemas.openxmlformats.org/officeDocument/2006/relationships/image" Target="../media/image1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6.svg"/><Relationship Id="rId10" Type="http://schemas.openxmlformats.org/officeDocument/2006/relationships/image" Target="../media/image38.png"/><Relationship Id="rId4" Type="http://schemas.openxmlformats.org/officeDocument/2006/relationships/image" Target="../media/image5.png"/><Relationship Id="rId9" Type="http://schemas.openxmlformats.org/officeDocument/2006/relationships/image" Target="../media/image16.svg"/></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svg"/><Relationship Id="rId7" Type="http://schemas.openxmlformats.org/officeDocument/2006/relationships/image" Target="../media/image1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6.svg"/><Relationship Id="rId10" Type="http://schemas.openxmlformats.org/officeDocument/2006/relationships/image" Target="../media/image39.png"/><Relationship Id="rId4" Type="http://schemas.openxmlformats.org/officeDocument/2006/relationships/image" Target="../media/image5.png"/><Relationship Id="rId9" Type="http://schemas.openxmlformats.org/officeDocument/2006/relationships/image" Target="../media/image16.svg"/></Relationships>
</file>

<file path=ppt/slides/_rels/slide1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svg"/><Relationship Id="rId7" Type="http://schemas.openxmlformats.org/officeDocument/2006/relationships/image" Target="../media/image1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6.svg"/><Relationship Id="rId10" Type="http://schemas.openxmlformats.org/officeDocument/2006/relationships/image" Target="../media/image40.png"/><Relationship Id="rId4" Type="http://schemas.openxmlformats.org/officeDocument/2006/relationships/image" Target="../media/image5.png"/><Relationship Id="rId9" Type="http://schemas.openxmlformats.org/officeDocument/2006/relationships/image" Target="../media/image16.svg"/></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svg"/><Relationship Id="rId7" Type="http://schemas.openxmlformats.org/officeDocument/2006/relationships/image" Target="../media/image1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6.svg"/></Relationships>
</file>

<file path=ppt/slides/_rels/slide1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svg"/><Relationship Id="rId7" Type="http://schemas.openxmlformats.org/officeDocument/2006/relationships/image" Target="../media/image1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6.svg"/></Relationships>
</file>

<file path=ppt/slides/_rels/slide1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svg"/><Relationship Id="rId21" Type="http://schemas.openxmlformats.org/officeDocument/2006/relationships/image" Target="../media/image20.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5" Type="http://schemas.openxmlformats.org/officeDocument/2006/relationships/image" Target="../media/image24.sv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42.sv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24" Type="http://schemas.openxmlformats.org/officeDocument/2006/relationships/image" Target="../media/image23.png"/><Relationship Id="rId5" Type="http://schemas.openxmlformats.org/officeDocument/2006/relationships/image" Target="../media/image4.svg"/><Relationship Id="rId15" Type="http://schemas.openxmlformats.org/officeDocument/2006/relationships/image" Target="../media/image14.svg"/><Relationship Id="rId23" Type="http://schemas.openxmlformats.org/officeDocument/2006/relationships/image" Target="../media/image22.svg"/><Relationship Id="rId28" Type="http://schemas.openxmlformats.org/officeDocument/2006/relationships/image" Target="../media/image41.pn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svg"/></Relationships>
</file>

<file path=ppt/slides/_rels/slide1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svg"/><Relationship Id="rId7" Type="http://schemas.openxmlformats.org/officeDocument/2006/relationships/image" Target="../media/image1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6.svg"/><Relationship Id="rId10" Type="http://schemas.openxmlformats.org/officeDocument/2006/relationships/image" Target="../media/image43.png"/><Relationship Id="rId4" Type="http://schemas.openxmlformats.org/officeDocument/2006/relationships/image" Target="../media/image5.png"/><Relationship Id="rId9" Type="http://schemas.openxmlformats.org/officeDocument/2006/relationships/image" Target="../media/image16.svg"/></Relationships>
</file>

<file path=ppt/slides/_rels/slide1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svg"/><Relationship Id="rId7" Type="http://schemas.openxmlformats.org/officeDocument/2006/relationships/image" Target="../media/image1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6.svg"/><Relationship Id="rId10" Type="http://schemas.openxmlformats.org/officeDocument/2006/relationships/image" Target="../media/image44.png"/><Relationship Id="rId4" Type="http://schemas.openxmlformats.org/officeDocument/2006/relationships/image" Target="../media/image5.png"/><Relationship Id="rId9" Type="http://schemas.openxmlformats.org/officeDocument/2006/relationships/image" Target="../media/image16.svg"/></Relationships>
</file>

<file path=ppt/slides/_rels/slide1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svg"/><Relationship Id="rId7" Type="http://schemas.openxmlformats.org/officeDocument/2006/relationships/image" Target="../media/image1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6.svg"/><Relationship Id="rId10" Type="http://schemas.openxmlformats.org/officeDocument/2006/relationships/image" Target="../media/image45.png"/><Relationship Id="rId4" Type="http://schemas.openxmlformats.org/officeDocument/2006/relationships/image" Target="../media/image5.png"/><Relationship Id="rId9" Type="http://schemas.openxmlformats.org/officeDocument/2006/relationships/image" Target="../media/image16.svg"/></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svg"/><Relationship Id="rId7"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4.svg"/></Relationships>
</file>

<file path=ppt/slides/_rels/slide2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37.svg"/><Relationship Id="rId7" Type="http://schemas.openxmlformats.org/officeDocument/2006/relationships/image" Target="../media/image12.svg"/><Relationship Id="rId2" Type="http://schemas.openxmlformats.org/officeDocument/2006/relationships/image" Target="../media/image36.pn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4.svg"/><Relationship Id="rId5" Type="http://schemas.openxmlformats.org/officeDocument/2006/relationships/image" Target="../media/image2.svg"/><Relationship Id="rId10" Type="http://schemas.openxmlformats.org/officeDocument/2006/relationships/image" Target="../media/image3.png"/><Relationship Id="rId4" Type="http://schemas.openxmlformats.org/officeDocument/2006/relationships/image" Target="../media/image1.png"/><Relationship Id="rId9" Type="http://schemas.openxmlformats.org/officeDocument/2006/relationships/image" Target="../media/image16.svg"/></Relationships>
</file>

<file path=ppt/slides/_rels/slide2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2.svg"/><Relationship Id="rId7" Type="http://schemas.openxmlformats.org/officeDocument/2006/relationships/image" Target="../media/image14.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49.svg"/><Relationship Id="rId5" Type="http://schemas.openxmlformats.org/officeDocument/2006/relationships/image" Target="../media/image47.svg"/><Relationship Id="rId10" Type="http://schemas.openxmlformats.org/officeDocument/2006/relationships/image" Target="../media/image48.png"/><Relationship Id="rId4" Type="http://schemas.openxmlformats.org/officeDocument/2006/relationships/image" Target="../media/image46.png"/><Relationship Id="rId9" Type="http://schemas.openxmlformats.org/officeDocument/2006/relationships/image" Target="../media/image4.svg"/></Relationships>
</file>

<file path=ppt/slides/_rels/slide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2.svg"/><Relationship Id="rId7" Type="http://schemas.openxmlformats.org/officeDocument/2006/relationships/image" Target="../media/image14.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49.svg"/><Relationship Id="rId5" Type="http://schemas.openxmlformats.org/officeDocument/2006/relationships/image" Target="../media/image47.svg"/><Relationship Id="rId10" Type="http://schemas.openxmlformats.org/officeDocument/2006/relationships/image" Target="../media/image48.png"/><Relationship Id="rId4" Type="http://schemas.openxmlformats.org/officeDocument/2006/relationships/image" Target="../media/image46.png"/><Relationship Id="rId9" Type="http://schemas.openxmlformats.org/officeDocument/2006/relationships/image" Target="../media/image4.svg"/></Relationships>
</file>

<file path=ppt/slides/_rels/slide2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svg"/><Relationship Id="rId7" Type="http://schemas.openxmlformats.org/officeDocument/2006/relationships/image" Target="../media/image1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6.svg"/><Relationship Id="rId10" Type="http://schemas.openxmlformats.org/officeDocument/2006/relationships/image" Target="../media/image50.png"/><Relationship Id="rId4" Type="http://schemas.openxmlformats.org/officeDocument/2006/relationships/image" Target="../media/image5.png"/><Relationship Id="rId9" Type="http://schemas.openxmlformats.org/officeDocument/2006/relationships/image" Target="../media/image16.svg"/></Relationships>
</file>

<file path=ppt/slides/_rels/slide2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37.svg"/><Relationship Id="rId7" Type="http://schemas.openxmlformats.org/officeDocument/2006/relationships/image" Target="../media/image12.svg"/><Relationship Id="rId2" Type="http://schemas.openxmlformats.org/officeDocument/2006/relationships/image" Target="../media/image36.pn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4.svg"/><Relationship Id="rId5" Type="http://schemas.openxmlformats.org/officeDocument/2006/relationships/image" Target="../media/image2.svg"/><Relationship Id="rId10" Type="http://schemas.openxmlformats.org/officeDocument/2006/relationships/image" Target="../media/image3.png"/><Relationship Id="rId4" Type="http://schemas.openxmlformats.org/officeDocument/2006/relationships/image" Target="../media/image1.png"/><Relationship Id="rId9" Type="http://schemas.openxmlformats.org/officeDocument/2006/relationships/image" Target="../media/image16.svg"/></Relationships>
</file>

<file path=ppt/slides/_rels/slide2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37.svg"/><Relationship Id="rId7" Type="http://schemas.openxmlformats.org/officeDocument/2006/relationships/image" Target="../media/image12.svg"/><Relationship Id="rId2" Type="http://schemas.openxmlformats.org/officeDocument/2006/relationships/image" Target="../media/image36.pn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4.svg"/><Relationship Id="rId5" Type="http://schemas.openxmlformats.org/officeDocument/2006/relationships/image" Target="../media/image2.svg"/><Relationship Id="rId10" Type="http://schemas.openxmlformats.org/officeDocument/2006/relationships/image" Target="../media/image3.png"/><Relationship Id="rId4" Type="http://schemas.openxmlformats.org/officeDocument/2006/relationships/image" Target="../media/image1.png"/><Relationship Id="rId9" Type="http://schemas.openxmlformats.org/officeDocument/2006/relationships/image" Target="../media/image16.svg"/></Relationships>
</file>

<file path=ppt/slides/_rels/slide2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svg"/><Relationship Id="rId21" Type="http://schemas.openxmlformats.org/officeDocument/2006/relationships/image" Target="../media/image20.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5" Type="http://schemas.openxmlformats.org/officeDocument/2006/relationships/image" Target="../media/image24.sv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52.sv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24" Type="http://schemas.openxmlformats.org/officeDocument/2006/relationships/image" Target="../media/image23.png"/><Relationship Id="rId5" Type="http://schemas.openxmlformats.org/officeDocument/2006/relationships/image" Target="../media/image4.svg"/><Relationship Id="rId15" Type="http://schemas.openxmlformats.org/officeDocument/2006/relationships/image" Target="../media/image14.svg"/><Relationship Id="rId23" Type="http://schemas.openxmlformats.org/officeDocument/2006/relationships/image" Target="../media/image22.svg"/><Relationship Id="rId28" Type="http://schemas.openxmlformats.org/officeDocument/2006/relationships/image" Target="../media/image51.pn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svg"/></Relationships>
</file>

<file path=ppt/slides/_rels/slide2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svg"/><Relationship Id="rId7"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4.svg"/></Relationships>
</file>

<file path=ppt/slides/_rels/slide2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svg"/><Relationship Id="rId7"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4.svg"/></Relationships>
</file>

<file path=ppt/slides/_rels/slide2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svg"/><Relationship Id="rId7"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12.svg"/><Relationship Id="rId5" Type="http://schemas.openxmlformats.org/officeDocument/2006/relationships/image" Target="../media/image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4.sv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svg"/><Relationship Id="rId21" Type="http://schemas.openxmlformats.org/officeDocument/2006/relationships/image" Target="../media/image20.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5" Type="http://schemas.openxmlformats.org/officeDocument/2006/relationships/image" Target="../media/image24.sv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sv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24" Type="http://schemas.openxmlformats.org/officeDocument/2006/relationships/image" Target="../media/image23.png"/><Relationship Id="rId5" Type="http://schemas.openxmlformats.org/officeDocument/2006/relationships/image" Target="../media/image4.svg"/><Relationship Id="rId15" Type="http://schemas.openxmlformats.org/officeDocument/2006/relationships/image" Target="../media/image14.svg"/><Relationship Id="rId23" Type="http://schemas.openxmlformats.org/officeDocument/2006/relationships/image" Target="../media/image22.sv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sv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svg"/><Relationship Id="rId7" Type="http://schemas.openxmlformats.org/officeDocument/2006/relationships/image" Target="../media/image30.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9.png"/><Relationship Id="rId11" Type="http://schemas.openxmlformats.org/officeDocument/2006/relationships/image" Target="../media/image4.svg"/><Relationship Id="rId5" Type="http://schemas.openxmlformats.org/officeDocument/2006/relationships/image" Target="../media/image6.svg"/><Relationship Id="rId10" Type="http://schemas.openxmlformats.org/officeDocument/2006/relationships/image" Target="../media/image3.png"/><Relationship Id="rId4" Type="http://schemas.openxmlformats.org/officeDocument/2006/relationships/image" Target="../media/image5.png"/><Relationship Id="rId9" Type="http://schemas.openxmlformats.org/officeDocument/2006/relationships/image" Target="../media/image16.sv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svg"/><Relationship Id="rId21" Type="http://schemas.openxmlformats.org/officeDocument/2006/relationships/image" Target="../media/image20.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5" Type="http://schemas.openxmlformats.org/officeDocument/2006/relationships/image" Target="../media/image24.sv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32.sv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24" Type="http://schemas.openxmlformats.org/officeDocument/2006/relationships/image" Target="../media/image23.png"/><Relationship Id="rId5" Type="http://schemas.openxmlformats.org/officeDocument/2006/relationships/image" Target="../media/image4.svg"/><Relationship Id="rId15" Type="http://schemas.openxmlformats.org/officeDocument/2006/relationships/image" Target="../media/image14.svg"/><Relationship Id="rId23" Type="http://schemas.openxmlformats.org/officeDocument/2006/relationships/image" Target="../media/image22.svg"/><Relationship Id="rId28" Type="http://schemas.openxmlformats.org/officeDocument/2006/relationships/image" Target="../media/image31.pn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sv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svg"/><Relationship Id="rId7" Type="http://schemas.openxmlformats.org/officeDocument/2006/relationships/image" Target="../media/image1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6.svg"/><Relationship Id="rId10" Type="http://schemas.openxmlformats.org/officeDocument/2006/relationships/image" Target="../media/image33.png"/><Relationship Id="rId4" Type="http://schemas.openxmlformats.org/officeDocument/2006/relationships/image" Target="../media/image5.png"/><Relationship Id="rId9" Type="http://schemas.openxmlformats.org/officeDocument/2006/relationships/image" Target="../media/image14.sv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svg"/><Relationship Id="rId7" Type="http://schemas.openxmlformats.org/officeDocument/2006/relationships/image" Target="../media/image1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6.svg"/><Relationship Id="rId10" Type="http://schemas.openxmlformats.org/officeDocument/2006/relationships/image" Target="../media/image34.png"/><Relationship Id="rId4" Type="http://schemas.openxmlformats.org/officeDocument/2006/relationships/image" Target="../media/image5.png"/><Relationship Id="rId9" Type="http://schemas.openxmlformats.org/officeDocument/2006/relationships/image" Target="../media/image14.svg"/></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svg"/><Relationship Id="rId7" Type="http://schemas.openxmlformats.org/officeDocument/2006/relationships/image" Target="../media/image1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6.svg"/><Relationship Id="rId10" Type="http://schemas.openxmlformats.org/officeDocument/2006/relationships/image" Target="../media/image35.png"/><Relationship Id="rId4" Type="http://schemas.openxmlformats.org/officeDocument/2006/relationships/image" Target="../media/image5.png"/><Relationship Id="rId9" Type="http://schemas.openxmlformats.org/officeDocument/2006/relationships/image" Target="../media/image14.svg"/></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37.svg"/><Relationship Id="rId7" Type="http://schemas.openxmlformats.org/officeDocument/2006/relationships/image" Target="../media/image12.svg"/><Relationship Id="rId2" Type="http://schemas.openxmlformats.org/officeDocument/2006/relationships/image" Target="../media/image36.pn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4.svg"/><Relationship Id="rId5" Type="http://schemas.openxmlformats.org/officeDocument/2006/relationships/image" Target="../media/image2.svg"/><Relationship Id="rId10" Type="http://schemas.openxmlformats.org/officeDocument/2006/relationships/image" Target="../media/image3.png"/><Relationship Id="rId4" Type="http://schemas.openxmlformats.org/officeDocument/2006/relationships/image" Target="../media/image1.png"/><Relationship Id="rId9" Type="http://schemas.openxmlformats.org/officeDocument/2006/relationships/image" Target="../media/image16.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F275A"/>
        </a:solidFill>
        <a:effectLst/>
      </p:bgPr>
    </p:bg>
    <p:spTree>
      <p:nvGrpSpPr>
        <p:cNvPr id="1" name=""/>
        <p:cNvGrpSpPr/>
        <p:nvPr/>
      </p:nvGrpSpPr>
      <p:grpSpPr>
        <a:xfrm>
          <a:off x="0" y="0"/>
          <a:ext cx="0" cy="0"/>
          <a:chOff x="0" y="0"/>
          <a:chExt cx="0" cy="0"/>
        </a:xfrm>
      </p:grpSpPr>
      <p:sp>
        <p:nvSpPr>
          <p:cNvPr id="2" name="Freeform 2"/>
          <p:cNvSpPr/>
          <p:nvPr/>
        </p:nvSpPr>
        <p:spPr>
          <a:xfrm flipH="1">
            <a:off x="-5393652" y="6667787"/>
            <a:ext cx="13448544" cy="8153180"/>
          </a:xfrm>
          <a:custGeom>
            <a:avLst/>
            <a:gdLst/>
            <a:ahLst/>
            <a:cxnLst/>
            <a:rect l="l" t="t" r="r" b="b"/>
            <a:pathLst>
              <a:path w="13448544" h="8153180">
                <a:moveTo>
                  <a:pt x="13448544" y="0"/>
                </a:moveTo>
                <a:lnTo>
                  <a:pt x="0" y="0"/>
                </a:lnTo>
                <a:lnTo>
                  <a:pt x="0" y="8153180"/>
                </a:lnTo>
                <a:lnTo>
                  <a:pt x="13448544" y="8153180"/>
                </a:lnTo>
                <a:lnTo>
                  <a:pt x="13448544"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flipV="1">
            <a:off x="16053299" y="3581687"/>
            <a:ext cx="4303059" cy="4114800"/>
          </a:xfrm>
          <a:custGeom>
            <a:avLst/>
            <a:gdLst/>
            <a:ahLst/>
            <a:cxnLst/>
            <a:rect l="l" t="t" r="r" b="b"/>
            <a:pathLst>
              <a:path w="4303059" h="4114800">
                <a:moveTo>
                  <a:pt x="0" y="4114800"/>
                </a:moveTo>
                <a:lnTo>
                  <a:pt x="4303059" y="4114800"/>
                </a:lnTo>
                <a:lnTo>
                  <a:pt x="4303059" y="0"/>
                </a:lnTo>
                <a:lnTo>
                  <a:pt x="0" y="0"/>
                </a:lnTo>
                <a:lnTo>
                  <a:pt x="0" y="4114800"/>
                </a:lnTo>
                <a:close/>
              </a:path>
            </a:pathLst>
          </a:custGeom>
          <a:blipFill>
            <a:blip r:embed="rId4">
              <a:alphaModFix amt="51000"/>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n-US"/>
          </a:p>
        </p:txBody>
      </p:sp>
      <p:sp>
        <p:nvSpPr>
          <p:cNvPr id="4" name="Freeform 4"/>
          <p:cNvSpPr/>
          <p:nvPr/>
        </p:nvSpPr>
        <p:spPr>
          <a:xfrm>
            <a:off x="10269576" y="6667787"/>
            <a:ext cx="13448544" cy="8153180"/>
          </a:xfrm>
          <a:custGeom>
            <a:avLst/>
            <a:gdLst/>
            <a:ahLst/>
            <a:cxnLst/>
            <a:rect l="l" t="t" r="r" b="b"/>
            <a:pathLst>
              <a:path w="13448544" h="8153180">
                <a:moveTo>
                  <a:pt x="0" y="0"/>
                </a:moveTo>
                <a:lnTo>
                  <a:pt x="13448544" y="0"/>
                </a:lnTo>
                <a:lnTo>
                  <a:pt x="13448544" y="8153180"/>
                </a:lnTo>
                <a:lnTo>
                  <a:pt x="0" y="815318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p:cNvSpPr/>
          <p:nvPr/>
        </p:nvSpPr>
        <p:spPr>
          <a:xfrm flipH="1">
            <a:off x="-5796212" y="7696487"/>
            <a:ext cx="13448544" cy="8153180"/>
          </a:xfrm>
          <a:custGeom>
            <a:avLst/>
            <a:gdLst/>
            <a:ahLst/>
            <a:cxnLst/>
            <a:rect l="l" t="t" r="r" b="b"/>
            <a:pathLst>
              <a:path w="13448544" h="8153180">
                <a:moveTo>
                  <a:pt x="13448544" y="0"/>
                </a:moveTo>
                <a:lnTo>
                  <a:pt x="0" y="0"/>
                </a:lnTo>
                <a:lnTo>
                  <a:pt x="0" y="8153180"/>
                </a:lnTo>
                <a:lnTo>
                  <a:pt x="13448544" y="8153180"/>
                </a:lnTo>
                <a:lnTo>
                  <a:pt x="13448544"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6" name="Freeform 6"/>
          <p:cNvSpPr/>
          <p:nvPr/>
        </p:nvSpPr>
        <p:spPr>
          <a:xfrm>
            <a:off x="10635668" y="7696487"/>
            <a:ext cx="13448544" cy="8153180"/>
          </a:xfrm>
          <a:custGeom>
            <a:avLst/>
            <a:gdLst/>
            <a:ahLst/>
            <a:cxnLst/>
            <a:rect l="l" t="t" r="r" b="b"/>
            <a:pathLst>
              <a:path w="13448544" h="8153180">
                <a:moveTo>
                  <a:pt x="0" y="0"/>
                </a:moveTo>
                <a:lnTo>
                  <a:pt x="13448544" y="0"/>
                </a:lnTo>
                <a:lnTo>
                  <a:pt x="13448544" y="8153180"/>
                </a:lnTo>
                <a:lnTo>
                  <a:pt x="0" y="815318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grpSp>
        <p:nvGrpSpPr>
          <p:cNvPr id="7" name="Group 7"/>
          <p:cNvGrpSpPr/>
          <p:nvPr/>
        </p:nvGrpSpPr>
        <p:grpSpPr>
          <a:xfrm>
            <a:off x="-2410815" y="-4204810"/>
            <a:ext cx="5469237" cy="5469237"/>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07FC6"/>
            </a:solidFill>
          </p:spPr>
          <p:txBody>
            <a:bodyPr/>
            <a:lstStyle/>
            <a:p>
              <a:endParaRPr lang="en-US"/>
            </a:p>
          </p:txBody>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0" name="Freeform 10"/>
          <p:cNvSpPr/>
          <p:nvPr/>
        </p:nvSpPr>
        <p:spPr>
          <a:xfrm>
            <a:off x="1189257" y="1028700"/>
            <a:ext cx="2535955" cy="6064240"/>
          </a:xfrm>
          <a:custGeom>
            <a:avLst/>
            <a:gdLst/>
            <a:ahLst/>
            <a:cxnLst/>
            <a:rect l="l" t="t" r="r" b="b"/>
            <a:pathLst>
              <a:path w="2535955" h="6064240">
                <a:moveTo>
                  <a:pt x="0" y="0"/>
                </a:moveTo>
                <a:lnTo>
                  <a:pt x="2535955" y="0"/>
                </a:lnTo>
                <a:lnTo>
                  <a:pt x="2535955" y="6064240"/>
                </a:lnTo>
                <a:lnTo>
                  <a:pt x="0" y="6064240"/>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txBody>
          <a:bodyPr/>
          <a:lstStyle/>
          <a:p>
            <a:endParaRPr lang="en-US"/>
          </a:p>
        </p:txBody>
      </p:sp>
      <p:sp>
        <p:nvSpPr>
          <p:cNvPr id="11" name="Freeform 11"/>
          <p:cNvSpPr/>
          <p:nvPr/>
        </p:nvSpPr>
        <p:spPr>
          <a:xfrm>
            <a:off x="12207868" y="7427017"/>
            <a:ext cx="5436900" cy="2342810"/>
          </a:xfrm>
          <a:custGeom>
            <a:avLst/>
            <a:gdLst/>
            <a:ahLst/>
            <a:cxnLst/>
            <a:rect l="l" t="t" r="r" b="b"/>
            <a:pathLst>
              <a:path w="5436900" h="2342810">
                <a:moveTo>
                  <a:pt x="0" y="0"/>
                </a:moveTo>
                <a:lnTo>
                  <a:pt x="5436900" y="0"/>
                </a:lnTo>
                <a:lnTo>
                  <a:pt x="5436900" y="2342810"/>
                </a:lnTo>
                <a:lnTo>
                  <a:pt x="0" y="234281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grpSp>
        <p:nvGrpSpPr>
          <p:cNvPr id="12" name="Group 12"/>
          <p:cNvGrpSpPr/>
          <p:nvPr/>
        </p:nvGrpSpPr>
        <p:grpSpPr>
          <a:xfrm>
            <a:off x="15975176" y="-2390809"/>
            <a:ext cx="5469237" cy="5469237"/>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07FC6"/>
            </a:solidFill>
          </p:spPr>
          <p:txBody>
            <a:bodyPr/>
            <a:lstStyle/>
            <a:p>
              <a:endParaRPr lang="en-US"/>
            </a:p>
          </p:txBody>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5" name="Freeform 15"/>
          <p:cNvSpPr/>
          <p:nvPr/>
        </p:nvSpPr>
        <p:spPr>
          <a:xfrm>
            <a:off x="13034176" y="691265"/>
            <a:ext cx="4610592" cy="1969980"/>
          </a:xfrm>
          <a:custGeom>
            <a:avLst/>
            <a:gdLst/>
            <a:ahLst/>
            <a:cxnLst/>
            <a:rect l="l" t="t" r="r" b="b"/>
            <a:pathLst>
              <a:path w="4610592" h="1969980">
                <a:moveTo>
                  <a:pt x="0" y="0"/>
                </a:moveTo>
                <a:lnTo>
                  <a:pt x="4610592" y="0"/>
                </a:lnTo>
                <a:lnTo>
                  <a:pt x="4610592" y="1969980"/>
                </a:lnTo>
                <a:lnTo>
                  <a:pt x="0" y="196998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16" name="Freeform 16"/>
          <p:cNvSpPr/>
          <p:nvPr/>
        </p:nvSpPr>
        <p:spPr>
          <a:xfrm>
            <a:off x="-2599362" y="477687"/>
            <a:ext cx="4173045" cy="1783028"/>
          </a:xfrm>
          <a:custGeom>
            <a:avLst/>
            <a:gdLst/>
            <a:ahLst/>
            <a:cxnLst/>
            <a:rect l="l" t="t" r="r" b="b"/>
            <a:pathLst>
              <a:path w="4173045" h="1783028">
                <a:moveTo>
                  <a:pt x="0" y="0"/>
                </a:moveTo>
                <a:lnTo>
                  <a:pt x="4173045" y="0"/>
                </a:lnTo>
                <a:lnTo>
                  <a:pt x="4173045" y="1783029"/>
                </a:lnTo>
                <a:lnTo>
                  <a:pt x="0" y="1783029"/>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17" name="Freeform 17"/>
          <p:cNvSpPr/>
          <p:nvPr/>
        </p:nvSpPr>
        <p:spPr>
          <a:xfrm flipH="1">
            <a:off x="1573683" y="-1337779"/>
            <a:ext cx="4303059" cy="4114800"/>
          </a:xfrm>
          <a:custGeom>
            <a:avLst/>
            <a:gdLst/>
            <a:ahLst/>
            <a:cxnLst/>
            <a:rect l="l" t="t" r="r" b="b"/>
            <a:pathLst>
              <a:path w="4303059" h="4114800">
                <a:moveTo>
                  <a:pt x="4303059" y="0"/>
                </a:moveTo>
                <a:lnTo>
                  <a:pt x="0" y="0"/>
                </a:lnTo>
                <a:lnTo>
                  <a:pt x="0" y="4114800"/>
                </a:lnTo>
                <a:lnTo>
                  <a:pt x="4303059" y="4114800"/>
                </a:lnTo>
                <a:lnTo>
                  <a:pt x="4303059" y="0"/>
                </a:lnTo>
                <a:close/>
              </a:path>
            </a:pathLst>
          </a:custGeom>
          <a:blipFill>
            <a:blip r:embed="rId4">
              <a:alphaModFix amt="51000"/>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8" name="Freeform 18"/>
          <p:cNvSpPr/>
          <p:nvPr/>
        </p:nvSpPr>
        <p:spPr>
          <a:xfrm>
            <a:off x="11621080" y="2013392"/>
            <a:ext cx="586788" cy="763628"/>
          </a:xfrm>
          <a:custGeom>
            <a:avLst/>
            <a:gdLst/>
            <a:ahLst/>
            <a:cxnLst/>
            <a:rect l="l" t="t" r="r" b="b"/>
            <a:pathLst>
              <a:path w="586788" h="763628">
                <a:moveTo>
                  <a:pt x="0" y="0"/>
                </a:moveTo>
                <a:lnTo>
                  <a:pt x="586788" y="0"/>
                </a:lnTo>
                <a:lnTo>
                  <a:pt x="586788" y="763629"/>
                </a:lnTo>
                <a:lnTo>
                  <a:pt x="0" y="763629"/>
                </a:lnTo>
                <a:lnTo>
                  <a:pt x="0" y="0"/>
                </a:lnTo>
                <a:close/>
              </a:path>
            </a:pathLst>
          </a:custGeom>
          <a:blipFill>
            <a:blip r:embed="rId14">
              <a:extLst>
                <a:ext uri="{96DAC541-7B7A-43D3-8B79-37D633B846F1}">
                  <asvg:svgBlip xmlns:asvg="http://schemas.microsoft.com/office/drawing/2016/SVG/main" r:embed="rId15"/>
                </a:ext>
              </a:extLst>
            </a:blip>
            <a:stretch>
              <a:fillRect t="-39561" r="-38112" b="-1473"/>
            </a:stretch>
          </a:blipFill>
        </p:spPr>
        <p:txBody>
          <a:bodyPr/>
          <a:lstStyle/>
          <a:p>
            <a:endParaRPr lang="en-US"/>
          </a:p>
        </p:txBody>
      </p:sp>
      <p:sp>
        <p:nvSpPr>
          <p:cNvPr id="19" name="Freeform 19"/>
          <p:cNvSpPr/>
          <p:nvPr/>
        </p:nvSpPr>
        <p:spPr>
          <a:xfrm>
            <a:off x="3712828" y="6932859"/>
            <a:ext cx="586788" cy="763628"/>
          </a:xfrm>
          <a:custGeom>
            <a:avLst/>
            <a:gdLst/>
            <a:ahLst/>
            <a:cxnLst/>
            <a:rect l="l" t="t" r="r" b="b"/>
            <a:pathLst>
              <a:path w="586788" h="763628">
                <a:moveTo>
                  <a:pt x="0" y="0"/>
                </a:moveTo>
                <a:lnTo>
                  <a:pt x="586788" y="0"/>
                </a:lnTo>
                <a:lnTo>
                  <a:pt x="586788" y="763628"/>
                </a:lnTo>
                <a:lnTo>
                  <a:pt x="0" y="763628"/>
                </a:lnTo>
                <a:lnTo>
                  <a:pt x="0" y="0"/>
                </a:lnTo>
                <a:close/>
              </a:path>
            </a:pathLst>
          </a:custGeom>
          <a:blipFill>
            <a:blip r:embed="rId14">
              <a:extLst>
                <a:ext uri="{96DAC541-7B7A-43D3-8B79-37D633B846F1}">
                  <asvg:svgBlip xmlns:asvg="http://schemas.microsoft.com/office/drawing/2016/SVG/main" r:embed="rId15"/>
                </a:ext>
              </a:extLst>
            </a:blip>
            <a:stretch>
              <a:fillRect t="-39561" r="-38112" b="-1473"/>
            </a:stretch>
          </a:blipFill>
        </p:spPr>
        <p:txBody>
          <a:bodyPr/>
          <a:lstStyle/>
          <a:p>
            <a:endParaRPr lang="en-US"/>
          </a:p>
        </p:txBody>
      </p:sp>
      <p:sp>
        <p:nvSpPr>
          <p:cNvPr id="20" name="Freeform 20"/>
          <p:cNvSpPr/>
          <p:nvPr/>
        </p:nvSpPr>
        <p:spPr>
          <a:xfrm>
            <a:off x="9144000" y="8262106"/>
            <a:ext cx="487587" cy="634531"/>
          </a:xfrm>
          <a:custGeom>
            <a:avLst/>
            <a:gdLst/>
            <a:ahLst/>
            <a:cxnLst/>
            <a:rect l="l" t="t" r="r" b="b"/>
            <a:pathLst>
              <a:path w="487587" h="634531">
                <a:moveTo>
                  <a:pt x="0" y="0"/>
                </a:moveTo>
                <a:lnTo>
                  <a:pt x="487587" y="0"/>
                </a:lnTo>
                <a:lnTo>
                  <a:pt x="487587" y="634531"/>
                </a:lnTo>
                <a:lnTo>
                  <a:pt x="0" y="634531"/>
                </a:lnTo>
                <a:lnTo>
                  <a:pt x="0" y="0"/>
                </a:lnTo>
                <a:close/>
              </a:path>
            </a:pathLst>
          </a:custGeom>
          <a:blipFill>
            <a:blip r:embed="rId16">
              <a:extLst>
                <a:ext uri="{96DAC541-7B7A-43D3-8B79-37D633B846F1}">
                  <asvg:svgBlip xmlns:asvg="http://schemas.microsoft.com/office/drawing/2016/SVG/main" r:embed="rId17"/>
                </a:ext>
              </a:extLst>
            </a:blip>
            <a:stretch>
              <a:fillRect t="-39561" r="-38112" b="-1473"/>
            </a:stretch>
          </a:blipFill>
        </p:spPr>
        <p:txBody>
          <a:bodyPr/>
          <a:lstStyle/>
          <a:p>
            <a:endParaRPr lang="en-US"/>
          </a:p>
        </p:txBody>
      </p:sp>
      <p:sp>
        <p:nvSpPr>
          <p:cNvPr id="21" name="Freeform 21"/>
          <p:cNvSpPr/>
          <p:nvPr/>
        </p:nvSpPr>
        <p:spPr>
          <a:xfrm>
            <a:off x="4348702" y="3743554"/>
            <a:ext cx="487587" cy="634531"/>
          </a:xfrm>
          <a:custGeom>
            <a:avLst/>
            <a:gdLst/>
            <a:ahLst/>
            <a:cxnLst/>
            <a:rect l="l" t="t" r="r" b="b"/>
            <a:pathLst>
              <a:path w="487587" h="634531">
                <a:moveTo>
                  <a:pt x="0" y="0"/>
                </a:moveTo>
                <a:lnTo>
                  <a:pt x="487588" y="0"/>
                </a:lnTo>
                <a:lnTo>
                  <a:pt x="487588" y="634532"/>
                </a:lnTo>
                <a:lnTo>
                  <a:pt x="0" y="634532"/>
                </a:lnTo>
                <a:lnTo>
                  <a:pt x="0" y="0"/>
                </a:lnTo>
                <a:close/>
              </a:path>
            </a:pathLst>
          </a:custGeom>
          <a:blipFill>
            <a:blip r:embed="rId16">
              <a:extLst>
                <a:ext uri="{96DAC541-7B7A-43D3-8B79-37D633B846F1}">
                  <asvg:svgBlip xmlns:asvg="http://schemas.microsoft.com/office/drawing/2016/SVG/main" r:embed="rId17"/>
                </a:ext>
              </a:extLst>
            </a:blip>
            <a:stretch>
              <a:fillRect t="-39561" r="-38112" b="-1473"/>
            </a:stretch>
          </a:blipFill>
        </p:spPr>
        <p:txBody>
          <a:bodyPr/>
          <a:lstStyle/>
          <a:p>
            <a:endParaRPr lang="en-US"/>
          </a:p>
        </p:txBody>
      </p:sp>
      <p:sp>
        <p:nvSpPr>
          <p:cNvPr id="22" name="Freeform 22"/>
          <p:cNvSpPr/>
          <p:nvPr/>
        </p:nvSpPr>
        <p:spPr>
          <a:xfrm>
            <a:off x="14559916" y="2260716"/>
            <a:ext cx="5211668" cy="2226804"/>
          </a:xfrm>
          <a:custGeom>
            <a:avLst/>
            <a:gdLst/>
            <a:ahLst/>
            <a:cxnLst/>
            <a:rect l="l" t="t" r="r" b="b"/>
            <a:pathLst>
              <a:path w="5211668" h="2226804">
                <a:moveTo>
                  <a:pt x="0" y="0"/>
                </a:moveTo>
                <a:lnTo>
                  <a:pt x="5211668" y="0"/>
                </a:lnTo>
                <a:lnTo>
                  <a:pt x="5211668" y="2226803"/>
                </a:lnTo>
                <a:lnTo>
                  <a:pt x="0" y="2226803"/>
                </a:lnTo>
                <a:lnTo>
                  <a:pt x="0" y="0"/>
                </a:lnTo>
                <a:close/>
              </a:path>
            </a:pathLst>
          </a:custGeom>
          <a:blipFill>
            <a:blip r:embed="rId18">
              <a:extLst>
                <a:ext uri="{96DAC541-7B7A-43D3-8B79-37D633B846F1}">
                  <asvg:svgBlip xmlns:asvg="http://schemas.microsoft.com/office/drawing/2016/SVG/main" r:embed="rId19"/>
                </a:ext>
              </a:extLst>
            </a:blip>
            <a:stretch>
              <a:fillRect/>
            </a:stretch>
          </a:blipFill>
          <a:ln cap="sq">
            <a:noFill/>
            <a:prstDash val="solid"/>
            <a:miter/>
          </a:ln>
        </p:spPr>
        <p:txBody>
          <a:bodyPr/>
          <a:lstStyle/>
          <a:p>
            <a:endParaRPr lang="en-US"/>
          </a:p>
        </p:txBody>
      </p:sp>
      <p:sp>
        <p:nvSpPr>
          <p:cNvPr id="23" name="Freeform 23"/>
          <p:cNvSpPr/>
          <p:nvPr/>
        </p:nvSpPr>
        <p:spPr>
          <a:xfrm>
            <a:off x="4592496" y="8404981"/>
            <a:ext cx="2568492" cy="1274906"/>
          </a:xfrm>
          <a:custGeom>
            <a:avLst/>
            <a:gdLst/>
            <a:ahLst/>
            <a:cxnLst/>
            <a:rect l="l" t="t" r="r" b="b"/>
            <a:pathLst>
              <a:path w="2568492" h="1274906">
                <a:moveTo>
                  <a:pt x="0" y="0"/>
                </a:moveTo>
                <a:lnTo>
                  <a:pt x="2568492" y="0"/>
                </a:lnTo>
                <a:lnTo>
                  <a:pt x="2568492" y="1274906"/>
                </a:lnTo>
                <a:lnTo>
                  <a:pt x="0" y="1274906"/>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txBody>
          <a:bodyPr/>
          <a:lstStyle/>
          <a:p>
            <a:endParaRPr lang="en-US"/>
          </a:p>
        </p:txBody>
      </p:sp>
      <p:sp>
        <p:nvSpPr>
          <p:cNvPr id="24" name="Freeform 24"/>
          <p:cNvSpPr/>
          <p:nvPr/>
        </p:nvSpPr>
        <p:spPr>
          <a:xfrm flipV="1">
            <a:off x="6909547" y="8896637"/>
            <a:ext cx="3474680" cy="3422560"/>
          </a:xfrm>
          <a:custGeom>
            <a:avLst/>
            <a:gdLst/>
            <a:ahLst/>
            <a:cxnLst/>
            <a:rect l="l" t="t" r="r" b="b"/>
            <a:pathLst>
              <a:path w="3474680" h="3422560">
                <a:moveTo>
                  <a:pt x="0" y="3422561"/>
                </a:moveTo>
                <a:lnTo>
                  <a:pt x="3474681" y="3422561"/>
                </a:lnTo>
                <a:lnTo>
                  <a:pt x="3474681" y="0"/>
                </a:lnTo>
                <a:lnTo>
                  <a:pt x="0" y="0"/>
                </a:lnTo>
                <a:lnTo>
                  <a:pt x="0" y="3422561"/>
                </a:lnTo>
                <a:close/>
              </a:path>
            </a:pathLst>
          </a:custGeom>
          <a:blipFill>
            <a:blip r:embed="rId22">
              <a:alphaModFix amt="50000"/>
              <a:extLst>
                <a:ext uri="{96DAC541-7B7A-43D3-8B79-37D633B846F1}">
                  <asvg:svgBlip xmlns:asvg="http://schemas.microsoft.com/office/drawing/2016/SVG/main" r:embed="rId23"/>
                </a:ext>
              </a:extLst>
            </a:blip>
            <a:stretch>
              <a:fillRect/>
            </a:stretch>
          </a:blipFill>
        </p:spPr>
        <p:txBody>
          <a:bodyPr/>
          <a:lstStyle/>
          <a:p>
            <a:endParaRPr lang="en-US"/>
          </a:p>
        </p:txBody>
      </p:sp>
      <p:sp>
        <p:nvSpPr>
          <p:cNvPr id="25" name="Freeform 25"/>
          <p:cNvSpPr/>
          <p:nvPr/>
        </p:nvSpPr>
        <p:spPr>
          <a:xfrm>
            <a:off x="6656303" y="410674"/>
            <a:ext cx="4236253" cy="1265580"/>
          </a:xfrm>
          <a:custGeom>
            <a:avLst/>
            <a:gdLst/>
            <a:ahLst/>
            <a:cxnLst/>
            <a:rect l="l" t="t" r="r" b="b"/>
            <a:pathLst>
              <a:path w="4236253" h="1265580">
                <a:moveTo>
                  <a:pt x="0" y="0"/>
                </a:moveTo>
                <a:lnTo>
                  <a:pt x="4236253" y="0"/>
                </a:lnTo>
                <a:lnTo>
                  <a:pt x="4236253" y="1265581"/>
                </a:lnTo>
                <a:lnTo>
                  <a:pt x="0" y="1265581"/>
                </a:lnTo>
                <a:lnTo>
                  <a:pt x="0" y="0"/>
                </a:lnTo>
                <a:close/>
              </a:path>
            </a:pathLst>
          </a:custGeom>
          <a:blipFill>
            <a:blip r:embed="rId24">
              <a:extLst>
                <a:ext uri="{96DAC541-7B7A-43D3-8B79-37D633B846F1}">
                  <asvg:svgBlip xmlns:asvg="http://schemas.microsoft.com/office/drawing/2016/SVG/main" r:embed="rId25"/>
                </a:ext>
              </a:extLst>
            </a:blip>
            <a:stretch>
              <a:fillRect/>
            </a:stretch>
          </a:blipFill>
          <a:ln cap="sq">
            <a:noFill/>
            <a:prstDash val="solid"/>
            <a:miter/>
          </a:ln>
        </p:spPr>
        <p:txBody>
          <a:bodyPr/>
          <a:lstStyle/>
          <a:p>
            <a:endParaRPr lang="en-US"/>
          </a:p>
        </p:txBody>
      </p:sp>
      <p:sp>
        <p:nvSpPr>
          <p:cNvPr id="26" name="Freeform 26"/>
          <p:cNvSpPr/>
          <p:nvPr/>
        </p:nvSpPr>
        <p:spPr>
          <a:xfrm>
            <a:off x="14346610" y="5307650"/>
            <a:ext cx="1159416" cy="1060866"/>
          </a:xfrm>
          <a:custGeom>
            <a:avLst/>
            <a:gdLst/>
            <a:ahLst/>
            <a:cxnLst/>
            <a:rect l="l" t="t" r="r" b="b"/>
            <a:pathLst>
              <a:path w="1159416" h="1060866">
                <a:moveTo>
                  <a:pt x="0" y="0"/>
                </a:moveTo>
                <a:lnTo>
                  <a:pt x="1159416" y="0"/>
                </a:lnTo>
                <a:lnTo>
                  <a:pt x="1159416" y="1060866"/>
                </a:lnTo>
                <a:lnTo>
                  <a:pt x="0" y="1060866"/>
                </a:lnTo>
                <a:lnTo>
                  <a:pt x="0" y="0"/>
                </a:lnTo>
                <a:close/>
              </a:path>
            </a:pathLst>
          </a:custGeom>
          <a:blipFill>
            <a:blip r:embed="rId26">
              <a:extLst>
                <a:ext uri="{96DAC541-7B7A-43D3-8B79-37D633B846F1}">
                  <asvg:svgBlip xmlns:asvg="http://schemas.microsoft.com/office/drawing/2016/SVG/main" r:embed="rId27"/>
                </a:ext>
              </a:extLst>
            </a:blip>
            <a:stretch>
              <a:fillRect/>
            </a:stretch>
          </a:blipFill>
        </p:spPr>
        <p:txBody>
          <a:bodyPr/>
          <a:lstStyle/>
          <a:p>
            <a:endParaRPr lang="en-US"/>
          </a:p>
        </p:txBody>
      </p:sp>
      <p:sp>
        <p:nvSpPr>
          <p:cNvPr id="27" name="TextBox 27"/>
          <p:cNvSpPr txBox="1"/>
          <p:nvPr/>
        </p:nvSpPr>
        <p:spPr>
          <a:xfrm>
            <a:off x="5184217" y="5366820"/>
            <a:ext cx="7919567" cy="1028701"/>
          </a:xfrm>
          <a:prstGeom prst="rect">
            <a:avLst/>
          </a:prstGeom>
        </p:spPr>
        <p:txBody>
          <a:bodyPr lIns="0" tIns="0" rIns="0" bIns="0" rtlCol="0" anchor="t">
            <a:spAutoFit/>
          </a:bodyPr>
          <a:lstStyle/>
          <a:p>
            <a:pPr algn="ctr">
              <a:lnSpc>
                <a:spcPts val="8399"/>
              </a:lnSpc>
            </a:pPr>
            <a:r>
              <a:rPr lang="en-US" sz="5999">
                <a:solidFill>
                  <a:srgbClr val="FFFFFF"/>
                </a:solidFill>
                <a:latin typeface="Chewy"/>
                <a:ea typeface="Chewy"/>
                <a:cs typeface="Chewy"/>
                <a:sym typeface="Chewy"/>
              </a:rPr>
              <a:t>INVISITCO AIRLINES</a:t>
            </a:r>
          </a:p>
        </p:txBody>
      </p:sp>
      <p:sp>
        <p:nvSpPr>
          <p:cNvPr id="28" name="TextBox 28"/>
          <p:cNvSpPr txBox="1"/>
          <p:nvPr/>
        </p:nvSpPr>
        <p:spPr>
          <a:xfrm>
            <a:off x="4026199" y="2945078"/>
            <a:ext cx="10235602" cy="2273300"/>
          </a:xfrm>
          <a:prstGeom prst="rect">
            <a:avLst/>
          </a:prstGeom>
        </p:spPr>
        <p:txBody>
          <a:bodyPr lIns="0" tIns="0" rIns="0" bIns="0" rtlCol="0" anchor="t">
            <a:spAutoFit/>
          </a:bodyPr>
          <a:lstStyle/>
          <a:p>
            <a:pPr algn="ctr">
              <a:lnSpc>
                <a:spcPts val="9100"/>
              </a:lnSpc>
            </a:pPr>
            <a:r>
              <a:rPr lang="en-US" sz="6500">
                <a:solidFill>
                  <a:srgbClr val="FFFFFF"/>
                </a:solidFill>
                <a:latin typeface="Comic Sans"/>
                <a:ea typeface="Comic Sans"/>
                <a:cs typeface="Comic Sans"/>
                <a:sym typeface="Comic Sans"/>
              </a:rPr>
              <a:t>PHÂN TÍCH MỨC ĐỘ HÀI LÒNG KHÁCH HÀNG</a:t>
            </a:r>
          </a:p>
        </p:txBody>
      </p:sp>
      <p:sp>
        <p:nvSpPr>
          <p:cNvPr id="29" name="TextBox 29"/>
          <p:cNvSpPr txBox="1"/>
          <p:nvPr/>
        </p:nvSpPr>
        <p:spPr>
          <a:xfrm>
            <a:off x="5114609" y="6803102"/>
            <a:ext cx="7919567" cy="869948"/>
          </a:xfrm>
          <a:prstGeom prst="rect">
            <a:avLst/>
          </a:prstGeom>
        </p:spPr>
        <p:txBody>
          <a:bodyPr lIns="0" tIns="0" rIns="0" bIns="0" rtlCol="0" anchor="t">
            <a:spAutoFit/>
          </a:bodyPr>
          <a:lstStyle/>
          <a:p>
            <a:pPr algn="ctr">
              <a:lnSpc>
                <a:spcPts val="3500"/>
              </a:lnSpc>
            </a:pPr>
            <a:r>
              <a:rPr lang="en-US" sz="2500">
                <a:solidFill>
                  <a:srgbClr val="FFFFFF"/>
                </a:solidFill>
                <a:latin typeface="Garet"/>
                <a:ea typeface="Garet"/>
                <a:cs typeface="Garet"/>
                <a:sym typeface="Garet"/>
              </a:rPr>
              <a:t>VÕ VĂN THÔNG</a:t>
            </a:r>
          </a:p>
          <a:p>
            <a:pPr algn="ctr">
              <a:lnSpc>
                <a:spcPts val="3500"/>
              </a:lnSpc>
            </a:pPr>
            <a:r>
              <a:rPr lang="en-US" sz="2500">
                <a:solidFill>
                  <a:srgbClr val="FFFFFF"/>
                </a:solidFill>
                <a:latin typeface="Garet"/>
                <a:ea typeface="Garet"/>
                <a:cs typeface="Garet"/>
                <a:sym typeface="Garet"/>
              </a:rPr>
              <a:t>PL300-135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F275A"/>
        </a:solidFill>
        <a:effectLst/>
      </p:bgPr>
    </p:bg>
    <p:spTree>
      <p:nvGrpSpPr>
        <p:cNvPr id="1" name=""/>
        <p:cNvGrpSpPr/>
        <p:nvPr/>
      </p:nvGrpSpPr>
      <p:grpSpPr>
        <a:xfrm>
          <a:off x="0" y="0"/>
          <a:ext cx="0" cy="0"/>
          <a:chOff x="0" y="0"/>
          <a:chExt cx="0" cy="0"/>
        </a:xfrm>
      </p:grpSpPr>
      <p:sp>
        <p:nvSpPr>
          <p:cNvPr id="2" name="TextBox 2"/>
          <p:cNvSpPr txBox="1"/>
          <p:nvPr/>
        </p:nvSpPr>
        <p:spPr>
          <a:xfrm>
            <a:off x="1376140" y="1042140"/>
            <a:ext cx="11155623" cy="1158875"/>
          </a:xfrm>
          <a:prstGeom prst="rect">
            <a:avLst/>
          </a:prstGeom>
        </p:spPr>
        <p:txBody>
          <a:bodyPr lIns="0" tIns="0" rIns="0" bIns="0" rtlCol="0" anchor="t">
            <a:spAutoFit/>
          </a:bodyPr>
          <a:lstStyle/>
          <a:p>
            <a:pPr algn="l">
              <a:lnSpc>
                <a:spcPts val="8800"/>
              </a:lnSpc>
            </a:pPr>
            <a:r>
              <a:rPr lang="en-US" sz="8000">
                <a:solidFill>
                  <a:srgbClr val="FFFFFF"/>
                </a:solidFill>
                <a:latin typeface="Chewy"/>
                <a:ea typeface="Chewy"/>
                <a:cs typeface="Chewy"/>
                <a:sym typeface="Chewy"/>
              </a:rPr>
              <a:t>TỔNG QUAN KHÁCH HÀNG</a:t>
            </a:r>
          </a:p>
        </p:txBody>
      </p:sp>
      <p:sp>
        <p:nvSpPr>
          <p:cNvPr id="3" name="Freeform 3"/>
          <p:cNvSpPr/>
          <p:nvPr/>
        </p:nvSpPr>
        <p:spPr>
          <a:xfrm>
            <a:off x="12413663" y="1175375"/>
            <a:ext cx="5740167" cy="3121216"/>
          </a:xfrm>
          <a:custGeom>
            <a:avLst/>
            <a:gdLst/>
            <a:ahLst/>
            <a:cxnLst/>
            <a:rect l="l" t="t" r="r" b="b"/>
            <a:pathLst>
              <a:path w="5740167" h="3121216">
                <a:moveTo>
                  <a:pt x="0" y="0"/>
                </a:moveTo>
                <a:lnTo>
                  <a:pt x="5740167" y="0"/>
                </a:lnTo>
                <a:lnTo>
                  <a:pt x="5740167" y="3121216"/>
                </a:lnTo>
                <a:lnTo>
                  <a:pt x="0" y="3121216"/>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4" name="Freeform 4"/>
          <p:cNvSpPr/>
          <p:nvPr/>
        </p:nvSpPr>
        <p:spPr>
          <a:xfrm flipH="1">
            <a:off x="-9664265" y="6857981"/>
            <a:ext cx="13448544" cy="8153180"/>
          </a:xfrm>
          <a:custGeom>
            <a:avLst/>
            <a:gdLst/>
            <a:ahLst/>
            <a:cxnLst/>
            <a:rect l="l" t="t" r="r" b="b"/>
            <a:pathLst>
              <a:path w="13448544" h="8153180">
                <a:moveTo>
                  <a:pt x="13448544" y="0"/>
                </a:moveTo>
                <a:lnTo>
                  <a:pt x="0" y="0"/>
                </a:lnTo>
                <a:lnTo>
                  <a:pt x="0" y="8153179"/>
                </a:lnTo>
                <a:lnTo>
                  <a:pt x="13448544" y="8153179"/>
                </a:lnTo>
                <a:lnTo>
                  <a:pt x="13448544"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a:off x="14503721" y="6857981"/>
            <a:ext cx="13448544" cy="8153180"/>
          </a:xfrm>
          <a:custGeom>
            <a:avLst/>
            <a:gdLst/>
            <a:ahLst/>
            <a:cxnLst/>
            <a:rect l="l" t="t" r="r" b="b"/>
            <a:pathLst>
              <a:path w="13448544" h="8153180">
                <a:moveTo>
                  <a:pt x="0" y="0"/>
                </a:moveTo>
                <a:lnTo>
                  <a:pt x="13448544" y="0"/>
                </a:lnTo>
                <a:lnTo>
                  <a:pt x="13448544" y="8153179"/>
                </a:lnTo>
                <a:lnTo>
                  <a:pt x="0" y="815317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6" name="Freeform 6"/>
          <p:cNvSpPr/>
          <p:nvPr/>
        </p:nvSpPr>
        <p:spPr>
          <a:xfrm>
            <a:off x="15982704" y="0"/>
            <a:ext cx="4610592" cy="1969980"/>
          </a:xfrm>
          <a:custGeom>
            <a:avLst/>
            <a:gdLst/>
            <a:ahLst/>
            <a:cxnLst/>
            <a:rect l="l" t="t" r="r" b="b"/>
            <a:pathLst>
              <a:path w="4610592" h="1969980">
                <a:moveTo>
                  <a:pt x="0" y="0"/>
                </a:moveTo>
                <a:lnTo>
                  <a:pt x="4610592" y="0"/>
                </a:lnTo>
                <a:lnTo>
                  <a:pt x="4610592" y="1969980"/>
                </a:lnTo>
                <a:lnTo>
                  <a:pt x="0" y="196998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7" name="Freeform 7"/>
          <p:cNvSpPr/>
          <p:nvPr/>
        </p:nvSpPr>
        <p:spPr>
          <a:xfrm>
            <a:off x="12169870" y="858109"/>
            <a:ext cx="487587" cy="634531"/>
          </a:xfrm>
          <a:custGeom>
            <a:avLst/>
            <a:gdLst/>
            <a:ahLst/>
            <a:cxnLst/>
            <a:rect l="l" t="t" r="r" b="b"/>
            <a:pathLst>
              <a:path w="487587" h="634531">
                <a:moveTo>
                  <a:pt x="0" y="0"/>
                </a:moveTo>
                <a:lnTo>
                  <a:pt x="487587" y="0"/>
                </a:lnTo>
                <a:lnTo>
                  <a:pt x="487587" y="634532"/>
                </a:lnTo>
                <a:lnTo>
                  <a:pt x="0" y="634532"/>
                </a:lnTo>
                <a:lnTo>
                  <a:pt x="0" y="0"/>
                </a:lnTo>
                <a:close/>
              </a:path>
            </a:pathLst>
          </a:custGeom>
          <a:blipFill>
            <a:blip r:embed="rId8">
              <a:extLst>
                <a:ext uri="{96DAC541-7B7A-43D3-8B79-37D633B846F1}">
                  <asvg:svgBlip xmlns:asvg="http://schemas.microsoft.com/office/drawing/2016/SVG/main" r:embed="rId9"/>
                </a:ext>
              </a:extLst>
            </a:blip>
            <a:stretch>
              <a:fillRect t="-39561" r="-38112" b="-1473"/>
            </a:stretch>
          </a:blipFill>
        </p:spPr>
        <p:txBody>
          <a:bodyPr/>
          <a:lstStyle/>
          <a:p>
            <a:endParaRPr lang="en-US"/>
          </a:p>
        </p:txBody>
      </p:sp>
      <p:sp>
        <p:nvSpPr>
          <p:cNvPr id="8" name="Freeform 8"/>
          <p:cNvSpPr/>
          <p:nvPr/>
        </p:nvSpPr>
        <p:spPr>
          <a:xfrm flipH="1" flipV="1">
            <a:off x="-2431766" y="-1028700"/>
            <a:ext cx="4303059" cy="4114800"/>
          </a:xfrm>
          <a:custGeom>
            <a:avLst/>
            <a:gdLst/>
            <a:ahLst/>
            <a:cxnLst/>
            <a:rect l="l" t="t" r="r" b="b"/>
            <a:pathLst>
              <a:path w="4303059" h="4114800">
                <a:moveTo>
                  <a:pt x="4303059" y="4114800"/>
                </a:moveTo>
                <a:lnTo>
                  <a:pt x="0" y="4114800"/>
                </a:lnTo>
                <a:lnTo>
                  <a:pt x="0" y="0"/>
                </a:lnTo>
                <a:lnTo>
                  <a:pt x="4303059" y="0"/>
                </a:lnTo>
                <a:lnTo>
                  <a:pt x="4303059" y="4114800"/>
                </a:lnTo>
                <a:close/>
              </a:path>
            </a:pathLst>
          </a:custGeom>
          <a:blipFill>
            <a:blip r:embed="rId10">
              <a:alphaModFix amt="5100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9" name="TextBox 9"/>
          <p:cNvSpPr txBox="1"/>
          <p:nvPr/>
        </p:nvSpPr>
        <p:spPr>
          <a:xfrm>
            <a:off x="1376140" y="2201015"/>
            <a:ext cx="12332528" cy="7562850"/>
          </a:xfrm>
          <a:prstGeom prst="rect">
            <a:avLst/>
          </a:prstGeom>
        </p:spPr>
        <p:txBody>
          <a:bodyPr lIns="0" tIns="0" rIns="0" bIns="0" rtlCol="0" anchor="t">
            <a:spAutoFit/>
          </a:bodyPr>
          <a:lstStyle/>
          <a:p>
            <a:pPr algn="just">
              <a:lnSpc>
                <a:spcPts val="3360"/>
              </a:lnSpc>
            </a:pPr>
            <a:r>
              <a:rPr lang="en-US" sz="2800">
                <a:solidFill>
                  <a:srgbClr val="FFFFFF"/>
                </a:solidFill>
                <a:latin typeface="Comic Sans"/>
                <a:ea typeface="Comic Sans"/>
                <a:cs typeface="Comic Sans"/>
                <a:sym typeface="Comic Sans"/>
              </a:rPr>
              <a:t>🧳 Loại chuyến đi (Travel Purpose)</a:t>
            </a:r>
          </a:p>
          <a:p>
            <a:pPr marL="604523" lvl="1" indent="-302261" algn="just">
              <a:lnSpc>
                <a:spcPts val="3360"/>
              </a:lnSpc>
              <a:buFont typeface="Arial"/>
              <a:buChar char="•"/>
            </a:pPr>
            <a:r>
              <a:rPr lang="en-US" sz="2800">
                <a:solidFill>
                  <a:srgbClr val="FFFFFF"/>
                </a:solidFill>
                <a:latin typeface="Comic Sans"/>
                <a:ea typeface="Comic Sans"/>
                <a:cs typeface="Comic Sans"/>
                <a:sym typeface="Comic Sans"/>
              </a:rPr>
              <a:t>Business Travel (Đi công tác): chiếm 69.06%</a:t>
            </a:r>
          </a:p>
          <a:p>
            <a:pPr marL="1209045" lvl="2" indent="-403015" algn="just">
              <a:lnSpc>
                <a:spcPts val="3360"/>
              </a:lnSpc>
              <a:buFont typeface="Arial"/>
              <a:buChar char="⚬"/>
            </a:pPr>
            <a:r>
              <a:rPr lang="en-US" sz="2800">
                <a:solidFill>
                  <a:srgbClr val="FFFFFF"/>
                </a:solidFill>
                <a:latin typeface="Comic Sans"/>
                <a:ea typeface="Comic Sans"/>
                <a:cs typeface="Comic Sans"/>
                <a:sym typeface="Comic Sans"/>
              </a:rPr>
              <a:t>Nhóm này có kỳ vọng cao về sự chuyên nghiệp, nhanh chóng, đúng giờ</a:t>
            </a:r>
          </a:p>
          <a:p>
            <a:pPr marL="604523" lvl="1" indent="-302261" algn="just">
              <a:lnSpc>
                <a:spcPts val="3360"/>
              </a:lnSpc>
              <a:buFont typeface="Arial"/>
              <a:buChar char="•"/>
            </a:pPr>
            <a:r>
              <a:rPr lang="en-US" sz="2800">
                <a:solidFill>
                  <a:srgbClr val="FFFFFF"/>
                </a:solidFill>
                <a:latin typeface="Comic Sans"/>
                <a:ea typeface="Comic Sans"/>
                <a:cs typeface="Comic Sans"/>
                <a:sym typeface="Comic Sans"/>
              </a:rPr>
              <a:t>Personal Travel (Cá nhân): 30.94%</a:t>
            </a:r>
          </a:p>
          <a:p>
            <a:pPr marL="1209045" lvl="2" indent="-403015" algn="just">
              <a:lnSpc>
                <a:spcPts val="3360"/>
              </a:lnSpc>
              <a:buFont typeface="Arial"/>
              <a:buChar char="⚬"/>
            </a:pPr>
            <a:r>
              <a:rPr lang="en-US" sz="2800">
                <a:solidFill>
                  <a:srgbClr val="FFFFFF"/>
                </a:solidFill>
                <a:latin typeface="Comic Sans"/>
                <a:ea typeface="Comic Sans"/>
                <a:cs typeface="Comic Sans"/>
                <a:sym typeface="Comic Sans"/>
              </a:rPr>
              <a:t>Nhóm này thường ít trung thành hơn và nhạy cảm với giá vé, dịch vụ</a:t>
            </a:r>
          </a:p>
          <a:p>
            <a:pPr algn="just">
              <a:lnSpc>
                <a:spcPts val="3360"/>
              </a:lnSpc>
            </a:pPr>
            <a:r>
              <a:rPr lang="en-US" sz="2800">
                <a:solidFill>
                  <a:srgbClr val="FFFFFF"/>
                </a:solidFill>
                <a:latin typeface="Comic Sans"/>
                <a:ea typeface="Comic Sans"/>
                <a:cs typeface="Comic Sans"/>
                <a:sym typeface="Comic Sans"/>
              </a:rPr>
              <a:t>🚻 Giới tính</a:t>
            </a:r>
          </a:p>
          <a:p>
            <a:pPr marL="604523" lvl="1" indent="-302261" algn="just">
              <a:lnSpc>
                <a:spcPts val="3360"/>
              </a:lnSpc>
              <a:buFont typeface="Arial"/>
              <a:buChar char="•"/>
            </a:pPr>
            <a:r>
              <a:rPr lang="en-US" sz="2800">
                <a:solidFill>
                  <a:srgbClr val="FFFFFF"/>
                </a:solidFill>
                <a:latin typeface="Comic Sans"/>
                <a:ea typeface="Comic Sans"/>
                <a:cs typeface="Comic Sans"/>
                <a:sym typeface="Comic Sans"/>
              </a:rPr>
              <a:t>Nam – nữ gần cân bằng trong các nhóm khách</a:t>
            </a:r>
          </a:p>
          <a:p>
            <a:pPr marL="604523" lvl="1" indent="-302261" algn="just">
              <a:lnSpc>
                <a:spcPts val="3360"/>
              </a:lnSpc>
              <a:buFont typeface="Arial"/>
              <a:buChar char="•"/>
            </a:pPr>
            <a:r>
              <a:rPr lang="en-US" sz="2800">
                <a:solidFill>
                  <a:srgbClr val="FFFFFF"/>
                </a:solidFill>
                <a:latin typeface="Comic Sans"/>
                <a:ea typeface="Comic Sans"/>
                <a:cs typeface="Comic Sans"/>
                <a:sym typeface="Comic Sans"/>
              </a:rPr>
              <a:t>Nữ đánh giá hài lòng cao hơn nam ở các dịch vụ như:</a:t>
            </a:r>
          </a:p>
          <a:p>
            <a:pPr marL="1209045" lvl="2" indent="-403015" algn="just">
              <a:lnSpc>
                <a:spcPts val="3360"/>
              </a:lnSpc>
              <a:buFont typeface="Arial"/>
              <a:buChar char="⚬"/>
            </a:pPr>
            <a:r>
              <a:rPr lang="en-US" sz="2800">
                <a:solidFill>
                  <a:srgbClr val="FFFFFF"/>
                </a:solidFill>
                <a:latin typeface="Comic Sans"/>
                <a:ea typeface="Comic Sans"/>
                <a:cs typeface="Comic Sans"/>
                <a:sym typeface="Comic Sans"/>
              </a:rPr>
              <a:t>Hỗ trợ online, chỗ ngồi, giải trí trên máy bay</a:t>
            </a:r>
          </a:p>
          <a:p>
            <a:pPr marL="604523" lvl="1" indent="-302261" algn="just">
              <a:lnSpc>
                <a:spcPts val="3360"/>
              </a:lnSpc>
              <a:buFont typeface="Arial"/>
              <a:buChar char="•"/>
            </a:pPr>
            <a:r>
              <a:rPr lang="en-US" sz="2800">
                <a:solidFill>
                  <a:srgbClr val="FFFFFF"/>
                </a:solidFill>
                <a:latin typeface="Comic Sans"/>
                <a:ea typeface="Comic Sans"/>
                <a:cs typeface="Comic Sans"/>
                <a:sym typeface="Comic Sans"/>
              </a:rPr>
              <a:t>Tuy nhiên, nữ đi công tác có tỷ lệ không hài lòng cao hơn nam </a:t>
            </a:r>
          </a:p>
          <a:p>
            <a:pPr marL="1209045" lvl="2" indent="-403015" algn="just">
              <a:lnSpc>
                <a:spcPts val="3360"/>
              </a:lnSpc>
              <a:buFont typeface="Arial"/>
              <a:buChar char="⚬"/>
            </a:pPr>
            <a:r>
              <a:rPr lang="en-US" sz="2800">
                <a:solidFill>
                  <a:srgbClr val="FFFFFF"/>
                </a:solidFill>
                <a:latin typeface="Comic Sans"/>
                <a:ea typeface="Comic Sans"/>
                <a:cs typeface="Comic Sans"/>
                <a:sym typeface="Comic Sans"/>
              </a:rPr>
              <a:t>→ phản ánh mức kỳ vọng cao nhưng chưa được đáp ứng</a:t>
            </a:r>
          </a:p>
          <a:p>
            <a:pPr algn="just">
              <a:lnSpc>
                <a:spcPts val="3360"/>
              </a:lnSpc>
            </a:pPr>
            <a:r>
              <a:rPr lang="en-US" sz="2800">
                <a:solidFill>
                  <a:srgbClr val="FFFFFF"/>
                </a:solidFill>
                <a:latin typeface="Comic Sans"/>
                <a:ea typeface="Comic Sans"/>
                <a:cs typeface="Comic Sans"/>
                <a:sym typeface="Comic Sans"/>
              </a:rPr>
              <a:t>→ Đa số khách hàng là người trung thành, đi công tác và chọn Business hoặc Eco.Tuy nhiên, vẫn còn lượng lớn khách không hài lòng, đặc biệt là khách nữ đi công tác, khách cá nhân, và khách không trung thành – đây là các nhóm cần ưu tiên cải thiện trải nghiệm.</a:t>
            </a:r>
          </a:p>
          <a:p>
            <a:pPr algn="just">
              <a:lnSpc>
                <a:spcPts val="3480"/>
              </a:lnSpc>
            </a:pPr>
            <a:endParaRPr lang="en-US" sz="2800">
              <a:solidFill>
                <a:srgbClr val="FFFFFF"/>
              </a:solidFill>
              <a:latin typeface="Comic Sans"/>
              <a:ea typeface="Comic Sans"/>
              <a:cs typeface="Comic Sans"/>
              <a:sym typeface="Comic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F275A"/>
        </a:solidFill>
        <a:effectLst/>
      </p:bgPr>
    </p:bg>
    <p:spTree>
      <p:nvGrpSpPr>
        <p:cNvPr id="1" name=""/>
        <p:cNvGrpSpPr/>
        <p:nvPr/>
      </p:nvGrpSpPr>
      <p:grpSpPr>
        <a:xfrm>
          <a:off x="0" y="0"/>
          <a:ext cx="0" cy="0"/>
          <a:chOff x="0" y="0"/>
          <a:chExt cx="0" cy="0"/>
        </a:xfrm>
      </p:grpSpPr>
      <p:sp>
        <p:nvSpPr>
          <p:cNvPr id="2" name="Freeform 2"/>
          <p:cNvSpPr/>
          <p:nvPr/>
        </p:nvSpPr>
        <p:spPr>
          <a:xfrm flipH="1">
            <a:off x="-8810874" y="6748193"/>
            <a:ext cx="13448544" cy="8153180"/>
          </a:xfrm>
          <a:custGeom>
            <a:avLst/>
            <a:gdLst/>
            <a:ahLst/>
            <a:cxnLst/>
            <a:rect l="l" t="t" r="r" b="b"/>
            <a:pathLst>
              <a:path w="13448544" h="8153180">
                <a:moveTo>
                  <a:pt x="13448544" y="0"/>
                </a:moveTo>
                <a:lnTo>
                  <a:pt x="0" y="0"/>
                </a:lnTo>
                <a:lnTo>
                  <a:pt x="0" y="8153179"/>
                </a:lnTo>
                <a:lnTo>
                  <a:pt x="13448544" y="8153179"/>
                </a:lnTo>
                <a:lnTo>
                  <a:pt x="13448544"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3686798" y="6748193"/>
            <a:ext cx="13448544" cy="8153180"/>
          </a:xfrm>
          <a:custGeom>
            <a:avLst/>
            <a:gdLst/>
            <a:ahLst/>
            <a:cxnLst/>
            <a:rect l="l" t="t" r="r" b="b"/>
            <a:pathLst>
              <a:path w="13448544" h="8153180">
                <a:moveTo>
                  <a:pt x="0" y="0"/>
                </a:moveTo>
                <a:lnTo>
                  <a:pt x="13448544" y="0"/>
                </a:lnTo>
                <a:lnTo>
                  <a:pt x="13448544" y="8153179"/>
                </a:lnTo>
                <a:lnTo>
                  <a:pt x="0" y="815317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flipH="1">
            <a:off x="-9213434" y="7776893"/>
            <a:ext cx="13448544" cy="8153180"/>
          </a:xfrm>
          <a:custGeom>
            <a:avLst/>
            <a:gdLst/>
            <a:ahLst/>
            <a:cxnLst/>
            <a:rect l="l" t="t" r="r" b="b"/>
            <a:pathLst>
              <a:path w="13448544" h="8153180">
                <a:moveTo>
                  <a:pt x="13448544" y="0"/>
                </a:moveTo>
                <a:lnTo>
                  <a:pt x="0" y="0"/>
                </a:lnTo>
                <a:lnTo>
                  <a:pt x="0" y="8153179"/>
                </a:lnTo>
                <a:lnTo>
                  <a:pt x="13448544" y="8153179"/>
                </a:lnTo>
                <a:lnTo>
                  <a:pt x="13448544"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a:off x="14052890" y="7776893"/>
            <a:ext cx="13448544" cy="8153180"/>
          </a:xfrm>
          <a:custGeom>
            <a:avLst/>
            <a:gdLst/>
            <a:ahLst/>
            <a:cxnLst/>
            <a:rect l="l" t="t" r="r" b="b"/>
            <a:pathLst>
              <a:path w="13448544" h="8153180">
                <a:moveTo>
                  <a:pt x="0" y="0"/>
                </a:moveTo>
                <a:lnTo>
                  <a:pt x="13448544" y="0"/>
                </a:lnTo>
                <a:lnTo>
                  <a:pt x="13448544" y="8153179"/>
                </a:lnTo>
                <a:lnTo>
                  <a:pt x="0" y="815317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6" name="Freeform 6"/>
          <p:cNvSpPr/>
          <p:nvPr/>
        </p:nvSpPr>
        <p:spPr>
          <a:xfrm flipH="1">
            <a:off x="15442366" y="1481467"/>
            <a:ext cx="4434116" cy="1894577"/>
          </a:xfrm>
          <a:custGeom>
            <a:avLst/>
            <a:gdLst/>
            <a:ahLst/>
            <a:cxnLst/>
            <a:rect l="l" t="t" r="r" b="b"/>
            <a:pathLst>
              <a:path w="4434116" h="1894577">
                <a:moveTo>
                  <a:pt x="4434116" y="0"/>
                </a:moveTo>
                <a:lnTo>
                  <a:pt x="0" y="0"/>
                </a:lnTo>
                <a:lnTo>
                  <a:pt x="0" y="1894577"/>
                </a:lnTo>
                <a:lnTo>
                  <a:pt x="4434116" y="1894577"/>
                </a:lnTo>
                <a:lnTo>
                  <a:pt x="4434116"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7" name="Freeform 7"/>
          <p:cNvSpPr/>
          <p:nvPr/>
        </p:nvSpPr>
        <p:spPr>
          <a:xfrm>
            <a:off x="-1588482" y="1481467"/>
            <a:ext cx="4434116" cy="1894577"/>
          </a:xfrm>
          <a:custGeom>
            <a:avLst/>
            <a:gdLst/>
            <a:ahLst/>
            <a:cxnLst/>
            <a:rect l="l" t="t" r="r" b="b"/>
            <a:pathLst>
              <a:path w="4434116" h="1894577">
                <a:moveTo>
                  <a:pt x="0" y="0"/>
                </a:moveTo>
                <a:lnTo>
                  <a:pt x="4434116" y="0"/>
                </a:lnTo>
                <a:lnTo>
                  <a:pt x="4434116" y="1894577"/>
                </a:lnTo>
                <a:lnTo>
                  <a:pt x="0" y="189457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8" name="Freeform 8"/>
          <p:cNvSpPr/>
          <p:nvPr/>
        </p:nvSpPr>
        <p:spPr>
          <a:xfrm>
            <a:off x="17342481" y="4795640"/>
            <a:ext cx="633887" cy="824921"/>
          </a:xfrm>
          <a:custGeom>
            <a:avLst/>
            <a:gdLst/>
            <a:ahLst/>
            <a:cxnLst/>
            <a:rect l="l" t="t" r="r" b="b"/>
            <a:pathLst>
              <a:path w="633887" h="824921">
                <a:moveTo>
                  <a:pt x="0" y="0"/>
                </a:moveTo>
                <a:lnTo>
                  <a:pt x="633887" y="0"/>
                </a:lnTo>
                <a:lnTo>
                  <a:pt x="633887" y="824921"/>
                </a:lnTo>
                <a:lnTo>
                  <a:pt x="0" y="824921"/>
                </a:lnTo>
                <a:lnTo>
                  <a:pt x="0" y="0"/>
                </a:lnTo>
                <a:close/>
              </a:path>
            </a:pathLst>
          </a:custGeom>
          <a:blipFill>
            <a:blip r:embed="rId8">
              <a:extLst>
                <a:ext uri="{96DAC541-7B7A-43D3-8B79-37D633B846F1}">
                  <asvg:svgBlip xmlns:asvg="http://schemas.microsoft.com/office/drawing/2016/SVG/main" r:embed="rId9"/>
                </a:ext>
              </a:extLst>
            </a:blip>
            <a:stretch>
              <a:fillRect t="-39561" r="-38112" b="-1473"/>
            </a:stretch>
          </a:blipFill>
        </p:spPr>
        <p:txBody>
          <a:bodyPr/>
          <a:lstStyle/>
          <a:p>
            <a:endParaRPr lang="en-US"/>
          </a:p>
        </p:txBody>
      </p:sp>
      <p:sp>
        <p:nvSpPr>
          <p:cNvPr id="9" name="Freeform 9"/>
          <p:cNvSpPr/>
          <p:nvPr/>
        </p:nvSpPr>
        <p:spPr>
          <a:xfrm flipH="1">
            <a:off x="394813" y="4731039"/>
            <a:ext cx="633887" cy="824921"/>
          </a:xfrm>
          <a:custGeom>
            <a:avLst/>
            <a:gdLst/>
            <a:ahLst/>
            <a:cxnLst/>
            <a:rect l="l" t="t" r="r" b="b"/>
            <a:pathLst>
              <a:path w="633887" h="824921">
                <a:moveTo>
                  <a:pt x="633887" y="0"/>
                </a:moveTo>
                <a:lnTo>
                  <a:pt x="0" y="0"/>
                </a:lnTo>
                <a:lnTo>
                  <a:pt x="0" y="824922"/>
                </a:lnTo>
                <a:lnTo>
                  <a:pt x="633887" y="824922"/>
                </a:lnTo>
                <a:lnTo>
                  <a:pt x="633887" y="0"/>
                </a:lnTo>
                <a:close/>
              </a:path>
            </a:pathLst>
          </a:custGeom>
          <a:blipFill>
            <a:blip r:embed="rId8">
              <a:extLst>
                <a:ext uri="{96DAC541-7B7A-43D3-8B79-37D633B846F1}">
                  <asvg:svgBlip xmlns:asvg="http://schemas.microsoft.com/office/drawing/2016/SVG/main" r:embed="rId9"/>
                </a:ext>
              </a:extLst>
            </a:blip>
            <a:stretch>
              <a:fillRect t="-39561" r="-38112" b="-1473"/>
            </a:stretch>
          </a:blipFill>
        </p:spPr>
        <p:txBody>
          <a:bodyPr/>
          <a:lstStyle/>
          <a:p>
            <a:endParaRPr lang="en-US"/>
          </a:p>
        </p:txBody>
      </p:sp>
      <p:sp>
        <p:nvSpPr>
          <p:cNvPr id="10" name="Freeform 10"/>
          <p:cNvSpPr/>
          <p:nvPr/>
        </p:nvSpPr>
        <p:spPr>
          <a:xfrm>
            <a:off x="685800" y="495300"/>
            <a:ext cx="16916400" cy="9533941"/>
          </a:xfrm>
          <a:custGeom>
            <a:avLst/>
            <a:gdLst/>
            <a:ahLst/>
            <a:cxnLst/>
            <a:rect l="l" t="t" r="r" b="b"/>
            <a:pathLst>
              <a:path w="15405492" h="8684846">
                <a:moveTo>
                  <a:pt x="0" y="0"/>
                </a:moveTo>
                <a:lnTo>
                  <a:pt x="15405492" y="0"/>
                </a:lnTo>
                <a:lnTo>
                  <a:pt x="15405492" y="8684846"/>
                </a:lnTo>
                <a:lnTo>
                  <a:pt x="0" y="8684846"/>
                </a:lnTo>
                <a:lnTo>
                  <a:pt x="0" y="0"/>
                </a:lnTo>
                <a:close/>
              </a:path>
            </a:pathLst>
          </a:custGeom>
          <a:blipFill>
            <a:blip r:embed="rId10"/>
            <a:stretch>
              <a:fillRect/>
            </a:stretch>
          </a:blipFill>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F275A"/>
        </a:solidFill>
        <a:effectLst/>
      </p:bgPr>
    </p:bg>
    <p:spTree>
      <p:nvGrpSpPr>
        <p:cNvPr id="1" name=""/>
        <p:cNvGrpSpPr/>
        <p:nvPr/>
      </p:nvGrpSpPr>
      <p:grpSpPr>
        <a:xfrm>
          <a:off x="0" y="0"/>
          <a:ext cx="0" cy="0"/>
          <a:chOff x="0" y="0"/>
          <a:chExt cx="0" cy="0"/>
        </a:xfrm>
      </p:grpSpPr>
      <p:sp>
        <p:nvSpPr>
          <p:cNvPr id="2" name="Freeform 2"/>
          <p:cNvSpPr/>
          <p:nvPr/>
        </p:nvSpPr>
        <p:spPr>
          <a:xfrm flipH="1">
            <a:off x="-8810874" y="6748193"/>
            <a:ext cx="13448544" cy="8153180"/>
          </a:xfrm>
          <a:custGeom>
            <a:avLst/>
            <a:gdLst/>
            <a:ahLst/>
            <a:cxnLst/>
            <a:rect l="l" t="t" r="r" b="b"/>
            <a:pathLst>
              <a:path w="13448544" h="8153180">
                <a:moveTo>
                  <a:pt x="13448544" y="0"/>
                </a:moveTo>
                <a:lnTo>
                  <a:pt x="0" y="0"/>
                </a:lnTo>
                <a:lnTo>
                  <a:pt x="0" y="8153179"/>
                </a:lnTo>
                <a:lnTo>
                  <a:pt x="13448544" y="8153179"/>
                </a:lnTo>
                <a:lnTo>
                  <a:pt x="13448544"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3686798" y="6748193"/>
            <a:ext cx="13448544" cy="8153180"/>
          </a:xfrm>
          <a:custGeom>
            <a:avLst/>
            <a:gdLst/>
            <a:ahLst/>
            <a:cxnLst/>
            <a:rect l="l" t="t" r="r" b="b"/>
            <a:pathLst>
              <a:path w="13448544" h="8153180">
                <a:moveTo>
                  <a:pt x="0" y="0"/>
                </a:moveTo>
                <a:lnTo>
                  <a:pt x="13448544" y="0"/>
                </a:lnTo>
                <a:lnTo>
                  <a:pt x="13448544" y="8153179"/>
                </a:lnTo>
                <a:lnTo>
                  <a:pt x="0" y="815317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flipH="1">
            <a:off x="-9213434" y="7776893"/>
            <a:ext cx="13448544" cy="8153180"/>
          </a:xfrm>
          <a:custGeom>
            <a:avLst/>
            <a:gdLst/>
            <a:ahLst/>
            <a:cxnLst/>
            <a:rect l="l" t="t" r="r" b="b"/>
            <a:pathLst>
              <a:path w="13448544" h="8153180">
                <a:moveTo>
                  <a:pt x="13448544" y="0"/>
                </a:moveTo>
                <a:lnTo>
                  <a:pt x="0" y="0"/>
                </a:lnTo>
                <a:lnTo>
                  <a:pt x="0" y="8153179"/>
                </a:lnTo>
                <a:lnTo>
                  <a:pt x="13448544" y="8153179"/>
                </a:lnTo>
                <a:lnTo>
                  <a:pt x="13448544"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a:off x="14052890" y="7776893"/>
            <a:ext cx="13448544" cy="8153180"/>
          </a:xfrm>
          <a:custGeom>
            <a:avLst/>
            <a:gdLst/>
            <a:ahLst/>
            <a:cxnLst/>
            <a:rect l="l" t="t" r="r" b="b"/>
            <a:pathLst>
              <a:path w="13448544" h="8153180">
                <a:moveTo>
                  <a:pt x="0" y="0"/>
                </a:moveTo>
                <a:lnTo>
                  <a:pt x="13448544" y="0"/>
                </a:lnTo>
                <a:lnTo>
                  <a:pt x="13448544" y="8153179"/>
                </a:lnTo>
                <a:lnTo>
                  <a:pt x="0" y="815317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6" name="Freeform 6"/>
          <p:cNvSpPr/>
          <p:nvPr/>
        </p:nvSpPr>
        <p:spPr>
          <a:xfrm flipH="1">
            <a:off x="15442366" y="1481467"/>
            <a:ext cx="4434116" cy="1894577"/>
          </a:xfrm>
          <a:custGeom>
            <a:avLst/>
            <a:gdLst/>
            <a:ahLst/>
            <a:cxnLst/>
            <a:rect l="l" t="t" r="r" b="b"/>
            <a:pathLst>
              <a:path w="4434116" h="1894577">
                <a:moveTo>
                  <a:pt x="4434116" y="0"/>
                </a:moveTo>
                <a:lnTo>
                  <a:pt x="0" y="0"/>
                </a:lnTo>
                <a:lnTo>
                  <a:pt x="0" y="1894577"/>
                </a:lnTo>
                <a:lnTo>
                  <a:pt x="4434116" y="1894577"/>
                </a:lnTo>
                <a:lnTo>
                  <a:pt x="4434116"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7" name="Freeform 7"/>
          <p:cNvSpPr/>
          <p:nvPr/>
        </p:nvSpPr>
        <p:spPr>
          <a:xfrm>
            <a:off x="-1588482" y="1481467"/>
            <a:ext cx="4434116" cy="1894577"/>
          </a:xfrm>
          <a:custGeom>
            <a:avLst/>
            <a:gdLst/>
            <a:ahLst/>
            <a:cxnLst/>
            <a:rect l="l" t="t" r="r" b="b"/>
            <a:pathLst>
              <a:path w="4434116" h="1894577">
                <a:moveTo>
                  <a:pt x="0" y="0"/>
                </a:moveTo>
                <a:lnTo>
                  <a:pt x="4434116" y="0"/>
                </a:lnTo>
                <a:lnTo>
                  <a:pt x="4434116" y="1894577"/>
                </a:lnTo>
                <a:lnTo>
                  <a:pt x="0" y="189457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8" name="Freeform 8"/>
          <p:cNvSpPr/>
          <p:nvPr/>
        </p:nvSpPr>
        <p:spPr>
          <a:xfrm>
            <a:off x="17342481" y="4795640"/>
            <a:ext cx="633887" cy="824921"/>
          </a:xfrm>
          <a:custGeom>
            <a:avLst/>
            <a:gdLst/>
            <a:ahLst/>
            <a:cxnLst/>
            <a:rect l="l" t="t" r="r" b="b"/>
            <a:pathLst>
              <a:path w="633887" h="824921">
                <a:moveTo>
                  <a:pt x="0" y="0"/>
                </a:moveTo>
                <a:lnTo>
                  <a:pt x="633887" y="0"/>
                </a:lnTo>
                <a:lnTo>
                  <a:pt x="633887" y="824921"/>
                </a:lnTo>
                <a:lnTo>
                  <a:pt x="0" y="824921"/>
                </a:lnTo>
                <a:lnTo>
                  <a:pt x="0" y="0"/>
                </a:lnTo>
                <a:close/>
              </a:path>
            </a:pathLst>
          </a:custGeom>
          <a:blipFill>
            <a:blip r:embed="rId8">
              <a:extLst>
                <a:ext uri="{96DAC541-7B7A-43D3-8B79-37D633B846F1}">
                  <asvg:svgBlip xmlns:asvg="http://schemas.microsoft.com/office/drawing/2016/SVG/main" r:embed="rId9"/>
                </a:ext>
              </a:extLst>
            </a:blip>
            <a:stretch>
              <a:fillRect t="-39561" r="-38112" b="-1473"/>
            </a:stretch>
          </a:blipFill>
        </p:spPr>
        <p:txBody>
          <a:bodyPr/>
          <a:lstStyle/>
          <a:p>
            <a:endParaRPr lang="en-US"/>
          </a:p>
        </p:txBody>
      </p:sp>
      <p:sp>
        <p:nvSpPr>
          <p:cNvPr id="9" name="Freeform 9"/>
          <p:cNvSpPr/>
          <p:nvPr/>
        </p:nvSpPr>
        <p:spPr>
          <a:xfrm flipH="1">
            <a:off x="394813" y="4731039"/>
            <a:ext cx="633887" cy="824921"/>
          </a:xfrm>
          <a:custGeom>
            <a:avLst/>
            <a:gdLst/>
            <a:ahLst/>
            <a:cxnLst/>
            <a:rect l="l" t="t" r="r" b="b"/>
            <a:pathLst>
              <a:path w="633887" h="824921">
                <a:moveTo>
                  <a:pt x="633887" y="0"/>
                </a:moveTo>
                <a:lnTo>
                  <a:pt x="0" y="0"/>
                </a:lnTo>
                <a:lnTo>
                  <a:pt x="0" y="824922"/>
                </a:lnTo>
                <a:lnTo>
                  <a:pt x="633887" y="824922"/>
                </a:lnTo>
                <a:lnTo>
                  <a:pt x="633887" y="0"/>
                </a:lnTo>
                <a:close/>
              </a:path>
            </a:pathLst>
          </a:custGeom>
          <a:blipFill>
            <a:blip r:embed="rId8">
              <a:extLst>
                <a:ext uri="{96DAC541-7B7A-43D3-8B79-37D633B846F1}">
                  <asvg:svgBlip xmlns:asvg="http://schemas.microsoft.com/office/drawing/2016/SVG/main" r:embed="rId9"/>
                </a:ext>
              </a:extLst>
            </a:blip>
            <a:stretch>
              <a:fillRect t="-39561" r="-38112" b="-1473"/>
            </a:stretch>
          </a:blipFill>
        </p:spPr>
        <p:txBody>
          <a:bodyPr/>
          <a:lstStyle/>
          <a:p>
            <a:endParaRPr lang="en-US"/>
          </a:p>
        </p:txBody>
      </p:sp>
      <p:sp>
        <p:nvSpPr>
          <p:cNvPr id="10" name="Freeform 10"/>
          <p:cNvSpPr/>
          <p:nvPr/>
        </p:nvSpPr>
        <p:spPr>
          <a:xfrm>
            <a:off x="762000" y="342900"/>
            <a:ext cx="16764000" cy="9722975"/>
          </a:xfrm>
          <a:custGeom>
            <a:avLst/>
            <a:gdLst/>
            <a:ahLst/>
            <a:cxnLst/>
            <a:rect l="l" t="t" r="r" b="b"/>
            <a:pathLst>
              <a:path w="15470473" h="8721479">
                <a:moveTo>
                  <a:pt x="0" y="0"/>
                </a:moveTo>
                <a:lnTo>
                  <a:pt x="15470472" y="0"/>
                </a:lnTo>
                <a:lnTo>
                  <a:pt x="15470472" y="8721479"/>
                </a:lnTo>
                <a:lnTo>
                  <a:pt x="0" y="8721479"/>
                </a:lnTo>
                <a:lnTo>
                  <a:pt x="0" y="0"/>
                </a:lnTo>
                <a:close/>
              </a:path>
            </a:pathLst>
          </a:custGeom>
          <a:blipFill>
            <a:blip r:embed="rId10"/>
            <a:stretch>
              <a:fillRect/>
            </a:stretch>
          </a:blipFill>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F275A"/>
        </a:solidFill>
        <a:effectLst/>
      </p:bgPr>
    </p:bg>
    <p:spTree>
      <p:nvGrpSpPr>
        <p:cNvPr id="1" name=""/>
        <p:cNvGrpSpPr/>
        <p:nvPr/>
      </p:nvGrpSpPr>
      <p:grpSpPr>
        <a:xfrm>
          <a:off x="0" y="0"/>
          <a:ext cx="0" cy="0"/>
          <a:chOff x="0" y="0"/>
          <a:chExt cx="0" cy="0"/>
        </a:xfrm>
      </p:grpSpPr>
      <p:sp>
        <p:nvSpPr>
          <p:cNvPr id="2" name="Freeform 2"/>
          <p:cNvSpPr/>
          <p:nvPr/>
        </p:nvSpPr>
        <p:spPr>
          <a:xfrm flipH="1">
            <a:off x="-8810874" y="6748193"/>
            <a:ext cx="13448544" cy="8153180"/>
          </a:xfrm>
          <a:custGeom>
            <a:avLst/>
            <a:gdLst/>
            <a:ahLst/>
            <a:cxnLst/>
            <a:rect l="l" t="t" r="r" b="b"/>
            <a:pathLst>
              <a:path w="13448544" h="8153180">
                <a:moveTo>
                  <a:pt x="13448544" y="0"/>
                </a:moveTo>
                <a:lnTo>
                  <a:pt x="0" y="0"/>
                </a:lnTo>
                <a:lnTo>
                  <a:pt x="0" y="8153179"/>
                </a:lnTo>
                <a:lnTo>
                  <a:pt x="13448544" y="8153179"/>
                </a:lnTo>
                <a:lnTo>
                  <a:pt x="13448544"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3686798" y="6748193"/>
            <a:ext cx="13448544" cy="8153180"/>
          </a:xfrm>
          <a:custGeom>
            <a:avLst/>
            <a:gdLst/>
            <a:ahLst/>
            <a:cxnLst/>
            <a:rect l="l" t="t" r="r" b="b"/>
            <a:pathLst>
              <a:path w="13448544" h="8153180">
                <a:moveTo>
                  <a:pt x="0" y="0"/>
                </a:moveTo>
                <a:lnTo>
                  <a:pt x="13448544" y="0"/>
                </a:lnTo>
                <a:lnTo>
                  <a:pt x="13448544" y="8153179"/>
                </a:lnTo>
                <a:lnTo>
                  <a:pt x="0" y="815317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flipH="1">
            <a:off x="-9213434" y="7776893"/>
            <a:ext cx="13448544" cy="8153180"/>
          </a:xfrm>
          <a:custGeom>
            <a:avLst/>
            <a:gdLst/>
            <a:ahLst/>
            <a:cxnLst/>
            <a:rect l="l" t="t" r="r" b="b"/>
            <a:pathLst>
              <a:path w="13448544" h="8153180">
                <a:moveTo>
                  <a:pt x="13448544" y="0"/>
                </a:moveTo>
                <a:lnTo>
                  <a:pt x="0" y="0"/>
                </a:lnTo>
                <a:lnTo>
                  <a:pt x="0" y="8153179"/>
                </a:lnTo>
                <a:lnTo>
                  <a:pt x="13448544" y="8153179"/>
                </a:lnTo>
                <a:lnTo>
                  <a:pt x="13448544"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a:off x="14052890" y="7776893"/>
            <a:ext cx="13448544" cy="8153180"/>
          </a:xfrm>
          <a:custGeom>
            <a:avLst/>
            <a:gdLst/>
            <a:ahLst/>
            <a:cxnLst/>
            <a:rect l="l" t="t" r="r" b="b"/>
            <a:pathLst>
              <a:path w="13448544" h="8153180">
                <a:moveTo>
                  <a:pt x="0" y="0"/>
                </a:moveTo>
                <a:lnTo>
                  <a:pt x="13448544" y="0"/>
                </a:lnTo>
                <a:lnTo>
                  <a:pt x="13448544" y="8153179"/>
                </a:lnTo>
                <a:lnTo>
                  <a:pt x="0" y="815317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6" name="Freeform 6"/>
          <p:cNvSpPr/>
          <p:nvPr/>
        </p:nvSpPr>
        <p:spPr>
          <a:xfrm flipH="1">
            <a:off x="15442366" y="1481467"/>
            <a:ext cx="4434116" cy="1894577"/>
          </a:xfrm>
          <a:custGeom>
            <a:avLst/>
            <a:gdLst/>
            <a:ahLst/>
            <a:cxnLst/>
            <a:rect l="l" t="t" r="r" b="b"/>
            <a:pathLst>
              <a:path w="4434116" h="1894577">
                <a:moveTo>
                  <a:pt x="4434116" y="0"/>
                </a:moveTo>
                <a:lnTo>
                  <a:pt x="0" y="0"/>
                </a:lnTo>
                <a:lnTo>
                  <a:pt x="0" y="1894577"/>
                </a:lnTo>
                <a:lnTo>
                  <a:pt x="4434116" y="1894577"/>
                </a:lnTo>
                <a:lnTo>
                  <a:pt x="4434116"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7" name="Freeform 7"/>
          <p:cNvSpPr/>
          <p:nvPr/>
        </p:nvSpPr>
        <p:spPr>
          <a:xfrm>
            <a:off x="-1588482" y="1481467"/>
            <a:ext cx="4434116" cy="1894577"/>
          </a:xfrm>
          <a:custGeom>
            <a:avLst/>
            <a:gdLst/>
            <a:ahLst/>
            <a:cxnLst/>
            <a:rect l="l" t="t" r="r" b="b"/>
            <a:pathLst>
              <a:path w="4434116" h="1894577">
                <a:moveTo>
                  <a:pt x="0" y="0"/>
                </a:moveTo>
                <a:lnTo>
                  <a:pt x="4434116" y="0"/>
                </a:lnTo>
                <a:lnTo>
                  <a:pt x="4434116" y="1894577"/>
                </a:lnTo>
                <a:lnTo>
                  <a:pt x="0" y="189457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8" name="Freeform 8"/>
          <p:cNvSpPr/>
          <p:nvPr/>
        </p:nvSpPr>
        <p:spPr>
          <a:xfrm>
            <a:off x="17342481" y="4795640"/>
            <a:ext cx="633887" cy="824921"/>
          </a:xfrm>
          <a:custGeom>
            <a:avLst/>
            <a:gdLst/>
            <a:ahLst/>
            <a:cxnLst/>
            <a:rect l="l" t="t" r="r" b="b"/>
            <a:pathLst>
              <a:path w="633887" h="824921">
                <a:moveTo>
                  <a:pt x="0" y="0"/>
                </a:moveTo>
                <a:lnTo>
                  <a:pt x="633887" y="0"/>
                </a:lnTo>
                <a:lnTo>
                  <a:pt x="633887" y="824921"/>
                </a:lnTo>
                <a:lnTo>
                  <a:pt x="0" y="824921"/>
                </a:lnTo>
                <a:lnTo>
                  <a:pt x="0" y="0"/>
                </a:lnTo>
                <a:close/>
              </a:path>
            </a:pathLst>
          </a:custGeom>
          <a:blipFill>
            <a:blip r:embed="rId8">
              <a:extLst>
                <a:ext uri="{96DAC541-7B7A-43D3-8B79-37D633B846F1}">
                  <asvg:svgBlip xmlns:asvg="http://schemas.microsoft.com/office/drawing/2016/SVG/main" r:embed="rId9"/>
                </a:ext>
              </a:extLst>
            </a:blip>
            <a:stretch>
              <a:fillRect t="-39561" r="-38112" b="-1473"/>
            </a:stretch>
          </a:blipFill>
        </p:spPr>
        <p:txBody>
          <a:bodyPr/>
          <a:lstStyle/>
          <a:p>
            <a:endParaRPr lang="en-US"/>
          </a:p>
        </p:txBody>
      </p:sp>
      <p:sp>
        <p:nvSpPr>
          <p:cNvPr id="9" name="Freeform 9"/>
          <p:cNvSpPr/>
          <p:nvPr/>
        </p:nvSpPr>
        <p:spPr>
          <a:xfrm flipH="1">
            <a:off x="394813" y="4731039"/>
            <a:ext cx="633887" cy="824921"/>
          </a:xfrm>
          <a:custGeom>
            <a:avLst/>
            <a:gdLst/>
            <a:ahLst/>
            <a:cxnLst/>
            <a:rect l="l" t="t" r="r" b="b"/>
            <a:pathLst>
              <a:path w="633887" h="824921">
                <a:moveTo>
                  <a:pt x="633887" y="0"/>
                </a:moveTo>
                <a:lnTo>
                  <a:pt x="0" y="0"/>
                </a:lnTo>
                <a:lnTo>
                  <a:pt x="0" y="824922"/>
                </a:lnTo>
                <a:lnTo>
                  <a:pt x="633887" y="824922"/>
                </a:lnTo>
                <a:lnTo>
                  <a:pt x="633887" y="0"/>
                </a:lnTo>
                <a:close/>
              </a:path>
            </a:pathLst>
          </a:custGeom>
          <a:blipFill>
            <a:blip r:embed="rId8">
              <a:extLst>
                <a:ext uri="{96DAC541-7B7A-43D3-8B79-37D633B846F1}">
                  <asvg:svgBlip xmlns:asvg="http://schemas.microsoft.com/office/drawing/2016/SVG/main" r:embed="rId9"/>
                </a:ext>
              </a:extLst>
            </a:blip>
            <a:stretch>
              <a:fillRect t="-39561" r="-38112" b="-1473"/>
            </a:stretch>
          </a:blipFill>
        </p:spPr>
        <p:txBody>
          <a:bodyPr/>
          <a:lstStyle/>
          <a:p>
            <a:endParaRPr lang="en-US"/>
          </a:p>
        </p:txBody>
      </p:sp>
      <p:sp>
        <p:nvSpPr>
          <p:cNvPr id="10" name="Freeform 10"/>
          <p:cNvSpPr/>
          <p:nvPr/>
        </p:nvSpPr>
        <p:spPr>
          <a:xfrm>
            <a:off x="1028701" y="419100"/>
            <a:ext cx="16313780" cy="9542213"/>
          </a:xfrm>
          <a:custGeom>
            <a:avLst/>
            <a:gdLst/>
            <a:ahLst/>
            <a:cxnLst/>
            <a:rect l="l" t="t" r="r" b="b"/>
            <a:pathLst>
              <a:path w="15284999" h="8616918">
                <a:moveTo>
                  <a:pt x="0" y="0"/>
                </a:moveTo>
                <a:lnTo>
                  <a:pt x="15284998" y="0"/>
                </a:lnTo>
                <a:lnTo>
                  <a:pt x="15284998" y="8616918"/>
                </a:lnTo>
                <a:lnTo>
                  <a:pt x="0" y="8616918"/>
                </a:lnTo>
                <a:lnTo>
                  <a:pt x="0" y="0"/>
                </a:lnTo>
                <a:close/>
              </a:path>
            </a:pathLst>
          </a:custGeom>
          <a:blipFill>
            <a:blip r:embed="rId10"/>
            <a:stretch>
              <a:fillRect/>
            </a:stretch>
          </a:blipFill>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F275A"/>
        </a:solidFill>
        <a:effectLst/>
      </p:bgPr>
    </p:bg>
    <p:spTree>
      <p:nvGrpSpPr>
        <p:cNvPr id="1" name=""/>
        <p:cNvGrpSpPr/>
        <p:nvPr/>
      </p:nvGrpSpPr>
      <p:grpSpPr>
        <a:xfrm>
          <a:off x="0" y="0"/>
          <a:ext cx="0" cy="0"/>
          <a:chOff x="0" y="0"/>
          <a:chExt cx="0" cy="0"/>
        </a:xfrm>
      </p:grpSpPr>
      <p:sp>
        <p:nvSpPr>
          <p:cNvPr id="2" name="Freeform 2"/>
          <p:cNvSpPr/>
          <p:nvPr/>
        </p:nvSpPr>
        <p:spPr>
          <a:xfrm flipH="1">
            <a:off x="-8810874" y="6748193"/>
            <a:ext cx="13448544" cy="8153180"/>
          </a:xfrm>
          <a:custGeom>
            <a:avLst/>
            <a:gdLst/>
            <a:ahLst/>
            <a:cxnLst/>
            <a:rect l="l" t="t" r="r" b="b"/>
            <a:pathLst>
              <a:path w="13448544" h="8153180">
                <a:moveTo>
                  <a:pt x="13448544" y="0"/>
                </a:moveTo>
                <a:lnTo>
                  <a:pt x="0" y="0"/>
                </a:lnTo>
                <a:lnTo>
                  <a:pt x="0" y="8153179"/>
                </a:lnTo>
                <a:lnTo>
                  <a:pt x="13448544" y="8153179"/>
                </a:lnTo>
                <a:lnTo>
                  <a:pt x="13448544"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3686798" y="6748193"/>
            <a:ext cx="13448544" cy="8153180"/>
          </a:xfrm>
          <a:custGeom>
            <a:avLst/>
            <a:gdLst/>
            <a:ahLst/>
            <a:cxnLst/>
            <a:rect l="l" t="t" r="r" b="b"/>
            <a:pathLst>
              <a:path w="13448544" h="8153180">
                <a:moveTo>
                  <a:pt x="0" y="0"/>
                </a:moveTo>
                <a:lnTo>
                  <a:pt x="13448544" y="0"/>
                </a:lnTo>
                <a:lnTo>
                  <a:pt x="13448544" y="8153179"/>
                </a:lnTo>
                <a:lnTo>
                  <a:pt x="0" y="815317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flipH="1">
            <a:off x="-9213434" y="7776893"/>
            <a:ext cx="13448544" cy="8153180"/>
          </a:xfrm>
          <a:custGeom>
            <a:avLst/>
            <a:gdLst/>
            <a:ahLst/>
            <a:cxnLst/>
            <a:rect l="l" t="t" r="r" b="b"/>
            <a:pathLst>
              <a:path w="13448544" h="8153180">
                <a:moveTo>
                  <a:pt x="13448544" y="0"/>
                </a:moveTo>
                <a:lnTo>
                  <a:pt x="0" y="0"/>
                </a:lnTo>
                <a:lnTo>
                  <a:pt x="0" y="8153179"/>
                </a:lnTo>
                <a:lnTo>
                  <a:pt x="13448544" y="8153179"/>
                </a:lnTo>
                <a:lnTo>
                  <a:pt x="13448544"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a:off x="14052890" y="7776893"/>
            <a:ext cx="13448544" cy="8153180"/>
          </a:xfrm>
          <a:custGeom>
            <a:avLst/>
            <a:gdLst/>
            <a:ahLst/>
            <a:cxnLst/>
            <a:rect l="l" t="t" r="r" b="b"/>
            <a:pathLst>
              <a:path w="13448544" h="8153180">
                <a:moveTo>
                  <a:pt x="0" y="0"/>
                </a:moveTo>
                <a:lnTo>
                  <a:pt x="13448544" y="0"/>
                </a:lnTo>
                <a:lnTo>
                  <a:pt x="13448544" y="8153179"/>
                </a:lnTo>
                <a:lnTo>
                  <a:pt x="0" y="815317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6" name="TextBox 6"/>
          <p:cNvSpPr txBox="1"/>
          <p:nvPr/>
        </p:nvSpPr>
        <p:spPr>
          <a:xfrm>
            <a:off x="5444109" y="417856"/>
            <a:ext cx="6764033" cy="610844"/>
          </a:xfrm>
          <a:prstGeom prst="rect">
            <a:avLst/>
          </a:prstGeom>
        </p:spPr>
        <p:txBody>
          <a:bodyPr lIns="0" tIns="0" rIns="0" bIns="0" rtlCol="0" anchor="t">
            <a:spAutoFit/>
          </a:bodyPr>
          <a:lstStyle/>
          <a:p>
            <a:pPr algn="ctr">
              <a:lnSpc>
                <a:spcPts val="4639"/>
              </a:lnSpc>
            </a:pPr>
            <a:r>
              <a:rPr lang="en-US" sz="4217">
                <a:solidFill>
                  <a:srgbClr val="FFFFFF"/>
                </a:solidFill>
                <a:latin typeface="Chewy"/>
                <a:ea typeface="Chewy"/>
                <a:cs typeface="Chewy"/>
                <a:sym typeface="Chewy"/>
              </a:rPr>
              <a:t>NHÓM KHÁCH KHÔNG HÀI LÒNG</a:t>
            </a:r>
          </a:p>
        </p:txBody>
      </p:sp>
      <p:sp>
        <p:nvSpPr>
          <p:cNvPr id="7" name="TextBox 7"/>
          <p:cNvSpPr txBox="1"/>
          <p:nvPr/>
        </p:nvSpPr>
        <p:spPr>
          <a:xfrm>
            <a:off x="2204021" y="1386234"/>
            <a:ext cx="14071327" cy="9486900"/>
          </a:xfrm>
          <a:prstGeom prst="rect">
            <a:avLst/>
          </a:prstGeom>
        </p:spPr>
        <p:txBody>
          <a:bodyPr lIns="0" tIns="0" rIns="0" bIns="0" rtlCol="0" anchor="t">
            <a:spAutoFit/>
          </a:bodyPr>
          <a:lstStyle/>
          <a:p>
            <a:pPr algn="just">
              <a:lnSpc>
                <a:spcPts val="3240"/>
              </a:lnSpc>
            </a:pPr>
            <a:r>
              <a:rPr lang="en-US" sz="2700">
                <a:solidFill>
                  <a:srgbClr val="FFFFFF"/>
                </a:solidFill>
                <a:latin typeface="Comic Sans"/>
                <a:ea typeface="Comic Sans"/>
                <a:cs typeface="Comic Sans"/>
                <a:sym typeface="Comic Sans"/>
              </a:rPr>
              <a:t>58,793 khách không hài lòng, Chủ yếu là:</a:t>
            </a:r>
          </a:p>
          <a:p>
            <a:pPr marL="582932" lvl="1" indent="-291466" algn="just">
              <a:lnSpc>
                <a:spcPts val="3240"/>
              </a:lnSpc>
              <a:buFont typeface="Arial"/>
              <a:buChar char="•"/>
            </a:pPr>
            <a:r>
              <a:rPr lang="en-US" sz="2700">
                <a:solidFill>
                  <a:srgbClr val="FFFFFF"/>
                </a:solidFill>
                <a:latin typeface="Comic Sans"/>
                <a:ea typeface="Comic Sans"/>
                <a:cs typeface="Comic Sans"/>
                <a:sym typeface="Comic Sans"/>
              </a:rPr>
              <a:t>Giới tính:</a:t>
            </a:r>
          </a:p>
          <a:p>
            <a:pPr marL="1165863" lvl="2" indent="-388621" algn="just">
              <a:lnSpc>
                <a:spcPts val="3240"/>
              </a:lnSpc>
              <a:buFont typeface="Arial"/>
              <a:buChar char="⚬"/>
            </a:pPr>
            <a:r>
              <a:rPr lang="en-US" sz="2700">
                <a:solidFill>
                  <a:srgbClr val="FFFFFF"/>
                </a:solidFill>
                <a:latin typeface="Comic Sans"/>
                <a:ea typeface="Comic Sans"/>
                <a:cs typeface="Comic Sans"/>
                <a:sym typeface="Comic Sans"/>
              </a:rPr>
              <a:t> Nam giới chiếm tỷ lệ cao hơn ở nhóm không hài lòng, nhất là độ tuổi 20–50</a:t>
            </a:r>
          </a:p>
          <a:p>
            <a:pPr marL="1165863" lvl="2" indent="-388621" algn="just">
              <a:lnSpc>
                <a:spcPts val="3240"/>
              </a:lnSpc>
              <a:buFont typeface="Arial"/>
              <a:buChar char="⚬"/>
            </a:pPr>
            <a:r>
              <a:rPr lang="en-US" sz="2700">
                <a:solidFill>
                  <a:srgbClr val="FFFFFF"/>
                </a:solidFill>
                <a:latin typeface="Comic Sans"/>
                <a:ea typeface="Comic Sans"/>
                <a:cs typeface="Comic Sans"/>
                <a:sym typeface="Comic Sans"/>
              </a:rPr>
              <a:t> Nữ giới nói chung hài lòng hơn nam ở cùng độ tuổi</a:t>
            </a:r>
          </a:p>
          <a:p>
            <a:pPr marL="582932" lvl="1" indent="-291466" algn="just">
              <a:lnSpc>
                <a:spcPts val="3240"/>
              </a:lnSpc>
              <a:buFont typeface="Arial"/>
              <a:buChar char="•"/>
            </a:pPr>
            <a:r>
              <a:rPr lang="en-US" sz="2700">
                <a:solidFill>
                  <a:srgbClr val="FFFFFF"/>
                </a:solidFill>
                <a:latin typeface="Comic Sans"/>
                <a:ea typeface="Comic Sans"/>
                <a:cs typeface="Comic Sans"/>
                <a:sym typeface="Comic Sans"/>
              </a:rPr>
              <a:t>Độ tuổi:</a:t>
            </a:r>
          </a:p>
          <a:p>
            <a:pPr marL="1165863" lvl="2" indent="-388621" algn="just">
              <a:lnSpc>
                <a:spcPts val="3240"/>
              </a:lnSpc>
              <a:buFont typeface="Arial"/>
              <a:buChar char="⚬"/>
            </a:pPr>
            <a:r>
              <a:rPr lang="en-US" sz="2700">
                <a:solidFill>
                  <a:srgbClr val="FFFFFF"/>
                </a:solidFill>
                <a:latin typeface="Comic Sans"/>
                <a:ea typeface="Comic Sans"/>
                <a:cs typeface="Comic Sans"/>
                <a:sym typeface="Comic Sans"/>
              </a:rPr>
              <a:t> Chủ yếu tập trung ở nhóm 20–50 tuổi</a:t>
            </a:r>
          </a:p>
          <a:p>
            <a:pPr marL="1165863" lvl="2" indent="-388621" algn="just">
              <a:lnSpc>
                <a:spcPts val="3240"/>
              </a:lnSpc>
              <a:buFont typeface="Arial"/>
              <a:buChar char="⚬"/>
            </a:pPr>
            <a:r>
              <a:rPr lang="en-US" sz="2700">
                <a:solidFill>
                  <a:srgbClr val="FFFFFF"/>
                </a:solidFill>
                <a:latin typeface="Comic Sans"/>
                <a:ea typeface="Comic Sans"/>
                <a:cs typeface="Comic Sans"/>
                <a:sym typeface="Comic Sans"/>
              </a:rPr>
              <a:t> Nhóm 20–35 tuổi có tỷ lệ disloyal cao (36.56%) mặc dù lượng khách cao thứ hai</a:t>
            </a:r>
          </a:p>
          <a:p>
            <a:pPr marL="1165863" lvl="2" indent="-388621" algn="just">
              <a:lnSpc>
                <a:spcPts val="3240"/>
              </a:lnSpc>
              <a:buFont typeface="Arial"/>
              <a:buChar char="⚬"/>
            </a:pPr>
            <a:r>
              <a:rPr lang="en-US" sz="2700">
                <a:solidFill>
                  <a:srgbClr val="FFFFFF"/>
                </a:solidFill>
                <a:latin typeface="Comic Sans"/>
                <a:ea typeface="Comic Sans"/>
                <a:cs typeface="Comic Sans"/>
                <a:sym typeface="Comic Sans"/>
              </a:rPr>
              <a:t> Nhóm 36–50 tuổi có lượng khách rất lớn, nên dù trung thành nhưng vẫn có nhiều người không hài lòng (31.82%)</a:t>
            </a:r>
          </a:p>
          <a:p>
            <a:pPr marL="582932" lvl="1" indent="-291466" algn="just">
              <a:lnSpc>
                <a:spcPts val="3240"/>
              </a:lnSpc>
              <a:buFont typeface="Arial"/>
              <a:buChar char="•"/>
            </a:pPr>
            <a:r>
              <a:rPr lang="en-US" sz="2700">
                <a:solidFill>
                  <a:srgbClr val="FFFFFF"/>
                </a:solidFill>
                <a:latin typeface="Comic Sans"/>
                <a:ea typeface="Comic Sans"/>
                <a:cs typeface="Comic Sans"/>
                <a:sym typeface="Comic Sans"/>
              </a:rPr>
              <a:t>Hạng vé:</a:t>
            </a:r>
          </a:p>
          <a:p>
            <a:pPr marL="1165863" lvl="2" indent="-388621" algn="just">
              <a:lnSpc>
                <a:spcPts val="3240"/>
              </a:lnSpc>
              <a:buFont typeface="Arial"/>
              <a:buChar char="⚬"/>
            </a:pPr>
            <a:r>
              <a:rPr lang="en-US" sz="2700">
                <a:solidFill>
                  <a:srgbClr val="FFFFFF"/>
                </a:solidFill>
                <a:latin typeface="Comic Sans"/>
                <a:ea typeface="Comic Sans"/>
                <a:cs typeface="Comic Sans"/>
                <a:sym typeface="Comic Sans"/>
              </a:rPr>
              <a:t> Phần lớn đi hạng Economy (Eco) – thường kỳ vọng cao nhưng dịch vụ cơ bản</a:t>
            </a:r>
          </a:p>
          <a:p>
            <a:pPr marL="582932" lvl="1" indent="-291466" algn="just">
              <a:lnSpc>
                <a:spcPts val="3240"/>
              </a:lnSpc>
              <a:buFont typeface="Arial"/>
              <a:buChar char="•"/>
            </a:pPr>
            <a:r>
              <a:rPr lang="en-US" sz="2700">
                <a:solidFill>
                  <a:srgbClr val="FFFFFF"/>
                </a:solidFill>
                <a:latin typeface="Comic Sans"/>
                <a:ea typeface="Comic Sans"/>
                <a:cs typeface="Comic Sans"/>
                <a:sym typeface="Comic Sans"/>
              </a:rPr>
              <a:t>Loại khách:</a:t>
            </a:r>
          </a:p>
          <a:p>
            <a:pPr marL="1165863" lvl="2" indent="-388621" algn="just">
              <a:lnSpc>
                <a:spcPts val="3240"/>
              </a:lnSpc>
              <a:buFont typeface="Arial"/>
              <a:buChar char="⚬"/>
            </a:pPr>
            <a:r>
              <a:rPr lang="en-US" sz="2700">
                <a:solidFill>
                  <a:srgbClr val="FFFFFF"/>
                </a:solidFill>
                <a:latin typeface="Comic Sans"/>
                <a:ea typeface="Comic Sans"/>
                <a:cs typeface="Comic Sans"/>
                <a:sym typeface="Comic Sans"/>
              </a:rPr>
              <a:t>Nhóm khách không hài lòng chủ yếu tập trung ở nhóm không trung thành (disloyal) (18,080/23,780 không hài lòng)</a:t>
            </a:r>
          </a:p>
          <a:p>
            <a:pPr marL="1165863" lvl="2" indent="-388621" algn="just">
              <a:lnSpc>
                <a:spcPts val="3240"/>
              </a:lnSpc>
              <a:buFont typeface="Arial"/>
              <a:buChar char="⚬"/>
            </a:pPr>
            <a:r>
              <a:rPr lang="en-US" sz="2700">
                <a:solidFill>
                  <a:srgbClr val="FFFFFF"/>
                </a:solidFill>
                <a:latin typeface="Comic Sans"/>
                <a:ea typeface="Comic Sans"/>
                <a:cs typeface="Comic Sans"/>
                <a:sym typeface="Comic Sans"/>
              </a:rPr>
              <a:t> Nhóm loyal không hài lòng vẫn còn hơn 40,713 → cần đặc biệt chú ý giữ chân</a:t>
            </a:r>
          </a:p>
          <a:p>
            <a:pPr marL="582932" lvl="1" indent="-291466" algn="just">
              <a:lnSpc>
                <a:spcPts val="3240"/>
              </a:lnSpc>
              <a:buFont typeface="Arial"/>
              <a:buChar char="•"/>
            </a:pPr>
            <a:r>
              <a:rPr lang="en-US" sz="2700">
                <a:solidFill>
                  <a:srgbClr val="FFFFFF"/>
                </a:solidFill>
                <a:latin typeface="Comic Sans"/>
                <a:ea typeface="Comic Sans"/>
                <a:cs typeface="Comic Sans"/>
                <a:sym typeface="Comic Sans"/>
              </a:rPr>
              <a:t>Loại chuyến đi:</a:t>
            </a:r>
          </a:p>
          <a:p>
            <a:pPr marL="1165863" lvl="2" indent="-388621" algn="just">
              <a:lnSpc>
                <a:spcPts val="3240"/>
              </a:lnSpc>
              <a:buFont typeface="Arial"/>
              <a:buChar char="⚬"/>
            </a:pPr>
            <a:r>
              <a:rPr lang="en-US" sz="2700">
                <a:solidFill>
                  <a:srgbClr val="FFFFFF"/>
                </a:solidFill>
                <a:latin typeface="Comic Sans"/>
                <a:ea typeface="Comic Sans"/>
                <a:cs typeface="Comic Sans"/>
                <a:sym typeface="Comic Sans"/>
              </a:rPr>
              <a:t> Chủ yếu đi công tác (Business Travel) – kỳ vọng cao hơn, phản ứng mạnh khi trải nghiệm không tốt</a:t>
            </a:r>
          </a:p>
          <a:p>
            <a:pPr marL="1165863" lvl="2" indent="-388621" algn="just">
              <a:lnSpc>
                <a:spcPts val="3240"/>
              </a:lnSpc>
              <a:buFont typeface="Arial"/>
              <a:buChar char="⚬"/>
            </a:pPr>
            <a:r>
              <a:rPr lang="en-US" sz="2700">
                <a:solidFill>
                  <a:srgbClr val="FFFFFF"/>
                </a:solidFill>
                <a:latin typeface="Comic Sans"/>
                <a:ea typeface="Comic Sans"/>
                <a:cs typeface="Comic Sans"/>
                <a:sym typeface="Comic Sans"/>
              </a:rPr>
              <a:t> Nhóm nữ đi công tác là một trong những nhóm không hài lòng cao nhất</a:t>
            </a:r>
          </a:p>
          <a:p>
            <a:pPr algn="just">
              <a:lnSpc>
                <a:spcPts val="3240"/>
              </a:lnSpc>
            </a:pPr>
            <a:r>
              <a:rPr lang="en-US" sz="2700">
                <a:solidFill>
                  <a:srgbClr val="FFFFFF"/>
                </a:solidFill>
                <a:latin typeface="Comic Sans"/>
                <a:ea typeface="Comic Sans"/>
                <a:cs typeface="Comic Sans"/>
                <a:sym typeface="Comic Sans"/>
              </a:rPr>
              <a:t>🎯 Đây là nhóm có nguy cơ rời bỏ cao nhất, hãng cần ưu tiên cải thiện trải nghiệm, đặc biệt là với nhóm nam giới, Eco Class, và Business Travelers trong độ tuổi 20–50</a:t>
            </a:r>
          </a:p>
          <a:p>
            <a:pPr algn="just">
              <a:lnSpc>
                <a:spcPts val="3480"/>
              </a:lnSpc>
            </a:pPr>
            <a:endParaRPr lang="en-US" sz="2700">
              <a:solidFill>
                <a:srgbClr val="FFFFFF"/>
              </a:solidFill>
              <a:latin typeface="Comic Sans"/>
              <a:ea typeface="Comic Sans"/>
              <a:cs typeface="Comic Sans"/>
              <a:sym typeface="Comic Sans"/>
            </a:endParaRPr>
          </a:p>
          <a:p>
            <a:pPr algn="just">
              <a:lnSpc>
                <a:spcPts val="3480"/>
              </a:lnSpc>
            </a:pPr>
            <a:endParaRPr lang="en-US" sz="2700">
              <a:solidFill>
                <a:srgbClr val="FFFFFF"/>
              </a:solidFill>
              <a:latin typeface="Comic Sans"/>
              <a:ea typeface="Comic Sans"/>
              <a:cs typeface="Comic Sans"/>
              <a:sym typeface="Comic Sans"/>
            </a:endParaRPr>
          </a:p>
        </p:txBody>
      </p:sp>
      <p:sp>
        <p:nvSpPr>
          <p:cNvPr id="8" name="Freeform 8"/>
          <p:cNvSpPr/>
          <p:nvPr/>
        </p:nvSpPr>
        <p:spPr>
          <a:xfrm flipH="1">
            <a:off x="15442366" y="1481467"/>
            <a:ext cx="4434116" cy="1894577"/>
          </a:xfrm>
          <a:custGeom>
            <a:avLst/>
            <a:gdLst/>
            <a:ahLst/>
            <a:cxnLst/>
            <a:rect l="l" t="t" r="r" b="b"/>
            <a:pathLst>
              <a:path w="4434116" h="1894577">
                <a:moveTo>
                  <a:pt x="4434116" y="0"/>
                </a:moveTo>
                <a:lnTo>
                  <a:pt x="0" y="0"/>
                </a:lnTo>
                <a:lnTo>
                  <a:pt x="0" y="1894577"/>
                </a:lnTo>
                <a:lnTo>
                  <a:pt x="4434116" y="1894577"/>
                </a:lnTo>
                <a:lnTo>
                  <a:pt x="4434116"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9" name="Freeform 9"/>
          <p:cNvSpPr/>
          <p:nvPr/>
        </p:nvSpPr>
        <p:spPr>
          <a:xfrm>
            <a:off x="-1588482" y="1481467"/>
            <a:ext cx="4434116" cy="1894577"/>
          </a:xfrm>
          <a:custGeom>
            <a:avLst/>
            <a:gdLst/>
            <a:ahLst/>
            <a:cxnLst/>
            <a:rect l="l" t="t" r="r" b="b"/>
            <a:pathLst>
              <a:path w="4434116" h="1894577">
                <a:moveTo>
                  <a:pt x="0" y="0"/>
                </a:moveTo>
                <a:lnTo>
                  <a:pt x="4434116" y="0"/>
                </a:lnTo>
                <a:lnTo>
                  <a:pt x="4434116" y="1894577"/>
                </a:lnTo>
                <a:lnTo>
                  <a:pt x="0" y="189457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0" name="Freeform 10"/>
          <p:cNvSpPr/>
          <p:nvPr/>
        </p:nvSpPr>
        <p:spPr>
          <a:xfrm>
            <a:off x="16942357" y="5309526"/>
            <a:ext cx="633887" cy="824921"/>
          </a:xfrm>
          <a:custGeom>
            <a:avLst/>
            <a:gdLst/>
            <a:ahLst/>
            <a:cxnLst/>
            <a:rect l="l" t="t" r="r" b="b"/>
            <a:pathLst>
              <a:path w="633887" h="824921">
                <a:moveTo>
                  <a:pt x="0" y="0"/>
                </a:moveTo>
                <a:lnTo>
                  <a:pt x="633886" y="0"/>
                </a:lnTo>
                <a:lnTo>
                  <a:pt x="633886" y="824921"/>
                </a:lnTo>
                <a:lnTo>
                  <a:pt x="0" y="824921"/>
                </a:lnTo>
                <a:lnTo>
                  <a:pt x="0" y="0"/>
                </a:lnTo>
                <a:close/>
              </a:path>
            </a:pathLst>
          </a:custGeom>
          <a:blipFill>
            <a:blip r:embed="rId8">
              <a:extLst>
                <a:ext uri="{96DAC541-7B7A-43D3-8B79-37D633B846F1}">
                  <asvg:svgBlip xmlns:asvg="http://schemas.microsoft.com/office/drawing/2016/SVG/main" r:embed="rId9"/>
                </a:ext>
              </a:extLst>
            </a:blip>
            <a:stretch>
              <a:fillRect t="-39561" r="-38112" b="-1473"/>
            </a:stretch>
          </a:blipFill>
        </p:spPr>
        <p:txBody>
          <a:bodyPr/>
          <a:lstStyle/>
          <a:p>
            <a:endParaRPr lang="en-US"/>
          </a:p>
        </p:txBody>
      </p:sp>
      <p:sp>
        <p:nvSpPr>
          <p:cNvPr id="11" name="Freeform 11"/>
          <p:cNvSpPr/>
          <p:nvPr/>
        </p:nvSpPr>
        <p:spPr>
          <a:xfrm flipH="1">
            <a:off x="903126" y="5625773"/>
            <a:ext cx="633887" cy="824921"/>
          </a:xfrm>
          <a:custGeom>
            <a:avLst/>
            <a:gdLst/>
            <a:ahLst/>
            <a:cxnLst/>
            <a:rect l="l" t="t" r="r" b="b"/>
            <a:pathLst>
              <a:path w="633887" h="824921">
                <a:moveTo>
                  <a:pt x="633887" y="0"/>
                </a:moveTo>
                <a:lnTo>
                  <a:pt x="0" y="0"/>
                </a:lnTo>
                <a:lnTo>
                  <a:pt x="0" y="824921"/>
                </a:lnTo>
                <a:lnTo>
                  <a:pt x="633887" y="824921"/>
                </a:lnTo>
                <a:lnTo>
                  <a:pt x="633887" y="0"/>
                </a:lnTo>
                <a:close/>
              </a:path>
            </a:pathLst>
          </a:custGeom>
          <a:blipFill>
            <a:blip r:embed="rId8">
              <a:extLst>
                <a:ext uri="{96DAC541-7B7A-43D3-8B79-37D633B846F1}">
                  <asvg:svgBlip xmlns:asvg="http://schemas.microsoft.com/office/drawing/2016/SVG/main" r:embed="rId9"/>
                </a:ext>
              </a:extLst>
            </a:blip>
            <a:stretch>
              <a:fillRect t="-39561" r="-38112" b="-1473"/>
            </a:stretch>
          </a:blipFill>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F275A"/>
        </a:solidFill>
        <a:effectLst/>
      </p:bgPr>
    </p:bg>
    <p:spTree>
      <p:nvGrpSpPr>
        <p:cNvPr id="1" name=""/>
        <p:cNvGrpSpPr/>
        <p:nvPr/>
      </p:nvGrpSpPr>
      <p:grpSpPr>
        <a:xfrm>
          <a:off x="0" y="0"/>
          <a:ext cx="0" cy="0"/>
          <a:chOff x="0" y="0"/>
          <a:chExt cx="0" cy="0"/>
        </a:xfrm>
      </p:grpSpPr>
      <p:sp>
        <p:nvSpPr>
          <p:cNvPr id="2" name="Freeform 2"/>
          <p:cNvSpPr/>
          <p:nvPr/>
        </p:nvSpPr>
        <p:spPr>
          <a:xfrm flipH="1">
            <a:off x="-8810874" y="6748193"/>
            <a:ext cx="13448544" cy="8153180"/>
          </a:xfrm>
          <a:custGeom>
            <a:avLst/>
            <a:gdLst/>
            <a:ahLst/>
            <a:cxnLst/>
            <a:rect l="l" t="t" r="r" b="b"/>
            <a:pathLst>
              <a:path w="13448544" h="8153180">
                <a:moveTo>
                  <a:pt x="13448544" y="0"/>
                </a:moveTo>
                <a:lnTo>
                  <a:pt x="0" y="0"/>
                </a:lnTo>
                <a:lnTo>
                  <a:pt x="0" y="8153179"/>
                </a:lnTo>
                <a:lnTo>
                  <a:pt x="13448544" y="8153179"/>
                </a:lnTo>
                <a:lnTo>
                  <a:pt x="13448544"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3686798" y="6748193"/>
            <a:ext cx="13448544" cy="8153180"/>
          </a:xfrm>
          <a:custGeom>
            <a:avLst/>
            <a:gdLst/>
            <a:ahLst/>
            <a:cxnLst/>
            <a:rect l="l" t="t" r="r" b="b"/>
            <a:pathLst>
              <a:path w="13448544" h="8153180">
                <a:moveTo>
                  <a:pt x="0" y="0"/>
                </a:moveTo>
                <a:lnTo>
                  <a:pt x="13448544" y="0"/>
                </a:lnTo>
                <a:lnTo>
                  <a:pt x="13448544" y="8153179"/>
                </a:lnTo>
                <a:lnTo>
                  <a:pt x="0" y="815317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flipH="1">
            <a:off x="-9213434" y="7776893"/>
            <a:ext cx="13448544" cy="8153180"/>
          </a:xfrm>
          <a:custGeom>
            <a:avLst/>
            <a:gdLst/>
            <a:ahLst/>
            <a:cxnLst/>
            <a:rect l="l" t="t" r="r" b="b"/>
            <a:pathLst>
              <a:path w="13448544" h="8153180">
                <a:moveTo>
                  <a:pt x="13448544" y="0"/>
                </a:moveTo>
                <a:lnTo>
                  <a:pt x="0" y="0"/>
                </a:lnTo>
                <a:lnTo>
                  <a:pt x="0" y="8153179"/>
                </a:lnTo>
                <a:lnTo>
                  <a:pt x="13448544" y="8153179"/>
                </a:lnTo>
                <a:lnTo>
                  <a:pt x="13448544"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a:off x="14052890" y="7776893"/>
            <a:ext cx="13448544" cy="8153180"/>
          </a:xfrm>
          <a:custGeom>
            <a:avLst/>
            <a:gdLst/>
            <a:ahLst/>
            <a:cxnLst/>
            <a:rect l="l" t="t" r="r" b="b"/>
            <a:pathLst>
              <a:path w="13448544" h="8153180">
                <a:moveTo>
                  <a:pt x="0" y="0"/>
                </a:moveTo>
                <a:lnTo>
                  <a:pt x="13448544" y="0"/>
                </a:lnTo>
                <a:lnTo>
                  <a:pt x="13448544" y="8153179"/>
                </a:lnTo>
                <a:lnTo>
                  <a:pt x="0" y="815317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6" name="Freeform 6"/>
          <p:cNvSpPr/>
          <p:nvPr/>
        </p:nvSpPr>
        <p:spPr>
          <a:xfrm flipH="1">
            <a:off x="15442366" y="1481467"/>
            <a:ext cx="4434116" cy="1894577"/>
          </a:xfrm>
          <a:custGeom>
            <a:avLst/>
            <a:gdLst/>
            <a:ahLst/>
            <a:cxnLst/>
            <a:rect l="l" t="t" r="r" b="b"/>
            <a:pathLst>
              <a:path w="4434116" h="1894577">
                <a:moveTo>
                  <a:pt x="4434116" y="0"/>
                </a:moveTo>
                <a:lnTo>
                  <a:pt x="0" y="0"/>
                </a:lnTo>
                <a:lnTo>
                  <a:pt x="0" y="1894577"/>
                </a:lnTo>
                <a:lnTo>
                  <a:pt x="4434116" y="1894577"/>
                </a:lnTo>
                <a:lnTo>
                  <a:pt x="4434116"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7" name="Freeform 7"/>
          <p:cNvSpPr/>
          <p:nvPr/>
        </p:nvSpPr>
        <p:spPr>
          <a:xfrm>
            <a:off x="-1588482" y="1481467"/>
            <a:ext cx="4434116" cy="1894577"/>
          </a:xfrm>
          <a:custGeom>
            <a:avLst/>
            <a:gdLst/>
            <a:ahLst/>
            <a:cxnLst/>
            <a:rect l="l" t="t" r="r" b="b"/>
            <a:pathLst>
              <a:path w="4434116" h="1894577">
                <a:moveTo>
                  <a:pt x="0" y="0"/>
                </a:moveTo>
                <a:lnTo>
                  <a:pt x="4434116" y="0"/>
                </a:lnTo>
                <a:lnTo>
                  <a:pt x="4434116" y="1894577"/>
                </a:lnTo>
                <a:lnTo>
                  <a:pt x="0" y="189457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8" name="Freeform 8"/>
          <p:cNvSpPr/>
          <p:nvPr/>
        </p:nvSpPr>
        <p:spPr>
          <a:xfrm>
            <a:off x="17342481" y="4958780"/>
            <a:ext cx="633887" cy="824921"/>
          </a:xfrm>
          <a:custGeom>
            <a:avLst/>
            <a:gdLst/>
            <a:ahLst/>
            <a:cxnLst/>
            <a:rect l="l" t="t" r="r" b="b"/>
            <a:pathLst>
              <a:path w="633887" h="824921">
                <a:moveTo>
                  <a:pt x="0" y="0"/>
                </a:moveTo>
                <a:lnTo>
                  <a:pt x="633887" y="0"/>
                </a:lnTo>
                <a:lnTo>
                  <a:pt x="633887" y="824921"/>
                </a:lnTo>
                <a:lnTo>
                  <a:pt x="0" y="824921"/>
                </a:lnTo>
                <a:lnTo>
                  <a:pt x="0" y="0"/>
                </a:lnTo>
                <a:close/>
              </a:path>
            </a:pathLst>
          </a:custGeom>
          <a:blipFill>
            <a:blip r:embed="rId8">
              <a:extLst>
                <a:ext uri="{96DAC541-7B7A-43D3-8B79-37D633B846F1}">
                  <asvg:svgBlip xmlns:asvg="http://schemas.microsoft.com/office/drawing/2016/SVG/main" r:embed="rId9"/>
                </a:ext>
              </a:extLst>
            </a:blip>
            <a:stretch>
              <a:fillRect t="-39561" r="-38112" b="-1473"/>
            </a:stretch>
          </a:blipFill>
        </p:spPr>
        <p:txBody>
          <a:bodyPr/>
          <a:lstStyle/>
          <a:p>
            <a:endParaRPr lang="en-US"/>
          </a:p>
        </p:txBody>
      </p:sp>
      <p:sp>
        <p:nvSpPr>
          <p:cNvPr id="9" name="Freeform 9"/>
          <p:cNvSpPr/>
          <p:nvPr/>
        </p:nvSpPr>
        <p:spPr>
          <a:xfrm flipH="1">
            <a:off x="1440079" y="5783701"/>
            <a:ext cx="633887" cy="824921"/>
          </a:xfrm>
          <a:custGeom>
            <a:avLst/>
            <a:gdLst/>
            <a:ahLst/>
            <a:cxnLst/>
            <a:rect l="l" t="t" r="r" b="b"/>
            <a:pathLst>
              <a:path w="633887" h="824921">
                <a:moveTo>
                  <a:pt x="633887" y="0"/>
                </a:moveTo>
                <a:lnTo>
                  <a:pt x="0" y="0"/>
                </a:lnTo>
                <a:lnTo>
                  <a:pt x="0" y="824921"/>
                </a:lnTo>
                <a:lnTo>
                  <a:pt x="633887" y="824921"/>
                </a:lnTo>
                <a:lnTo>
                  <a:pt x="633887" y="0"/>
                </a:lnTo>
                <a:close/>
              </a:path>
            </a:pathLst>
          </a:custGeom>
          <a:blipFill>
            <a:blip r:embed="rId8">
              <a:extLst>
                <a:ext uri="{96DAC541-7B7A-43D3-8B79-37D633B846F1}">
                  <asvg:svgBlip xmlns:asvg="http://schemas.microsoft.com/office/drawing/2016/SVG/main" r:embed="rId9"/>
                </a:ext>
              </a:extLst>
            </a:blip>
            <a:stretch>
              <a:fillRect t="-39561" r="-38112" b="-1473"/>
            </a:stretch>
          </a:blipFill>
        </p:spPr>
        <p:txBody>
          <a:bodyPr/>
          <a:lstStyle/>
          <a:p>
            <a:endParaRPr lang="en-US"/>
          </a:p>
        </p:txBody>
      </p:sp>
      <p:sp>
        <p:nvSpPr>
          <p:cNvPr id="10" name="TextBox 10"/>
          <p:cNvSpPr txBox="1"/>
          <p:nvPr/>
        </p:nvSpPr>
        <p:spPr>
          <a:xfrm>
            <a:off x="5491138" y="870623"/>
            <a:ext cx="6764033" cy="610844"/>
          </a:xfrm>
          <a:prstGeom prst="rect">
            <a:avLst/>
          </a:prstGeom>
        </p:spPr>
        <p:txBody>
          <a:bodyPr lIns="0" tIns="0" rIns="0" bIns="0" rtlCol="0" anchor="t">
            <a:spAutoFit/>
          </a:bodyPr>
          <a:lstStyle/>
          <a:p>
            <a:pPr algn="ctr">
              <a:lnSpc>
                <a:spcPts val="4639"/>
              </a:lnSpc>
            </a:pPr>
            <a:r>
              <a:rPr lang="en-US" sz="4217">
                <a:solidFill>
                  <a:srgbClr val="FFFFFF"/>
                </a:solidFill>
                <a:latin typeface="Chewy"/>
                <a:ea typeface="Chewy"/>
                <a:cs typeface="Chewy"/>
                <a:sym typeface="Chewy"/>
              </a:rPr>
              <a:t>PHÂN KHÚC KHÁCH HÀNG</a:t>
            </a:r>
          </a:p>
        </p:txBody>
      </p:sp>
      <p:sp>
        <p:nvSpPr>
          <p:cNvPr id="11" name="TextBox 11"/>
          <p:cNvSpPr txBox="1"/>
          <p:nvPr/>
        </p:nvSpPr>
        <p:spPr>
          <a:xfrm>
            <a:off x="2574789" y="1913665"/>
            <a:ext cx="12596732" cy="8058150"/>
          </a:xfrm>
          <a:prstGeom prst="rect">
            <a:avLst/>
          </a:prstGeom>
        </p:spPr>
        <p:txBody>
          <a:bodyPr lIns="0" tIns="0" rIns="0" bIns="0" rtlCol="0" anchor="t">
            <a:spAutoFit/>
          </a:bodyPr>
          <a:lstStyle/>
          <a:p>
            <a:pPr marL="539754" lvl="1" indent="-269877" algn="just">
              <a:lnSpc>
                <a:spcPts val="3000"/>
              </a:lnSpc>
              <a:buFont typeface="Arial"/>
              <a:buChar char="•"/>
            </a:pPr>
            <a:r>
              <a:rPr lang="en-US" sz="2500">
                <a:solidFill>
                  <a:srgbClr val="FFFFFF"/>
                </a:solidFill>
                <a:latin typeface="Comic Sans"/>
                <a:ea typeface="Comic Sans"/>
                <a:cs typeface="Comic Sans"/>
                <a:sym typeface="Comic Sans"/>
              </a:rPr>
              <a:t>Độ tuổi nổi bật:</a:t>
            </a:r>
          </a:p>
          <a:p>
            <a:pPr marL="1079509" lvl="2" indent="-359836" algn="just">
              <a:lnSpc>
                <a:spcPts val="3000"/>
              </a:lnSpc>
              <a:buFont typeface="Arial"/>
              <a:buChar char="⚬"/>
            </a:pPr>
            <a:r>
              <a:rPr lang="en-US" sz="2500">
                <a:solidFill>
                  <a:srgbClr val="FFFFFF"/>
                </a:solidFill>
                <a:latin typeface="Comic Sans"/>
                <a:ea typeface="Comic Sans"/>
                <a:cs typeface="Comic Sans"/>
                <a:sym typeface="Comic Sans"/>
              </a:rPr>
              <a:t>Nhóm 36–50 tuổi: chiếm tỷ trọng lớn nhất, độ trung thành cao (96% là loyal)</a:t>
            </a:r>
          </a:p>
          <a:p>
            <a:pPr marL="1079509" lvl="2" indent="-359836" algn="just">
              <a:lnSpc>
                <a:spcPts val="3000"/>
              </a:lnSpc>
              <a:buFont typeface="Arial"/>
              <a:buChar char="⚬"/>
            </a:pPr>
            <a:r>
              <a:rPr lang="en-US" sz="2500">
                <a:solidFill>
                  <a:srgbClr val="FFFFFF"/>
                </a:solidFill>
                <a:latin typeface="Comic Sans"/>
                <a:ea typeface="Comic Sans"/>
                <a:cs typeface="Comic Sans"/>
                <a:sym typeface="Comic Sans"/>
              </a:rPr>
              <a:t>Nhóm 20–35 tuổi: tỷ lệ khách lớn nhưng loyalty thấp (chỉ 50–63% loyal)</a:t>
            </a:r>
          </a:p>
          <a:p>
            <a:pPr marL="1079509" lvl="2" indent="-359836" algn="just">
              <a:lnSpc>
                <a:spcPts val="3000"/>
              </a:lnSpc>
              <a:buFont typeface="Arial"/>
              <a:buChar char="⚬"/>
            </a:pPr>
            <a:r>
              <a:rPr lang="en-US" sz="2500">
                <a:solidFill>
                  <a:srgbClr val="FFFFFF"/>
                </a:solidFill>
                <a:latin typeface="Comic Sans"/>
                <a:ea typeface="Comic Sans"/>
                <a:cs typeface="Comic Sans"/>
                <a:sym typeface="Comic Sans"/>
              </a:rPr>
              <a:t>Nhóm 51–65 tuổi và 65+: ít khách hơn nhưng loyalty cao nhất (~93–98% loyal)</a:t>
            </a:r>
          </a:p>
          <a:p>
            <a:pPr marL="1079509" lvl="2" indent="-359836" algn="just">
              <a:lnSpc>
                <a:spcPts val="3000"/>
              </a:lnSpc>
              <a:buFont typeface="Arial"/>
              <a:buChar char="⚬"/>
            </a:pPr>
            <a:r>
              <a:rPr lang="en-US" sz="2500">
                <a:solidFill>
                  <a:srgbClr val="FFFFFF"/>
                </a:solidFill>
                <a:latin typeface="Comic Sans"/>
                <a:ea typeface="Comic Sans"/>
                <a:cs typeface="Comic Sans"/>
                <a:sym typeface="Comic Sans"/>
              </a:rPr>
              <a:t>Nhóm &lt; 20 tuổi: loyalty thấp nhất (~16% loyal), dễ rời bỏ</a:t>
            </a:r>
          </a:p>
          <a:p>
            <a:pPr marL="539754" lvl="1" indent="-269877" algn="just">
              <a:lnSpc>
                <a:spcPts val="3000"/>
              </a:lnSpc>
              <a:buFont typeface="Arial"/>
              <a:buChar char="•"/>
            </a:pPr>
            <a:r>
              <a:rPr lang="en-US" sz="2500">
                <a:solidFill>
                  <a:srgbClr val="FFFFFF"/>
                </a:solidFill>
                <a:latin typeface="Comic Sans"/>
                <a:ea typeface="Comic Sans"/>
                <a:cs typeface="Comic Sans"/>
                <a:sym typeface="Comic Sans"/>
              </a:rPr>
              <a:t>Giới tính:</a:t>
            </a:r>
          </a:p>
          <a:p>
            <a:pPr marL="1079509" lvl="2" indent="-359836" algn="just">
              <a:lnSpc>
                <a:spcPts val="3000"/>
              </a:lnSpc>
              <a:buFont typeface="Arial"/>
              <a:buChar char="⚬"/>
            </a:pPr>
            <a:r>
              <a:rPr lang="en-US" sz="2500">
                <a:solidFill>
                  <a:srgbClr val="FFFFFF"/>
                </a:solidFill>
                <a:latin typeface="Comic Sans"/>
                <a:ea typeface="Comic Sans"/>
                <a:cs typeface="Comic Sans"/>
                <a:sym typeface="Comic Sans"/>
              </a:rPr>
              <a:t>Nữ giới có tỷ lệ hài lòng cao hơn nam ở hầu hết độ tuổi</a:t>
            </a:r>
          </a:p>
          <a:p>
            <a:pPr marL="1079509" lvl="2" indent="-359836" algn="just">
              <a:lnSpc>
                <a:spcPts val="3000"/>
              </a:lnSpc>
              <a:buFont typeface="Arial"/>
              <a:buChar char="⚬"/>
            </a:pPr>
            <a:r>
              <a:rPr lang="en-US" sz="2500">
                <a:solidFill>
                  <a:srgbClr val="FFFFFF"/>
                </a:solidFill>
                <a:latin typeface="Comic Sans"/>
                <a:ea typeface="Comic Sans"/>
                <a:cs typeface="Comic Sans"/>
                <a:sym typeface="Comic Sans"/>
              </a:rPr>
              <a:t>Tuy nhiên, nữ đi công tác lại là nhóm không hài lòng cao → cần dịch vụ chuyên biệt hơn</a:t>
            </a:r>
          </a:p>
          <a:p>
            <a:pPr marL="539754" lvl="1" indent="-269877" algn="just">
              <a:lnSpc>
                <a:spcPts val="3000"/>
              </a:lnSpc>
              <a:buFont typeface="Arial"/>
              <a:buChar char="•"/>
            </a:pPr>
            <a:r>
              <a:rPr lang="en-US" sz="2500">
                <a:solidFill>
                  <a:srgbClr val="FFFFFF"/>
                </a:solidFill>
                <a:latin typeface="Comic Sans"/>
                <a:ea typeface="Comic Sans"/>
                <a:cs typeface="Comic Sans"/>
                <a:sym typeface="Comic Sans"/>
              </a:rPr>
              <a:t>Mục đích chuyến đi:</a:t>
            </a:r>
          </a:p>
          <a:p>
            <a:pPr marL="1079509" lvl="2" indent="-359836" algn="just">
              <a:lnSpc>
                <a:spcPts val="3000"/>
              </a:lnSpc>
              <a:buFont typeface="Arial"/>
              <a:buChar char="⚬"/>
            </a:pPr>
            <a:r>
              <a:rPr lang="en-US" sz="2500">
                <a:solidFill>
                  <a:srgbClr val="FFFFFF"/>
                </a:solidFill>
                <a:latin typeface="Comic Sans"/>
                <a:ea typeface="Comic Sans"/>
                <a:cs typeface="Comic Sans"/>
                <a:sym typeface="Comic Sans"/>
              </a:rPr>
              <a:t>Business Travelers (đi công tác): loyalty cao nhưng kỳ vọng cũng cao</a:t>
            </a:r>
          </a:p>
          <a:p>
            <a:pPr marL="1079509" lvl="2" indent="-359836" algn="just">
              <a:lnSpc>
                <a:spcPts val="3000"/>
              </a:lnSpc>
              <a:buFont typeface="Arial"/>
              <a:buChar char="⚬"/>
            </a:pPr>
            <a:r>
              <a:rPr lang="en-US" sz="2500">
                <a:solidFill>
                  <a:srgbClr val="FFFFFF"/>
                </a:solidFill>
                <a:latin typeface="Comic Sans"/>
                <a:ea typeface="Comic Sans"/>
                <a:cs typeface="Comic Sans"/>
                <a:sym typeface="Comic Sans"/>
              </a:rPr>
              <a:t>Personal Travelers (đi cá nhân): loyalty thấp hơn, dễ rời bỏ nếu không hài lòng</a:t>
            </a:r>
          </a:p>
          <a:p>
            <a:pPr marL="1079509" lvl="2" indent="-359836" algn="just">
              <a:lnSpc>
                <a:spcPts val="3000"/>
              </a:lnSpc>
              <a:buFont typeface="Arial"/>
              <a:buChar char="⚬"/>
            </a:pPr>
            <a:r>
              <a:rPr lang="en-US" sz="2500">
                <a:solidFill>
                  <a:srgbClr val="FFFFFF"/>
                </a:solidFill>
                <a:latin typeface="Comic Sans"/>
                <a:ea typeface="Comic Sans"/>
                <a:cs typeface="Comic Sans"/>
                <a:sym typeface="Comic Sans"/>
              </a:rPr>
              <a:t> Tỷ lệ Personal Travel cao nhất ở hai đầu độ tuổi: nhóm &lt;20 và nhóm 65+, Đây là 2 nhóm có hành vi khác biệt rõ rệt và cần chiến lược chăm sóc riêng</a:t>
            </a:r>
          </a:p>
          <a:p>
            <a:pPr marL="539754" lvl="1" indent="-269877" algn="just">
              <a:lnSpc>
                <a:spcPts val="3000"/>
              </a:lnSpc>
              <a:buFont typeface="Arial"/>
              <a:buChar char="•"/>
            </a:pPr>
            <a:r>
              <a:rPr lang="en-US" sz="2500">
                <a:solidFill>
                  <a:srgbClr val="FFFFFF"/>
                </a:solidFill>
                <a:latin typeface="Comic Sans"/>
                <a:ea typeface="Comic Sans"/>
                <a:cs typeface="Comic Sans"/>
                <a:sym typeface="Comic Sans"/>
              </a:rPr>
              <a:t>Hạng vé theo độ tuổi:</a:t>
            </a:r>
          </a:p>
          <a:p>
            <a:pPr marL="1079509" lvl="2" indent="-359836" algn="just">
              <a:lnSpc>
                <a:spcPts val="3000"/>
              </a:lnSpc>
              <a:buFont typeface="Arial"/>
              <a:buChar char="⚬"/>
            </a:pPr>
            <a:r>
              <a:rPr lang="en-US" sz="2500">
                <a:solidFill>
                  <a:srgbClr val="FFFFFF"/>
                </a:solidFill>
                <a:latin typeface="Comic Sans"/>
                <a:ea typeface="Comic Sans"/>
                <a:cs typeface="Comic Sans"/>
                <a:sym typeface="Comic Sans"/>
              </a:rPr>
              <a:t>Nhóm 36–50 tuổi chủ yếu chọn Business và Eco, chiếm tỷ trọng cao</a:t>
            </a:r>
          </a:p>
          <a:p>
            <a:pPr marL="1079509" lvl="2" indent="-359836" algn="just">
              <a:lnSpc>
                <a:spcPts val="3000"/>
              </a:lnSpc>
              <a:buFont typeface="Arial"/>
              <a:buChar char="⚬"/>
            </a:pPr>
            <a:r>
              <a:rPr lang="en-US" sz="2500">
                <a:solidFill>
                  <a:srgbClr val="FFFFFF"/>
                </a:solidFill>
                <a:latin typeface="Comic Sans"/>
                <a:ea typeface="Comic Sans"/>
                <a:cs typeface="Comic Sans"/>
                <a:sym typeface="Comic Sans"/>
              </a:rPr>
              <a:t>Nhóm 20–35 tuổi chọn Eco nhiều hơn Business → nhạy cảm giá, dễ rời bỏ</a:t>
            </a:r>
          </a:p>
          <a:p>
            <a:pPr marL="1079509" lvl="2" indent="-359836" algn="just">
              <a:lnSpc>
                <a:spcPts val="3000"/>
              </a:lnSpc>
              <a:buFont typeface="Arial"/>
              <a:buChar char="⚬"/>
            </a:pPr>
            <a:r>
              <a:rPr lang="en-US" sz="2500">
                <a:solidFill>
                  <a:srgbClr val="FFFFFF"/>
                </a:solidFill>
                <a:latin typeface="Comic Sans"/>
                <a:ea typeface="Comic Sans"/>
                <a:cs typeface="Comic Sans"/>
                <a:sym typeface="Comic Sans"/>
              </a:rPr>
              <a:t>Nhóm 51–65 tuổi: có xu hướng chọn Business cao hơn cả Eco → cho thấy ưu tiên trải nghiệm</a:t>
            </a:r>
          </a:p>
          <a:p>
            <a:pPr marL="1079509" lvl="2" indent="-359836" algn="just">
              <a:lnSpc>
                <a:spcPts val="3000"/>
              </a:lnSpc>
              <a:buFont typeface="Arial"/>
              <a:buChar char="⚬"/>
            </a:pPr>
            <a:r>
              <a:rPr lang="en-US" sz="2500">
                <a:solidFill>
                  <a:srgbClr val="FFFFFF"/>
                </a:solidFill>
                <a:latin typeface="Comic Sans"/>
                <a:ea typeface="Comic Sans"/>
                <a:cs typeface="Comic Sans"/>
                <a:sym typeface="Comic Sans"/>
              </a:rPr>
              <a:t>Nhóm &lt;20 tuổi và 65+ có xu hướng chọn Eco</a:t>
            </a:r>
          </a:p>
          <a:p>
            <a:pPr algn="just">
              <a:lnSpc>
                <a:spcPts val="3480"/>
              </a:lnSpc>
            </a:pPr>
            <a:endParaRPr lang="en-US" sz="2500">
              <a:solidFill>
                <a:srgbClr val="FFFFFF"/>
              </a:solidFill>
              <a:latin typeface="Comic Sans"/>
              <a:ea typeface="Comic Sans"/>
              <a:cs typeface="Comic Sans"/>
              <a:sym typeface="Comic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F275A"/>
        </a:solidFill>
        <a:effectLst/>
      </p:bgPr>
    </p:bg>
    <p:spTree>
      <p:nvGrpSpPr>
        <p:cNvPr id="1" name=""/>
        <p:cNvGrpSpPr/>
        <p:nvPr/>
      </p:nvGrpSpPr>
      <p:grpSpPr>
        <a:xfrm>
          <a:off x="0" y="0"/>
          <a:ext cx="0" cy="0"/>
          <a:chOff x="0" y="0"/>
          <a:chExt cx="0" cy="0"/>
        </a:xfrm>
      </p:grpSpPr>
      <p:sp>
        <p:nvSpPr>
          <p:cNvPr id="2" name="Freeform 2"/>
          <p:cNvSpPr/>
          <p:nvPr/>
        </p:nvSpPr>
        <p:spPr>
          <a:xfrm flipH="1">
            <a:off x="-5393652" y="6667787"/>
            <a:ext cx="13448544" cy="8153180"/>
          </a:xfrm>
          <a:custGeom>
            <a:avLst/>
            <a:gdLst/>
            <a:ahLst/>
            <a:cxnLst/>
            <a:rect l="l" t="t" r="r" b="b"/>
            <a:pathLst>
              <a:path w="13448544" h="8153180">
                <a:moveTo>
                  <a:pt x="13448544" y="0"/>
                </a:moveTo>
                <a:lnTo>
                  <a:pt x="0" y="0"/>
                </a:lnTo>
                <a:lnTo>
                  <a:pt x="0" y="8153180"/>
                </a:lnTo>
                <a:lnTo>
                  <a:pt x="13448544" y="8153180"/>
                </a:lnTo>
                <a:lnTo>
                  <a:pt x="13448544"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flipV="1">
            <a:off x="16053299" y="3581687"/>
            <a:ext cx="4303059" cy="4114800"/>
          </a:xfrm>
          <a:custGeom>
            <a:avLst/>
            <a:gdLst/>
            <a:ahLst/>
            <a:cxnLst/>
            <a:rect l="l" t="t" r="r" b="b"/>
            <a:pathLst>
              <a:path w="4303059" h="4114800">
                <a:moveTo>
                  <a:pt x="0" y="4114800"/>
                </a:moveTo>
                <a:lnTo>
                  <a:pt x="4303059" y="4114800"/>
                </a:lnTo>
                <a:lnTo>
                  <a:pt x="4303059" y="0"/>
                </a:lnTo>
                <a:lnTo>
                  <a:pt x="0" y="0"/>
                </a:lnTo>
                <a:lnTo>
                  <a:pt x="0" y="4114800"/>
                </a:lnTo>
                <a:close/>
              </a:path>
            </a:pathLst>
          </a:custGeom>
          <a:blipFill>
            <a:blip r:embed="rId4">
              <a:alphaModFix amt="51000"/>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n-US"/>
          </a:p>
        </p:txBody>
      </p:sp>
      <p:sp>
        <p:nvSpPr>
          <p:cNvPr id="4" name="Freeform 4"/>
          <p:cNvSpPr/>
          <p:nvPr/>
        </p:nvSpPr>
        <p:spPr>
          <a:xfrm>
            <a:off x="10269576" y="6667787"/>
            <a:ext cx="13448544" cy="8153180"/>
          </a:xfrm>
          <a:custGeom>
            <a:avLst/>
            <a:gdLst/>
            <a:ahLst/>
            <a:cxnLst/>
            <a:rect l="l" t="t" r="r" b="b"/>
            <a:pathLst>
              <a:path w="13448544" h="8153180">
                <a:moveTo>
                  <a:pt x="0" y="0"/>
                </a:moveTo>
                <a:lnTo>
                  <a:pt x="13448544" y="0"/>
                </a:lnTo>
                <a:lnTo>
                  <a:pt x="13448544" y="8153180"/>
                </a:lnTo>
                <a:lnTo>
                  <a:pt x="0" y="815318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p:cNvSpPr/>
          <p:nvPr/>
        </p:nvSpPr>
        <p:spPr>
          <a:xfrm flipH="1">
            <a:off x="-5796212" y="7696487"/>
            <a:ext cx="13448544" cy="8153180"/>
          </a:xfrm>
          <a:custGeom>
            <a:avLst/>
            <a:gdLst/>
            <a:ahLst/>
            <a:cxnLst/>
            <a:rect l="l" t="t" r="r" b="b"/>
            <a:pathLst>
              <a:path w="13448544" h="8153180">
                <a:moveTo>
                  <a:pt x="13448544" y="0"/>
                </a:moveTo>
                <a:lnTo>
                  <a:pt x="0" y="0"/>
                </a:lnTo>
                <a:lnTo>
                  <a:pt x="0" y="8153180"/>
                </a:lnTo>
                <a:lnTo>
                  <a:pt x="13448544" y="8153180"/>
                </a:lnTo>
                <a:lnTo>
                  <a:pt x="13448544"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6" name="Freeform 6"/>
          <p:cNvSpPr/>
          <p:nvPr/>
        </p:nvSpPr>
        <p:spPr>
          <a:xfrm>
            <a:off x="10635668" y="7696487"/>
            <a:ext cx="13448544" cy="8153180"/>
          </a:xfrm>
          <a:custGeom>
            <a:avLst/>
            <a:gdLst/>
            <a:ahLst/>
            <a:cxnLst/>
            <a:rect l="l" t="t" r="r" b="b"/>
            <a:pathLst>
              <a:path w="13448544" h="8153180">
                <a:moveTo>
                  <a:pt x="0" y="0"/>
                </a:moveTo>
                <a:lnTo>
                  <a:pt x="13448544" y="0"/>
                </a:lnTo>
                <a:lnTo>
                  <a:pt x="13448544" y="8153180"/>
                </a:lnTo>
                <a:lnTo>
                  <a:pt x="0" y="815318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grpSp>
        <p:nvGrpSpPr>
          <p:cNvPr id="7" name="Group 7"/>
          <p:cNvGrpSpPr/>
          <p:nvPr/>
        </p:nvGrpSpPr>
        <p:grpSpPr>
          <a:xfrm>
            <a:off x="-2410815" y="-4204810"/>
            <a:ext cx="5469237" cy="5469237"/>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07FC6"/>
            </a:solidFill>
          </p:spPr>
          <p:txBody>
            <a:bodyPr/>
            <a:lstStyle/>
            <a:p>
              <a:endParaRPr lang="en-US"/>
            </a:p>
          </p:txBody>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0" name="Freeform 10"/>
          <p:cNvSpPr/>
          <p:nvPr/>
        </p:nvSpPr>
        <p:spPr>
          <a:xfrm>
            <a:off x="1189257" y="1028700"/>
            <a:ext cx="2535955" cy="6064240"/>
          </a:xfrm>
          <a:custGeom>
            <a:avLst/>
            <a:gdLst/>
            <a:ahLst/>
            <a:cxnLst/>
            <a:rect l="l" t="t" r="r" b="b"/>
            <a:pathLst>
              <a:path w="2535955" h="6064240">
                <a:moveTo>
                  <a:pt x="0" y="0"/>
                </a:moveTo>
                <a:lnTo>
                  <a:pt x="2535955" y="0"/>
                </a:lnTo>
                <a:lnTo>
                  <a:pt x="2535955" y="6064240"/>
                </a:lnTo>
                <a:lnTo>
                  <a:pt x="0" y="6064240"/>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txBody>
          <a:bodyPr/>
          <a:lstStyle/>
          <a:p>
            <a:endParaRPr lang="en-US"/>
          </a:p>
        </p:txBody>
      </p:sp>
      <p:sp>
        <p:nvSpPr>
          <p:cNvPr id="11" name="Freeform 11"/>
          <p:cNvSpPr/>
          <p:nvPr/>
        </p:nvSpPr>
        <p:spPr>
          <a:xfrm>
            <a:off x="12207868" y="7427017"/>
            <a:ext cx="5436900" cy="2342810"/>
          </a:xfrm>
          <a:custGeom>
            <a:avLst/>
            <a:gdLst/>
            <a:ahLst/>
            <a:cxnLst/>
            <a:rect l="l" t="t" r="r" b="b"/>
            <a:pathLst>
              <a:path w="5436900" h="2342810">
                <a:moveTo>
                  <a:pt x="0" y="0"/>
                </a:moveTo>
                <a:lnTo>
                  <a:pt x="5436900" y="0"/>
                </a:lnTo>
                <a:lnTo>
                  <a:pt x="5436900" y="2342810"/>
                </a:lnTo>
                <a:lnTo>
                  <a:pt x="0" y="234281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grpSp>
        <p:nvGrpSpPr>
          <p:cNvPr id="12" name="Group 12"/>
          <p:cNvGrpSpPr/>
          <p:nvPr/>
        </p:nvGrpSpPr>
        <p:grpSpPr>
          <a:xfrm>
            <a:off x="15975176" y="-2390809"/>
            <a:ext cx="5469237" cy="5469237"/>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07FC6"/>
            </a:solidFill>
          </p:spPr>
          <p:txBody>
            <a:bodyPr/>
            <a:lstStyle/>
            <a:p>
              <a:endParaRPr lang="en-US"/>
            </a:p>
          </p:txBody>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5" name="Freeform 15"/>
          <p:cNvSpPr/>
          <p:nvPr/>
        </p:nvSpPr>
        <p:spPr>
          <a:xfrm>
            <a:off x="13034176" y="691265"/>
            <a:ext cx="4610592" cy="1969980"/>
          </a:xfrm>
          <a:custGeom>
            <a:avLst/>
            <a:gdLst/>
            <a:ahLst/>
            <a:cxnLst/>
            <a:rect l="l" t="t" r="r" b="b"/>
            <a:pathLst>
              <a:path w="4610592" h="1969980">
                <a:moveTo>
                  <a:pt x="0" y="0"/>
                </a:moveTo>
                <a:lnTo>
                  <a:pt x="4610592" y="0"/>
                </a:lnTo>
                <a:lnTo>
                  <a:pt x="4610592" y="1969980"/>
                </a:lnTo>
                <a:lnTo>
                  <a:pt x="0" y="196998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16" name="Freeform 16"/>
          <p:cNvSpPr/>
          <p:nvPr/>
        </p:nvSpPr>
        <p:spPr>
          <a:xfrm>
            <a:off x="-2599362" y="477687"/>
            <a:ext cx="4173045" cy="1783028"/>
          </a:xfrm>
          <a:custGeom>
            <a:avLst/>
            <a:gdLst/>
            <a:ahLst/>
            <a:cxnLst/>
            <a:rect l="l" t="t" r="r" b="b"/>
            <a:pathLst>
              <a:path w="4173045" h="1783028">
                <a:moveTo>
                  <a:pt x="0" y="0"/>
                </a:moveTo>
                <a:lnTo>
                  <a:pt x="4173045" y="0"/>
                </a:lnTo>
                <a:lnTo>
                  <a:pt x="4173045" y="1783029"/>
                </a:lnTo>
                <a:lnTo>
                  <a:pt x="0" y="1783029"/>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17" name="Freeform 17"/>
          <p:cNvSpPr/>
          <p:nvPr/>
        </p:nvSpPr>
        <p:spPr>
          <a:xfrm flipH="1">
            <a:off x="1573683" y="-1337779"/>
            <a:ext cx="4303059" cy="4114800"/>
          </a:xfrm>
          <a:custGeom>
            <a:avLst/>
            <a:gdLst/>
            <a:ahLst/>
            <a:cxnLst/>
            <a:rect l="l" t="t" r="r" b="b"/>
            <a:pathLst>
              <a:path w="4303059" h="4114800">
                <a:moveTo>
                  <a:pt x="4303059" y="0"/>
                </a:moveTo>
                <a:lnTo>
                  <a:pt x="0" y="0"/>
                </a:lnTo>
                <a:lnTo>
                  <a:pt x="0" y="4114800"/>
                </a:lnTo>
                <a:lnTo>
                  <a:pt x="4303059" y="4114800"/>
                </a:lnTo>
                <a:lnTo>
                  <a:pt x="4303059" y="0"/>
                </a:lnTo>
                <a:close/>
              </a:path>
            </a:pathLst>
          </a:custGeom>
          <a:blipFill>
            <a:blip r:embed="rId4">
              <a:alphaModFix amt="51000"/>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8" name="Freeform 18"/>
          <p:cNvSpPr/>
          <p:nvPr/>
        </p:nvSpPr>
        <p:spPr>
          <a:xfrm>
            <a:off x="11621080" y="2013392"/>
            <a:ext cx="586788" cy="763628"/>
          </a:xfrm>
          <a:custGeom>
            <a:avLst/>
            <a:gdLst/>
            <a:ahLst/>
            <a:cxnLst/>
            <a:rect l="l" t="t" r="r" b="b"/>
            <a:pathLst>
              <a:path w="586788" h="763628">
                <a:moveTo>
                  <a:pt x="0" y="0"/>
                </a:moveTo>
                <a:lnTo>
                  <a:pt x="586788" y="0"/>
                </a:lnTo>
                <a:lnTo>
                  <a:pt x="586788" y="763629"/>
                </a:lnTo>
                <a:lnTo>
                  <a:pt x="0" y="763629"/>
                </a:lnTo>
                <a:lnTo>
                  <a:pt x="0" y="0"/>
                </a:lnTo>
                <a:close/>
              </a:path>
            </a:pathLst>
          </a:custGeom>
          <a:blipFill>
            <a:blip r:embed="rId14">
              <a:extLst>
                <a:ext uri="{96DAC541-7B7A-43D3-8B79-37D633B846F1}">
                  <asvg:svgBlip xmlns:asvg="http://schemas.microsoft.com/office/drawing/2016/SVG/main" r:embed="rId15"/>
                </a:ext>
              </a:extLst>
            </a:blip>
            <a:stretch>
              <a:fillRect t="-39561" r="-38112" b="-1473"/>
            </a:stretch>
          </a:blipFill>
        </p:spPr>
        <p:txBody>
          <a:bodyPr/>
          <a:lstStyle/>
          <a:p>
            <a:endParaRPr lang="en-US"/>
          </a:p>
        </p:txBody>
      </p:sp>
      <p:sp>
        <p:nvSpPr>
          <p:cNvPr id="19" name="Freeform 19"/>
          <p:cNvSpPr/>
          <p:nvPr/>
        </p:nvSpPr>
        <p:spPr>
          <a:xfrm>
            <a:off x="3712828" y="6932859"/>
            <a:ext cx="586788" cy="763628"/>
          </a:xfrm>
          <a:custGeom>
            <a:avLst/>
            <a:gdLst/>
            <a:ahLst/>
            <a:cxnLst/>
            <a:rect l="l" t="t" r="r" b="b"/>
            <a:pathLst>
              <a:path w="586788" h="763628">
                <a:moveTo>
                  <a:pt x="0" y="0"/>
                </a:moveTo>
                <a:lnTo>
                  <a:pt x="586788" y="0"/>
                </a:lnTo>
                <a:lnTo>
                  <a:pt x="586788" y="763628"/>
                </a:lnTo>
                <a:lnTo>
                  <a:pt x="0" y="763628"/>
                </a:lnTo>
                <a:lnTo>
                  <a:pt x="0" y="0"/>
                </a:lnTo>
                <a:close/>
              </a:path>
            </a:pathLst>
          </a:custGeom>
          <a:blipFill>
            <a:blip r:embed="rId14">
              <a:extLst>
                <a:ext uri="{96DAC541-7B7A-43D3-8B79-37D633B846F1}">
                  <asvg:svgBlip xmlns:asvg="http://schemas.microsoft.com/office/drawing/2016/SVG/main" r:embed="rId15"/>
                </a:ext>
              </a:extLst>
            </a:blip>
            <a:stretch>
              <a:fillRect t="-39561" r="-38112" b="-1473"/>
            </a:stretch>
          </a:blipFill>
        </p:spPr>
        <p:txBody>
          <a:bodyPr/>
          <a:lstStyle/>
          <a:p>
            <a:endParaRPr lang="en-US"/>
          </a:p>
        </p:txBody>
      </p:sp>
      <p:sp>
        <p:nvSpPr>
          <p:cNvPr id="20" name="Freeform 20"/>
          <p:cNvSpPr/>
          <p:nvPr/>
        </p:nvSpPr>
        <p:spPr>
          <a:xfrm>
            <a:off x="9144000" y="8262106"/>
            <a:ext cx="487587" cy="634531"/>
          </a:xfrm>
          <a:custGeom>
            <a:avLst/>
            <a:gdLst/>
            <a:ahLst/>
            <a:cxnLst/>
            <a:rect l="l" t="t" r="r" b="b"/>
            <a:pathLst>
              <a:path w="487587" h="634531">
                <a:moveTo>
                  <a:pt x="0" y="0"/>
                </a:moveTo>
                <a:lnTo>
                  <a:pt x="487587" y="0"/>
                </a:lnTo>
                <a:lnTo>
                  <a:pt x="487587" y="634531"/>
                </a:lnTo>
                <a:lnTo>
                  <a:pt x="0" y="634531"/>
                </a:lnTo>
                <a:lnTo>
                  <a:pt x="0" y="0"/>
                </a:lnTo>
                <a:close/>
              </a:path>
            </a:pathLst>
          </a:custGeom>
          <a:blipFill>
            <a:blip r:embed="rId16">
              <a:extLst>
                <a:ext uri="{96DAC541-7B7A-43D3-8B79-37D633B846F1}">
                  <asvg:svgBlip xmlns:asvg="http://schemas.microsoft.com/office/drawing/2016/SVG/main" r:embed="rId17"/>
                </a:ext>
              </a:extLst>
            </a:blip>
            <a:stretch>
              <a:fillRect t="-39561" r="-38112" b="-1473"/>
            </a:stretch>
          </a:blipFill>
        </p:spPr>
        <p:txBody>
          <a:bodyPr/>
          <a:lstStyle/>
          <a:p>
            <a:endParaRPr lang="en-US"/>
          </a:p>
        </p:txBody>
      </p:sp>
      <p:sp>
        <p:nvSpPr>
          <p:cNvPr id="21" name="Freeform 21"/>
          <p:cNvSpPr/>
          <p:nvPr/>
        </p:nvSpPr>
        <p:spPr>
          <a:xfrm>
            <a:off x="4348702" y="3743554"/>
            <a:ext cx="487587" cy="634531"/>
          </a:xfrm>
          <a:custGeom>
            <a:avLst/>
            <a:gdLst/>
            <a:ahLst/>
            <a:cxnLst/>
            <a:rect l="l" t="t" r="r" b="b"/>
            <a:pathLst>
              <a:path w="487587" h="634531">
                <a:moveTo>
                  <a:pt x="0" y="0"/>
                </a:moveTo>
                <a:lnTo>
                  <a:pt x="487588" y="0"/>
                </a:lnTo>
                <a:lnTo>
                  <a:pt x="487588" y="634532"/>
                </a:lnTo>
                <a:lnTo>
                  <a:pt x="0" y="634532"/>
                </a:lnTo>
                <a:lnTo>
                  <a:pt x="0" y="0"/>
                </a:lnTo>
                <a:close/>
              </a:path>
            </a:pathLst>
          </a:custGeom>
          <a:blipFill>
            <a:blip r:embed="rId16">
              <a:extLst>
                <a:ext uri="{96DAC541-7B7A-43D3-8B79-37D633B846F1}">
                  <asvg:svgBlip xmlns:asvg="http://schemas.microsoft.com/office/drawing/2016/SVG/main" r:embed="rId17"/>
                </a:ext>
              </a:extLst>
            </a:blip>
            <a:stretch>
              <a:fillRect t="-39561" r="-38112" b="-1473"/>
            </a:stretch>
          </a:blipFill>
        </p:spPr>
        <p:txBody>
          <a:bodyPr/>
          <a:lstStyle/>
          <a:p>
            <a:endParaRPr lang="en-US"/>
          </a:p>
        </p:txBody>
      </p:sp>
      <p:sp>
        <p:nvSpPr>
          <p:cNvPr id="22" name="Freeform 22"/>
          <p:cNvSpPr/>
          <p:nvPr/>
        </p:nvSpPr>
        <p:spPr>
          <a:xfrm>
            <a:off x="14559916" y="2260716"/>
            <a:ext cx="5211668" cy="2226804"/>
          </a:xfrm>
          <a:custGeom>
            <a:avLst/>
            <a:gdLst/>
            <a:ahLst/>
            <a:cxnLst/>
            <a:rect l="l" t="t" r="r" b="b"/>
            <a:pathLst>
              <a:path w="5211668" h="2226804">
                <a:moveTo>
                  <a:pt x="0" y="0"/>
                </a:moveTo>
                <a:lnTo>
                  <a:pt x="5211668" y="0"/>
                </a:lnTo>
                <a:lnTo>
                  <a:pt x="5211668" y="2226803"/>
                </a:lnTo>
                <a:lnTo>
                  <a:pt x="0" y="2226803"/>
                </a:lnTo>
                <a:lnTo>
                  <a:pt x="0" y="0"/>
                </a:lnTo>
                <a:close/>
              </a:path>
            </a:pathLst>
          </a:custGeom>
          <a:blipFill>
            <a:blip r:embed="rId18">
              <a:extLst>
                <a:ext uri="{96DAC541-7B7A-43D3-8B79-37D633B846F1}">
                  <asvg:svgBlip xmlns:asvg="http://schemas.microsoft.com/office/drawing/2016/SVG/main" r:embed="rId19"/>
                </a:ext>
              </a:extLst>
            </a:blip>
            <a:stretch>
              <a:fillRect/>
            </a:stretch>
          </a:blipFill>
          <a:ln cap="sq">
            <a:noFill/>
            <a:prstDash val="solid"/>
            <a:miter/>
          </a:ln>
        </p:spPr>
        <p:txBody>
          <a:bodyPr/>
          <a:lstStyle/>
          <a:p>
            <a:endParaRPr lang="en-US"/>
          </a:p>
        </p:txBody>
      </p:sp>
      <p:sp>
        <p:nvSpPr>
          <p:cNvPr id="23" name="Freeform 23"/>
          <p:cNvSpPr/>
          <p:nvPr/>
        </p:nvSpPr>
        <p:spPr>
          <a:xfrm>
            <a:off x="4592496" y="8404981"/>
            <a:ext cx="2568492" cy="1274906"/>
          </a:xfrm>
          <a:custGeom>
            <a:avLst/>
            <a:gdLst/>
            <a:ahLst/>
            <a:cxnLst/>
            <a:rect l="l" t="t" r="r" b="b"/>
            <a:pathLst>
              <a:path w="2568492" h="1274906">
                <a:moveTo>
                  <a:pt x="0" y="0"/>
                </a:moveTo>
                <a:lnTo>
                  <a:pt x="2568492" y="0"/>
                </a:lnTo>
                <a:lnTo>
                  <a:pt x="2568492" y="1274906"/>
                </a:lnTo>
                <a:lnTo>
                  <a:pt x="0" y="1274906"/>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txBody>
          <a:bodyPr/>
          <a:lstStyle/>
          <a:p>
            <a:endParaRPr lang="en-US"/>
          </a:p>
        </p:txBody>
      </p:sp>
      <p:sp>
        <p:nvSpPr>
          <p:cNvPr id="24" name="Freeform 24"/>
          <p:cNvSpPr/>
          <p:nvPr/>
        </p:nvSpPr>
        <p:spPr>
          <a:xfrm flipV="1">
            <a:off x="6909547" y="8896637"/>
            <a:ext cx="3474680" cy="3422560"/>
          </a:xfrm>
          <a:custGeom>
            <a:avLst/>
            <a:gdLst/>
            <a:ahLst/>
            <a:cxnLst/>
            <a:rect l="l" t="t" r="r" b="b"/>
            <a:pathLst>
              <a:path w="3474680" h="3422560">
                <a:moveTo>
                  <a:pt x="0" y="3422561"/>
                </a:moveTo>
                <a:lnTo>
                  <a:pt x="3474681" y="3422561"/>
                </a:lnTo>
                <a:lnTo>
                  <a:pt x="3474681" y="0"/>
                </a:lnTo>
                <a:lnTo>
                  <a:pt x="0" y="0"/>
                </a:lnTo>
                <a:lnTo>
                  <a:pt x="0" y="3422561"/>
                </a:lnTo>
                <a:close/>
              </a:path>
            </a:pathLst>
          </a:custGeom>
          <a:blipFill>
            <a:blip r:embed="rId22">
              <a:alphaModFix amt="50000"/>
              <a:extLst>
                <a:ext uri="{96DAC541-7B7A-43D3-8B79-37D633B846F1}">
                  <asvg:svgBlip xmlns:asvg="http://schemas.microsoft.com/office/drawing/2016/SVG/main" r:embed="rId23"/>
                </a:ext>
              </a:extLst>
            </a:blip>
            <a:stretch>
              <a:fillRect/>
            </a:stretch>
          </a:blipFill>
        </p:spPr>
        <p:txBody>
          <a:bodyPr/>
          <a:lstStyle/>
          <a:p>
            <a:endParaRPr lang="en-US"/>
          </a:p>
        </p:txBody>
      </p:sp>
      <p:sp>
        <p:nvSpPr>
          <p:cNvPr id="25" name="Freeform 25"/>
          <p:cNvSpPr/>
          <p:nvPr/>
        </p:nvSpPr>
        <p:spPr>
          <a:xfrm>
            <a:off x="6656303" y="410674"/>
            <a:ext cx="4236253" cy="1265580"/>
          </a:xfrm>
          <a:custGeom>
            <a:avLst/>
            <a:gdLst/>
            <a:ahLst/>
            <a:cxnLst/>
            <a:rect l="l" t="t" r="r" b="b"/>
            <a:pathLst>
              <a:path w="4236253" h="1265580">
                <a:moveTo>
                  <a:pt x="0" y="0"/>
                </a:moveTo>
                <a:lnTo>
                  <a:pt x="4236253" y="0"/>
                </a:lnTo>
                <a:lnTo>
                  <a:pt x="4236253" y="1265581"/>
                </a:lnTo>
                <a:lnTo>
                  <a:pt x="0" y="1265581"/>
                </a:lnTo>
                <a:lnTo>
                  <a:pt x="0" y="0"/>
                </a:lnTo>
                <a:close/>
              </a:path>
            </a:pathLst>
          </a:custGeom>
          <a:blipFill>
            <a:blip r:embed="rId24">
              <a:extLst>
                <a:ext uri="{96DAC541-7B7A-43D3-8B79-37D633B846F1}">
                  <asvg:svgBlip xmlns:asvg="http://schemas.microsoft.com/office/drawing/2016/SVG/main" r:embed="rId25"/>
                </a:ext>
              </a:extLst>
            </a:blip>
            <a:stretch>
              <a:fillRect/>
            </a:stretch>
          </a:blipFill>
          <a:ln cap="sq">
            <a:noFill/>
            <a:prstDash val="solid"/>
            <a:miter/>
          </a:ln>
        </p:spPr>
        <p:txBody>
          <a:bodyPr/>
          <a:lstStyle/>
          <a:p>
            <a:endParaRPr lang="en-US"/>
          </a:p>
        </p:txBody>
      </p:sp>
      <p:sp>
        <p:nvSpPr>
          <p:cNvPr id="26" name="Freeform 26"/>
          <p:cNvSpPr/>
          <p:nvPr/>
        </p:nvSpPr>
        <p:spPr>
          <a:xfrm>
            <a:off x="14346610" y="5307650"/>
            <a:ext cx="1159416" cy="1060866"/>
          </a:xfrm>
          <a:custGeom>
            <a:avLst/>
            <a:gdLst/>
            <a:ahLst/>
            <a:cxnLst/>
            <a:rect l="l" t="t" r="r" b="b"/>
            <a:pathLst>
              <a:path w="1159416" h="1060866">
                <a:moveTo>
                  <a:pt x="0" y="0"/>
                </a:moveTo>
                <a:lnTo>
                  <a:pt x="1159416" y="0"/>
                </a:lnTo>
                <a:lnTo>
                  <a:pt x="1159416" y="1060866"/>
                </a:lnTo>
                <a:lnTo>
                  <a:pt x="0" y="1060866"/>
                </a:lnTo>
                <a:lnTo>
                  <a:pt x="0" y="0"/>
                </a:lnTo>
                <a:close/>
              </a:path>
            </a:pathLst>
          </a:custGeom>
          <a:blipFill>
            <a:blip r:embed="rId26">
              <a:extLst>
                <a:ext uri="{96DAC541-7B7A-43D3-8B79-37D633B846F1}">
                  <asvg:svgBlip xmlns:asvg="http://schemas.microsoft.com/office/drawing/2016/SVG/main" r:embed="rId27"/>
                </a:ext>
              </a:extLst>
            </a:blip>
            <a:stretch>
              <a:fillRect/>
            </a:stretch>
          </a:blipFill>
        </p:spPr>
        <p:txBody>
          <a:bodyPr/>
          <a:lstStyle/>
          <a:p>
            <a:endParaRPr lang="en-US"/>
          </a:p>
        </p:txBody>
      </p:sp>
      <p:sp>
        <p:nvSpPr>
          <p:cNvPr id="27" name="TextBox 27"/>
          <p:cNvSpPr txBox="1"/>
          <p:nvPr/>
        </p:nvSpPr>
        <p:spPr>
          <a:xfrm>
            <a:off x="5638634" y="4491284"/>
            <a:ext cx="7010733" cy="2441575"/>
          </a:xfrm>
          <a:prstGeom prst="rect">
            <a:avLst/>
          </a:prstGeom>
        </p:spPr>
        <p:txBody>
          <a:bodyPr lIns="0" tIns="0" rIns="0" bIns="0" rtlCol="0" anchor="t">
            <a:spAutoFit/>
          </a:bodyPr>
          <a:lstStyle/>
          <a:p>
            <a:pPr algn="ctr">
              <a:lnSpc>
                <a:spcPts val="9799"/>
              </a:lnSpc>
            </a:pPr>
            <a:r>
              <a:rPr lang="en-US" sz="6999">
                <a:solidFill>
                  <a:srgbClr val="FFFFFF"/>
                </a:solidFill>
                <a:latin typeface="Chewy"/>
                <a:ea typeface="Chewy"/>
                <a:cs typeface="Chewy"/>
                <a:sym typeface="Chewy"/>
              </a:rPr>
              <a:t>PHÂN TÍCH MỨC ĐỘ HÀI LÒNG</a:t>
            </a:r>
          </a:p>
        </p:txBody>
      </p:sp>
      <p:sp>
        <p:nvSpPr>
          <p:cNvPr id="28" name="Freeform 28"/>
          <p:cNvSpPr/>
          <p:nvPr/>
        </p:nvSpPr>
        <p:spPr>
          <a:xfrm>
            <a:off x="8282857" y="2013392"/>
            <a:ext cx="1722285" cy="2364693"/>
          </a:xfrm>
          <a:custGeom>
            <a:avLst/>
            <a:gdLst/>
            <a:ahLst/>
            <a:cxnLst/>
            <a:rect l="l" t="t" r="r" b="b"/>
            <a:pathLst>
              <a:path w="1722285" h="2364693">
                <a:moveTo>
                  <a:pt x="0" y="0"/>
                </a:moveTo>
                <a:lnTo>
                  <a:pt x="1722286" y="0"/>
                </a:lnTo>
                <a:lnTo>
                  <a:pt x="1722286" y="2364694"/>
                </a:lnTo>
                <a:lnTo>
                  <a:pt x="0" y="2364694"/>
                </a:lnTo>
                <a:lnTo>
                  <a:pt x="0" y="0"/>
                </a:lnTo>
                <a:close/>
              </a:path>
            </a:pathLst>
          </a:custGeom>
          <a:blipFill>
            <a:blip r:embed="rId28">
              <a:extLst>
                <a:ext uri="{96DAC541-7B7A-43D3-8B79-37D633B846F1}">
                  <asvg:svgBlip xmlns:asvg="http://schemas.microsoft.com/office/drawing/2016/SVG/main" r:embed="rId29"/>
                </a:ext>
              </a:extLst>
            </a:blip>
            <a:stretch>
              <a:fillRect/>
            </a:stretch>
          </a:blipFill>
        </p:spPr>
        <p:txBody>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F275A"/>
        </a:solidFill>
        <a:effectLst/>
      </p:bgPr>
    </p:bg>
    <p:spTree>
      <p:nvGrpSpPr>
        <p:cNvPr id="1" name=""/>
        <p:cNvGrpSpPr/>
        <p:nvPr/>
      </p:nvGrpSpPr>
      <p:grpSpPr>
        <a:xfrm>
          <a:off x="0" y="0"/>
          <a:ext cx="0" cy="0"/>
          <a:chOff x="0" y="0"/>
          <a:chExt cx="0" cy="0"/>
        </a:xfrm>
      </p:grpSpPr>
      <p:sp>
        <p:nvSpPr>
          <p:cNvPr id="2" name="Freeform 2"/>
          <p:cNvSpPr/>
          <p:nvPr/>
        </p:nvSpPr>
        <p:spPr>
          <a:xfrm flipH="1">
            <a:off x="-8810874" y="6748193"/>
            <a:ext cx="13448544" cy="8153180"/>
          </a:xfrm>
          <a:custGeom>
            <a:avLst/>
            <a:gdLst/>
            <a:ahLst/>
            <a:cxnLst/>
            <a:rect l="l" t="t" r="r" b="b"/>
            <a:pathLst>
              <a:path w="13448544" h="8153180">
                <a:moveTo>
                  <a:pt x="13448544" y="0"/>
                </a:moveTo>
                <a:lnTo>
                  <a:pt x="0" y="0"/>
                </a:lnTo>
                <a:lnTo>
                  <a:pt x="0" y="8153179"/>
                </a:lnTo>
                <a:lnTo>
                  <a:pt x="13448544" y="8153179"/>
                </a:lnTo>
                <a:lnTo>
                  <a:pt x="13448544"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3686798" y="6748193"/>
            <a:ext cx="13448544" cy="8153180"/>
          </a:xfrm>
          <a:custGeom>
            <a:avLst/>
            <a:gdLst/>
            <a:ahLst/>
            <a:cxnLst/>
            <a:rect l="l" t="t" r="r" b="b"/>
            <a:pathLst>
              <a:path w="13448544" h="8153180">
                <a:moveTo>
                  <a:pt x="0" y="0"/>
                </a:moveTo>
                <a:lnTo>
                  <a:pt x="13448544" y="0"/>
                </a:lnTo>
                <a:lnTo>
                  <a:pt x="13448544" y="8153179"/>
                </a:lnTo>
                <a:lnTo>
                  <a:pt x="0" y="815317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flipH="1">
            <a:off x="-9213434" y="7776893"/>
            <a:ext cx="13448544" cy="8153180"/>
          </a:xfrm>
          <a:custGeom>
            <a:avLst/>
            <a:gdLst/>
            <a:ahLst/>
            <a:cxnLst/>
            <a:rect l="l" t="t" r="r" b="b"/>
            <a:pathLst>
              <a:path w="13448544" h="8153180">
                <a:moveTo>
                  <a:pt x="13448544" y="0"/>
                </a:moveTo>
                <a:lnTo>
                  <a:pt x="0" y="0"/>
                </a:lnTo>
                <a:lnTo>
                  <a:pt x="0" y="8153179"/>
                </a:lnTo>
                <a:lnTo>
                  <a:pt x="13448544" y="8153179"/>
                </a:lnTo>
                <a:lnTo>
                  <a:pt x="13448544"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a:off x="14052890" y="7776893"/>
            <a:ext cx="13448544" cy="8153180"/>
          </a:xfrm>
          <a:custGeom>
            <a:avLst/>
            <a:gdLst/>
            <a:ahLst/>
            <a:cxnLst/>
            <a:rect l="l" t="t" r="r" b="b"/>
            <a:pathLst>
              <a:path w="13448544" h="8153180">
                <a:moveTo>
                  <a:pt x="0" y="0"/>
                </a:moveTo>
                <a:lnTo>
                  <a:pt x="13448544" y="0"/>
                </a:lnTo>
                <a:lnTo>
                  <a:pt x="13448544" y="8153179"/>
                </a:lnTo>
                <a:lnTo>
                  <a:pt x="0" y="815317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6" name="Freeform 6"/>
          <p:cNvSpPr/>
          <p:nvPr/>
        </p:nvSpPr>
        <p:spPr>
          <a:xfrm flipH="1">
            <a:off x="15442366" y="1481467"/>
            <a:ext cx="4434116" cy="1894577"/>
          </a:xfrm>
          <a:custGeom>
            <a:avLst/>
            <a:gdLst/>
            <a:ahLst/>
            <a:cxnLst/>
            <a:rect l="l" t="t" r="r" b="b"/>
            <a:pathLst>
              <a:path w="4434116" h="1894577">
                <a:moveTo>
                  <a:pt x="4434116" y="0"/>
                </a:moveTo>
                <a:lnTo>
                  <a:pt x="0" y="0"/>
                </a:lnTo>
                <a:lnTo>
                  <a:pt x="0" y="1894577"/>
                </a:lnTo>
                <a:lnTo>
                  <a:pt x="4434116" y="1894577"/>
                </a:lnTo>
                <a:lnTo>
                  <a:pt x="4434116"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7" name="Freeform 7"/>
          <p:cNvSpPr/>
          <p:nvPr/>
        </p:nvSpPr>
        <p:spPr>
          <a:xfrm>
            <a:off x="-1588482" y="1481467"/>
            <a:ext cx="4434116" cy="1894577"/>
          </a:xfrm>
          <a:custGeom>
            <a:avLst/>
            <a:gdLst/>
            <a:ahLst/>
            <a:cxnLst/>
            <a:rect l="l" t="t" r="r" b="b"/>
            <a:pathLst>
              <a:path w="4434116" h="1894577">
                <a:moveTo>
                  <a:pt x="0" y="0"/>
                </a:moveTo>
                <a:lnTo>
                  <a:pt x="4434116" y="0"/>
                </a:lnTo>
                <a:lnTo>
                  <a:pt x="4434116" y="1894577"/>
                </a:lnTo>
                <a:lnTo>
                  <a:pt x="0" y="189457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8" name="Freeform 8"/>
          <p:cNvSpPr/>
          <p:nvPr/>
        </p:nvSpPr>
        <p:spPr>
          <a:xfrm>
            <a:off x="17516201" y="4731039"/>
            <a:ext cx="633887" cy="824921"/>
          </a:xfrm>
          <a:custGeom>
            <a:avLst/>
            <a:gdLst/>
            <a:ahLst/>
            <a:cxnLst/>
            <a:rect l="l" t="t" r="r" b="b"/>
            <a:pathLst>
              <a:path w="633887" h="824921">
                <a:moveTo>
                  <a:pt x="0" y="0"/>
                </a:moveTo>
                <a:lnTo>
                  <a:pt x="633887" y="0"/>
                </a:lnTo>
                <a:lnTo>
                  <a:pt x="633887" y="824922"/>
                </a:lnTo>
                <a:lnTo>
                  <a:pt x="0" y="824922"/>
                </a:lnTo>
                <a:lnTo>
                  <a:pt x="0" y="0"/>
                </a:lnTo>
                <a:close/>
              </a:path>
            </a:pathLst>
          </a:custGeom>
          <a:blipFill>
            <a:blip r:embed="rId8">
              <a:extLst>
                <a:ext uri="{96DAC541-7B7A-43D3-8B79-37D633B846F1}">
                  <asvg:svgBlip xmlns:asvg="http://schemas.microsoft.com/office/drawing/2016/SVG/main" r:embed="rId9"/>
                </a:ext>
              </a:extLst>
            </a:blip>
            <a:stretch>
              <a:fillRect t="-39561" r="-38112" b="-1473"/>
            </a:stretch>
          </a:blipFill>
        </p:spPr>
        <p:txBody>
          <a:bodyPr/>
          <a:lstStyle/>
          <a:p>
            <a:endParaRPr lang="en-US"/>
          </a:p>
        </p:txBody>
      </p:sp>
      <p:sp>
        <p:nvSpPr>
          <p:cNvPr id="9" name="Freeform 9"/>
          <p:cNvSpPr/>
          <p:nvPr/>
        </p:nvSpPr>
        <p:spPr>
          <a:xfrm flipH="1">
            <a:off x="311632" y="4731039"/>
            <a:ext cx="633887" cy="824921"/>
          </a:xfrm>
          <a:custGeom>
            <a:avLst/>
            <a:gdLst/>
            <a:ahLst/>
            <a:cxnLst/>
            <a:rect l="l" t="t" r="r" b="b"/>
            <a:pathLst>
              <a:path w="633887" h="824921">
                <a:moveTo>
                  <a:pt x="633887" y="0"/>
                </a:moveTo>
                <a:lnTo>
                  <a:pt x="0" y="0"/>
                </a:lnTo>
                <a:lnTo>
                  <a:pt x="0" y="824922"/>
                </a:lnTo>
                <a:lnTo>
                  <a:pt x="633887" y="824922"/>
                </a:lnTo>
                <a:lnTo>
                  <a:pt x="633887" y="0"/>
                </a:lnTo>
                <a:close/>
              </a:path>
            </a:pathLst>
          </a:custGeom>
          <a:blipFill>
            <a:blip r:embed="rId8">
              <a:extLst>
                <a:ext uri="{96DAC541-7B7A-43D3-8B79-37D633B846F1}">
                  <asvg:svgBlip xmlns:asvg="http://schemas.microsoft.com/office/drawing/2016/SVG/main" r:embed="rId9"/>
                </a:ext>
              </a:extLst>
            </a:blip>
            <a:stretch>
              <a:fillRect t="-39561" r="-38112" b="-1473"/>
            </a:stretch>
          </a:blipFill>
        </p:spPr>
        <p:txBody>
          <a:bodyPr/>
          <a:lstStyle/>
          <a:p>
            <a:endParaRPr lang="en-US"/>
          </a:p>
        </p:txBody>
      </p:sp>
      <p:sp>
        <p:nvSpPr>
          <p:cNvPr id="10" name="Freeform 10"/>
          <p:cNvSpPr/>
          <p:nvPr/>
        </p:nvSpPr>
        <p:spPr>
          <a:xfrm>
            <a:off x="1111159" y="604945"/>
            <a:ext cx="16065681" cy="9077110"/>
          </a:xfrm>
          <a:custGeom>
            <a:avLst/>
            <a:gdLst/>
            <a:ahLst/>
            <a:cxnLst/>
            <a:rect l="l" t="t" r="r" b="b"/>
            <a:pathLst>
              <a:path w="16065681" h="9077110">
                <a:moveTo>
                  <a:pt x="0" y="0"/>
                </a:moveTo>
                <a:lnTo>
                  <a:pt x="16065682" y="0"/>
                </a:lnTo>
                <a:lnTo>
                  <a:pt x="16065682" y="9077110"/>
                </a:lnTo>
                <a:lnTo>
                  <a:pt x="0" y="9077110"/>
                </a:lnTo>
                <a:lnTo>
                  <a:pt x="0" y="0"/>
                </a:lnTo>
                <a:close/>
              </a:path>
            </a:pathLst>
          </a:custGeom>
          <a:blipFill>
            <a:blip r:embed="rId10"/>
            <a:stretch>
              <a:fillRect/>
            </a:stretch>
          </a:blipFill>
        </p:spPr>
        <p:txBody>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F275A"/>
        </a:solidFill>
        <a:effectLst/>
      </p:bgPr>
    </p:bg>
    <p:spTree>
      <p:nvGrpSpPr>
        <p:cNvPr id="1" name=""/>
        <p:cNvGrpSpPr/>
        <p:nvPr/>
      </p:nvGrpSpPr>
      <p:grpSpPr>
        <a:xfrm>
          <a:off x="0" y="0"/>
          <a:ext cx="0" cy="0"/>
          <a:chOff x="0" y="0"/>
          <a:chExt cx="0" cy="0"/>
        </a:xfrm>
      </p:grpSpPr>
      <p:sp>
        <p:nvSpPr>
          <p:cNvPr id="2" name="Freeform 2"/>
          <p:cNvSpPr/>
          <p:nvPr/>
        </p:nvSpPr>
        <p:spPr>
          <a:xfrm flipH="1">
            <a:off x="-8810874" y="6748193"/>
            <a:ext cx="13448544" cy="8153180"/>
          </a:xfrm>
          <a:custGeom>
            <a:avLst/>
            <a:gdLst/>
            <a:ahLst/>
            <a:cxnLst/>
            <a:rect l="l" t="t" r="r" b="b"/>
            <a:pathLst>
              <a:path w="13448544" h="8153180">
                <a:moveTo>
                  <a:pt x="13448544" y="0"/>
                </a:moveTo>
                <a:lnTo>
                  <a:pt x="0" y="0"/>
                </a:lnTo>
                <a:lnTo>
                  <a:pt x="0" y="8153179"/>
                </a:lnTo>
                <a:lnTo>
                  <a:pt x="13448544" y="8153179"/>
                </a:lnTo>
                <a:lnTo>
                  <a:pt x="13448544"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3686798" y="6748193"/>
            <a:ext cx="13448544" cy="8153180"/>
          </a:xfrm>
          <a:custGeom>
            <a:avLst/>
            <a:gdLst/>
            <a:ahLst/>
            <a:cxnLst/>
            <a:rect l="l" t="t" r="r" b="b"/>
            <a:pathLst>
              <a:path w="13448544" h="8153180">
                <a:moveTo>
                  <a:pt x="0" y="0"/>
                </a:moveTo>
                <a:lnTo>
                  <a:pt x="13448544" y="0"/>
                </a:lnTo>
                <a:lnTo>
                  <a:pt x="13448544" y="8153179"/>
                </a:lnTo>
                <a:lnTo>
                  <a:pt x="0" y="815317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flipH="1">
            <a:off x="-9213434" y="7776893"/>
            <a:ext cx="13448544" cy="8153180"/>
          </a:xfrm>
          <a:custGeom>
            <a:avLst/>
            <a:gdLst/>
            <a:ahLst/>
            <a:cxnLst/>
            <a:rect l="l" t="t" r="r" b="b"/>
            <a:pathLst>
              <a:path w="13448544" h="8153180">
                <a:moveTo>
                  <a:pt x="13448544" y="0"/>
                </a:moveTo>
                <a:lnTo>
                  <a:pt x="0" y="0"/>
                </a:lnTo>
                <a:lnTo>
                  <a:pt x="0" y="8153179"/>
                </a:lnTo>
                <a:lnTo>
                  <a:pt x="13448544" y="8153179"/>
                </a:lnTo>
                <a:lnTo>
                  <a:pt x="13448544"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a:off x="14052890" y="7776893"/>
            <a:ext cx="13448544" cy="8153180"/>
          </a:xfrm>
          <a:custGeom>
            <a:avLst/>
            <a:gdLst/>
            <a:ahLst/>
            <a:cxnLst/>
            <a:rect l="l" t="t" r="r" b="b"/>
            <a:pathLst>
              <a:path w="13448544" h="8153180">
                <a:moveTo>
                  <a:pt x="0" y="0"/>
                </a:moveTo>
                <a:lnTo>
                  <a:pt x="13448544" y="0"/>
                </a:lnTo>
                <a:lnTo>
                  <a:pt x="13448544" y="8153179"/>
                </a:lnTo>
                <a:lnTo>
                  <a:pt x="0" y="815317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6" name="Freeform 6"/>
          <p:cNvSpPr/>
          <p:nvPr/>
        </p:nvSpPr>
        <p:spPr>
          <a:xfrm flipH="1">
            <a:off x="15442366" y="1481467"/>
            <a:ext cx="4434116" cy="1894577"/>
          </a:xfrm>
          <a:custGeom>
            <a:avLst/>
            <a:gdLst/>
            <a:ahLst/>
            <a:cxnLst/>
            <a:rect l="l" t="t" r="r" b="b"/>
            <a:pathLst>
              <a:path w="4434116" h="1894577">
                <a:moveTo>
                  <a:pt x="4434116" y="0"/>
                </a:moveTo>
                <a:lnTo>
                  <a:pt x="0" y="0"/>
                </a:lnTo>
                <a:lnTo>
                  <a:pt x="0" y="1894577"/>
                </a:lnTo>
                <a:lnTo>
                  <a:pt x="4434116" y="1894577"/>
                </a:lnTo>
                <a:lnTo>
                  <a:pt x="4434116"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7" name="Freeform 7"/>
          <p:cNvSpPr/>
          <p:nvPr/>
        </p:nvSpPr>
        <p:spPr>
          <a:xfrm>
            <a:off x="-1588482" y="1481467"/>
            <a:ext cx="4434116" cy="1894577"/>
          </a:xfrm>
          <a:custGeom>
            <a:avLst/>
            <a:gdLst/>
            <a:ahLst/>
            <a:cxnLst/>
            <a:rect l="l" t="t" r="r" b="b"/>
            <a:pathLst>
              <a:path w="4434116" h="1894577">
                <a:moveTo>
                  <a:pt x="0" y="0"/>
                </a:moveTo>
                <a:lnTo>
                  <a:pt x="4434116" y="0"/>
                </a:lnTo>
                <a:lnTo>
                  <a:pt x="4434116" y="1894577"/>
                </a:lnTo>
                <a:lnTo>
                  <a:pt x="0" y="189457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8" name="Freeform 8"/>
          <p:cNvSpPr/>
          <p:nvPr/>
        </p:nvSpPr>
        <p:spPr>
          <a:xfrm>
            <a:off x="17547786" y="4795640"/>
            <a:ext cx="633887" cy="824921"/>
          </a:xfrm>
          <a:custGeom>
            <a:avLst/>
            <a:gdLst/>
            <a:ahLst/>
            <a:cxnLst/>
            <a:rect l="l" t="t" r="r" b="b"/>
            <a:pathLst>
              <a:path w="633887" h="824921">
                <a:moveTo>
                  <a:pt x="0" y="0"/>
                </a:moveTo>
                <a:lnTo>
                  <a:pt x="633887" y="0"/>
                </a:lnTo>
                <a:lnTo>
                  <a:pt x="633887" y="824921"/>
                </a:lnTo>
                <a:lnTo>
                  <a:pt x="0" y="824921"/>
                </a:lnTo>
                <a:lnTo>
                  <a:pt x="0" y="0"/>
                </a:lnTo>
                <a:close/>
              </a:path>
            </a:pathLst>
          </a:custGeom>
          <a:blipFill>
            <a:blip r:embed="rId8">
              <a:extLst>
                <a:ext uri="{96DAC541-7B7A-43D3-8B79-37D633B846F1}">
                  <asvg:svgBlip xmlns:asvg="http://schemas.microsoft.com/office/drawing/2016/SVG/main" r:embed="rId9"/>
                </a:ext>
              </a:extLst>
            </a:blip>
            <a:stretch>
              <a:fillRect t="-39561" r="-38112" b="-1473"/>
            </a:stretch>
          </a:blipFill>
        </p:spPr>
        <p:txBody>
          <a:bodyPr/>
          <a:lstStyle/>
          <a:p>
            <a:endParaRPr lang="en-US"/>
          </a:p>
        </p:txBody>
      </p:sp>
      <p:sp>
        <p:nvSpPr>
          <p:cNvPr id="9" name="Freeform 9"/>
          <p:cNvSpPr/>
          <p:nvPr/>
        </p:nvSpPr>
        <p:spPr>
          <a:xfrm flipH="1">
            <a:off x="102760" y="4731039"/>
            <a:ext cx="633887" cy="824921"/>
          </a:xfrm>
          <a:custGeom>
            <a:avLst/>
            <a:gdLst/>
            <a:ahLst/>
            <a:cxnLst/>
            <a:rect l="l" t="t" r="r" b="b"/>
            <a:pathLst>
              <a:path w="633887" h="824921">
                <a:moveTo>
                  <a:pt x="633886" y="0"/>
                </a:moveTo>
                <a:lnTo>
                  <a:pt x="0" y="0"/>
                </a:lnTo>
                <a:lnTo>
                  <a:pt x="0" y="824922"/>
                </a:lnTo>
                <a:lnTo>
                  <a:pt x="633886" y="824922"/>
                </a:lnTo>
                <a:lnTo>
                  <a:pt x="633886" y="0"/>
                </a:lnTo>
                <a:close/>
              </a:path>
            </a:pathLst>
          </a:custGeom>
          <a:blipFill>
            <a:blip r:embed="rId8">
              <a:extLst>
                <a:ext uri="{96DAC541-7B7A-43D3-8B79-37D633B846F1}">
                  <asvg:svgBlip xmlns:asvg="http://schemas.microsoft.com/office/drawing/2016/SVG/main" r:embed="rId9"/>
                </a:ext>
              </a:extLst>
            </a:blip>
            <a:stretch>
              <a:fillRect t="-39561" r="-38112" b="-1473"/>
            </a:stretch>
          </a:blipFill>
        </p:spPr>
        <p:txBody>
          <a:bodyPr/>
          <a:lstStyle/>
          <a:p>
            <a:endParaRPr lang="en-US"/>
          </a:p>
        </p:txBody>
      </p:sp>
      <p:sp>
        <p:nvSpPr>
          <p:cNvPr id="10" name="Freeform 10"/>
          <p:cNvSpPr/>
          <p:nvPr/>
        </p:nvSpPr>
        <p:spPr>
          <a:xfrm>
            <a:off x="850946" y="532891"/>
            <a:ext cx="16586107" cy="9350418"/>
          </a:xfrm>
          <a:custGeom>
            <a:avLst/>
            <a:gdLst/>
            <a:ahLst/>
            <a:cxnLst/>
            <a:rect l="l" t="t" r="r" b="b"/>
            <a:pathLst>
              <a:path w="16586107" h="9350418">
                <a:moveTo>
                  <a:pt x="0" y="0"/>
                </a:moveTo>
                <a:lnTo>
                  <a:pt x="16586108" y="0"/>
                </a:lnTo>
                <a:lnTo>
                  <a:pt x="16586108" y="9350418"/>
                </a:lnTo>
                <a:lnTo>
                  <a:pt x="0" y="9350418"/>
                </a:lnTo>
                <a:lnTo>
                  <a:pt x="0" y="0"/>
                </a:lnTo>
                <a:close/>
              </a:path>
            </a:pathLst>
          </a:custGeom>
          <a:blipFill>
            <a:blip r:embed="rId10"/>
            <a:stretch>
              <a:fillRect/>
            </a:stretch>
          </a:blipFill>
        </p:spPr>
        <p:txBody>
          <a:bodyP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F275A"/>
        </a:solidFill>
        <a:effectLst/>
      </p:bgPr>
    </p:bg>
    <p:spTree>
      <p:nvGrpSpPr>
        <p:cNvPr id="1" name=""/>
        <p:cNvGrpSpPr/>
        <p:nvPr/>
      </p:nvGrpSpPr>
      <p:grpSpPr>
        <a:xfrm>
          <a:off x="0" y="0"/>
          <a:ext cx="0" cy="0"/>
          <a:chOff x="0" y="0"/>
          <a:chExt cx="0" cy="0"/>
        </a:xfrm>
      </p:grpSpPr>
      <p:sp>
        <p:nvSpPr>
          <p:cNvPr id="2" name="Freeform 2"/>
          <p:cNvSpPr/>
          <p:nvPr/>
        </p:nvSpPr>
        <p:spPr>
          <a:xfrm flipH="1">
            <a:off x="-8810874" y="6748193"/>
            <a:ext cx="13448544" cy="8153180"/>
          </a:xfrm>
          <a:custGeom>
            <a:avLst/>
            <a:gdLst/>
            <a:ahLst/>
            <a:cxnLst/>
            <a:rect l="l" t="t" r="r" b="b"/>
            <a:pathLst>
              <a:path w="13448544" h="8153180">
                <a:moveTo>
                  <a:pt x="13448544" y="0"/>
                </a:moveTo>
                <a:lnTo>
                  <a:pt x="0" y="0"/>
                </a:lnTo>
                <a:lnTo>
                  <a:pt x="0" y="8153179"/>
                </a:lnTo>
                <a:lnTo>
                  <a:pt x="13448544" y="8153179"/>
                </a:lnTo>
                <a:lnTo>
                  <a:pt x="13448544"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3686798" y="6748193"/>
            <a:ext cx="13448544" cy="8153180"/>
          </a:xfrm>
          <a:custGeom>
            <a:avLst/>
            <a:gdLst/>
            <a:ahLst/>
            <a:cxnLst/>
            <a:rect l="l" t="t" r="r" b="b"/>
            <a:pathLst>
              <a:path w="13448544" h="8153180">
                <a:moveTo>
                  <a:pt x="0" y="0"/>
                </a:moveTo>
                <a:lnTo>
                  <a:pt x="13448544" y="0"/>
                </a:lnTo>
                <a:lnTo>
                  <a:pt x="13448544" y="8153179"/>
                </a:lnTo>
                <a:lnTo>
                  <a:pt x="0" y="815317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flipH="1">
            <a:off x="-9213434" y="7776893"/>
            <a:ext cx="13448544" cy="8153180"/>
          </a:xfrm>
          <a:custGeom>
            <a:avLst/>
            <a:gdLst/>
            <a:ahLst/>
            <a:cxnLst/>
            <a:rect l="l" t="t" r="r" b="b"/>
            <a:pathLst>
              <a:path w="13448544" h="8153180">
                <a:moveTo>
                  <a:pt x="13448544" y="0"/>
                </a:moveTo>
                <a:lnTo>
                  <a:pt x="0" y="0"/>
                </a:lnTo>
                <a:lnTo>
                  <a:pt x="0" y="8153179"/>
                </a:lnTo>
                <a:lnTo>
                  <a:pt x="13448544" y="8153179"/>
                </a:lnTo>
                <a:lnTo>
                  <a:pt x="13448544"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a:off x="14052890" y="7776893"/>
            <a:ext cx="13448544" cy="8153180"/>
          </a:xfrm>
          <a:custGeom>
            <a:avLst/>
            <a:gdLst/>
            <a:ahLst/>
            <a:cxnLst/>
            <a:rect l="l" t="t" r="r" b="b"/>
            <a:pathLst>
              <a:path w="13448544" h="8153180">
                <a:moveTo>
                  <a:pt x="0" y="0"/>
                </a:moveTo>
                <a:lnTo>
                  <a:pt x="13448544" y="0"/>
                </a:lnTo>
                <a:lnTo>
                  <a:pt x="13448544" y="8153179"/>
                </a:lnTo>
                <a:lnTo>
                  <a:pt x="0" y="815317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6" name="Freeform 6"/>
          <p:cNvSpPr/>
          <p:nvPr/>
        </p:nvSpPr>
        <p:spPr>
          <a:xfrm flipH="1">
            <a:off x="15442366" y="1481467"/>
            <a:ext cx="4434116" cy="1894577"/>
          </a:xfrm>
          <a:custGeom>
            <a:avLst/>
            <a:gdLst/>
            <a:ahLst/>
            <a:cxnLst/>
            <a:rect l="l" t="t" r="r" b="b"/>
            <a:pathLst>
              <a:path w="4434116" h="1894577">
                <a:moveTo>
                  <a:pt x="4434116" y="0"/>
                </a:moveTo>
                <a:lnTo>
                  <a:pt x="0" y="0"/>
                </a:lnTo>
                <a:lnTo>
                  <a:pt x="0" y="1894577"/>
                </a:lnTo>
                <a:lnTo>
                  <a:pt x="4434116" y="1894577"/>
                </a:lnTo>
                <a:lnTo>
                  <a:pt x="4434116"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7" name="Freeform 7"/>
          <p:cNvSpPr/>
          <p:nvPr/>
        </p:nvSpPr>
        <p:spPr>
          <a:xfrm>
            <a:off x="-1588482" y="1481467"/>
            <a:ext cx="4434116" cy="1894577"/>
          </a:xfrm>
          <a:custGeom>
            <a:avLst/>
            <a:gdLst/>
            <a:ahLst/>
            <a:cxnLst/>
            <a:rect l="l" t="t" r="r" b="b"/>
            <a:pathLst>
              <a:path w="4434116" h="1894577">
                <a:moveTo>
                  <a:pt x="0" y="0"/>
                </a:moveTo>
                <a:lnTo>
                  <a:pt x="4434116" y="0"/>
                </a:lnTo>
                <a:lnTo>
                  <a:pt x="4434116" y="1894577"/>
                </a:lnTo>
                <a:lnTo>
                  <a:pt x="0" y="189457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8" name="Freeform 8"/>
          <p:cNvSpPr/>
          <p:nvPr/>
        </p:nvSpPr>
        <p:spPr>
          <a:xfrm>
            <a:off x="17516201" y="4795640"/>
            <a:ext cx="633887" cy="824921"/>
          </a:xfrm>
          <a:custGeom>
            <a:avLst/>
            <a:gdLst/>
            <a:ahLst/>
            <a:cxnLst/>
            <a:rect l="l" t="t" r="r" b="b"/>
            <a:pathLst>
              <a:path w="633887" h="824921">
                <a:moveTo>
                  <a:pt x="0" y="0"/>
                </a:moveTo>
                <a:lnTo>
                  <a:pt x="633887" y="0"/>
                </a:lnTo>
                <a:lnTo>
                  <a:pt x="633887" y="824921"/>
                </a:lnTo>
                <a:lnTo>
                  <a:pt x="0" y="824921"/>
                </a:lnTo>
                <a:lnTo>
                  <a:pt x="0" y="0"/>
                </a:lnTo>
                <a:close/>
              </a:path>
            </a:pathLst>
          </a:custGeom>
          <a:blipFill>
            <a:blip r:embed="rId8">
              <a:extLst>
                <a:ext uri="{96DAC541-7B7A-43D3-8B79-37D633B846F1}">
                  <asvg:svgBlip xmlns:asvg="http://schemas.microsoft.com/office/drawing/2016/SVG/main" r:embed="rId9"/>
                </a:ext>
              </a:extLst>
            </a:blip>
            <a:stretch>
              <a:fillRect t="-39561" r="-38112" b="-1473"/>
            </a:stretch>
          </a:blipFill>
        </p:spPr>
        <p:txBody>
          <a:bodyPr/>
          <a:lstStyle/>
          <a:p>
            <a:endParaRPr lang="en-US"/>
          </a:p>
        </p:txBody>
      </p:sp>
      <p:sp>
        <p:nvSpPr>
          <p:cNvPr id="9" name="Freeform 9"/>
          <p:cNvSpPr/>
          <p:nvPr/>
        </p:nvSpPr>
        <p:spPr>
          <a:xfrm flipH="1">
            <a:off x="140630" y="4731039"/>
            <a:ext cx="633887" cy="824921"/>
          </a:xfrm>
          <a:custGeom>
            <a:avLst/>
            <a:gdLst/>
            <a:ahLst/>
            <a:cxnLst/>
            <a:rect l="l" t="t" r="r" b="b"/>
            <a:pathLst>
              <a:path w="633887" h="824921">
                <a:moveTo>
                  <a:pt x="633887" y="0"/>
                </a:moveTo>
                <a:lnTo>
                  <a:pt x="0" y="0"/>
                </a:lnTo>
                <a:lnTo>
                  <a:pt x="0" y="824922"/>
                </a:lnTo>
                <a:lnTo>
                  <a:pt x="633887" y="824922"/>
                </a:lnTo>
                <a:lnTo>
                  <a:pt x="633887" y="0"/>
                </a:lnTo>
                <a:close/>
              </a:path>
            </a:pathLst>
          </a:custGeom>
          <a:blipFill>
            <a:blip r:embed="rId8">
              <a:extLst>
                <a:ext uri="{96DAC541-7B7A-43D3-8B79-37D633B846F1}">
                  <asvg:svgBlip xmlns:asvg="http://schemas.microsoft.com/office/drawing/2016/SVG/main" r:embed="rId9"/>
                </a:ext>
              </a:extLst>
            </a:blip>
            <a:stretch>
              <a:fillRect t="-39561" r="-38112" b="-1473"/>
            </a:stretch>
          </a:blipFill>
        </p:spPr>
        <p:txBody>
          <a:bodyPr/>
          <a:lstStyle/>
          <a:p>
            <a:endParaRPr lang="en-US"/>
          </a:p>
        </p:txBody>
      </p:sp>
      <p:sp>
        <p:nvSpPr>
          <p:cNvPr id="10" name="Freeform 10"/>
          <p:cNvSpPr/>
          <p:nvPr/>
        </p:nvSpPr>
        <p:spPr>
          <a:xfrm>
            <a:off x="869767" y="543501"/>
            <a:ext cx="16548467" cy="9329198"/>
          </a:xfrm>
          <a:custGeom>
            <a:avLst/>
            <a:gdLst/>
            <a:ahLst/>
            <a:cxnLst/>
            <a:rect l="l" t="t" r="r" b="b"/>
            <a:pathLst>
              <a:path w="16548467" h="9329198">
                <a:moveTo>
                  <a:pt x="0" y="0"/>
                </a:moveTo>
                <a:lnTo>
                  <a:pt x="16548466" y="0"/>
                </a:lnTo>
                <a:lnTo>
                  <a:pt x="16548466" y="9329198"/>
                </a:lnTo>
                <a:lnTo>
                  <a:pt x="0" y="9329198"/>
                </a:lnTo>
                <a:lnTo>
                  <a:pt x="0" y="0"/>
                </a:lnTo>
                <a:close/>
              </a:path>
            </a:pathLst>
          </a:custGeom>
          <a:blipFill>
            <a:blip r:embed="rId10"/>
            <a:stretch>
              <a:fillRect/>
            </a:stretch>
          </a:blipFill>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F275A"/>
        </a:solidFill>
        <a:effectLst/>
      </p:bgPr>
    </p:bg>
    <p:spTree>
      <p:nvGrpSpPr>
        <p:cNvPr id="1" name=""/>
        <p:cNvGrpSpPr/>
        <p:nvPr/>
      </p:nvGrpSpPr>
      <p:grpSpPr>
        <a:xfrm>
          <a:off x="0" y="0"/>
          <a:ext cx="0" cy="0"/>
          <a:chOff x="0" y="0"/>
          <a:chExt cx="0" cy="0"/>
        </a:xfrm>
      </p:grpSpPr>
      <p:sp>
        <p:nvSpPr>
          <p:cNvPr id="2" name="TextBox 2"/>
          <p:cNvSpPr txBox="1"/>
          <p:nvPr/>
        </p:nvSpPr>
        <p:spPr>
          <a:xfrm>
            <a:off x="3749111" y="1037830"/>
            <a:ext cx="10789778" cy="1977984"/>
          </a:xfrm>
          <a:prstGeom prst="rect">
            <a:avLst/>
          </a:prstGeom>
        </p:spPr>
        <p:txBody>
          <a:bodyPr lIns="0" tIns="0" rIns="0" bIns="0" rtlCol="0" anchor="t">
            <a:spAutoFit/>
          </a:bodyPr>
          <a:lstStyle/>
          <a:p>
            <a:pPr algn="ctr">
              <a:lnSpc>
                <a:spcPts val="15961"/>
              </a:lnSpc>
            </a:pPr>
            <a:r>
              <a:rPr lang="en-US" sz="11401">
                <a:solidFill>
                  <a:srgbClr val="FFFFFF"/>
                </a:solidFill>
                <a:latin typeface="Chewy"/>
                <a:ea typeface="Chewy"/>
                <a:cs typeface="Chewy"/>
                <a:sym typeface="Chewy"/>
              </a:rPr>
              <a:t>NỘI DUNG</a:t>
            </a:r>
          </a:p>
        </p:txBody>
      </p:sp>
      <p:sp>
        <p:nvSpPr>
          <p:cNvPr id="3" name="TextBox 3"/>
          <p:cNvSpPr txBox="1"/>
          <p:nvPr/>
        </p:nvSpPr>
        <p:spPr>
          <a:xfrm>
            <a:off x="2474572" y="3136925"/>
            <a:ext cx="13624497" cy="5955030"/>
          </a:xfrm>
          <a:prstGeom prst="rect">
            <a:avLst/>
          </a:prstGeom>
        </p:spPr>
        <p:txBody>
          <a:bodyPr lIns="0" tIns="0" rIns="0" bIns="0" rtlCol="0" anchor="t">
            <a:spAutoFit/>
          </a:bodyPr>
          <a:lstStyle/>
          <a:p>
            <a:pPr algn="just">
              <a:lnSpc>
                <a:spcPts val="5179"/>
              </a:lnSpc>
            </a:pPr>
            <a:r>
              <a:rPr lang="en-US" sz="3699">
                <a:solidFill>
                  <a:srgbClr val="FFFFFF"/>
                </a:solidFill>
                <a:latin typeface="Comic Sans"/>
                <a:ea typeface="Comic Sans"/>
                <a:cs typeface="Comic Sans"/>
                <a:sym typeface="Comic Sans"/>
              </a:rPr>
              <a:t>1/ Giới Thiệu</a:t>
            </a:r>
          </a:p>
          <a:p>
            <a:pPr algn="just">
              <a:lnSpc>
                <a:spcPts val="3499"/>
              </a:lnSpc>
            </a:pPr>
            <a:r>
              <a:rPr lang="en-US" sz="2499">
                <a:solidFill>
                  <a:srgbClr val="FFFFFF"/>
                </a:solidFill>
                <a:latin typeface="Comic Sans"/>
                <a:ea typeface="Comic Sans"/>
                <a:cs typeface="Comic Sans"/>
                <a:sym typeface="Comic Sans"/>
              </a:rPr>
              <a:t>     Tổng quan về hãng bay Invistico và bộ dữ liệu khảo sát hơn 130.000 khách hàng.</a:t>
            </a:r>
          </a:p>
          <a:p>
            <a:pPr algn="just">
              <a:lnSpc>
                <a:spcPts val="5179"/>
              </a:lnSpc>
            </a:pPr>
            <a:r>
              <a:rPr lang="en-US" sz="3699">
                <a:solidFill>
                  <a:srgbClr val="FFFFFF"/>
                </a:solidFill>
                <a:latin typeface="Comic Sans"/>
                <a:ea typeface="Comic Sans"/>
                <a:cs typeface="Comic Sans"/>
                <a:sym typeface="Comic Sans"/>
              </a:rPr>
              <a:t>2/ Tổng quan về khách hàng</a:t>
            </a:r>
          </a:p>
          <a:p>
            <a:pPr algn="just">
              <a:lnSpc>
                <a:spcPts val="3499"/>
              </a:lnSpc>
            </a:pPr>
            <a:r>
              <a:rPr lang="en-US" sz="2499">
                <a:solidFill>
                  <a:srgbClr val="FFFFFF"/>
                </a:solidFill>
                <a:latin typeface="Comic Sans"/>
                <a:ea typeface="Comic Sans"/>
                <a:cs typeface="Comic Sans"/>
                <a:sym typeface="Comic Sans"/>
              </a:rPr>
              <a:t>     Phân tích theo độ tuổi, giới tính, hành trình, hạng vé và độ trung thành – nhận diện rõ     </a:t>
            </a:r>
          </a:p>
          <a:p>
            <a:pPr algn="just">
              <a:lnSpc>
                <a:spcPts val="3499"/>
              </a:lnSpc>
            </a:pPr>
            <a:r>
              <a:rPr lang="en-US" sz="2499">
                <a:solidFill>
                  <a:srgbClr val="FFFFFF"/>
                </a:solidFill>
                <a:latin typeface="Comic Sans"/>
                <a:ea typeface="Comic Sans"/>
                <a:cs typeface="Comic Sans"/>
                <a:sym typeface="Comic Sans"/>
              </a:rPr>
              <a:t>     hành vi, đặc điểm từng nhóm.</a:t>
            </a:r>
          </a:p>
          <a:p>
            <a:pPr algn="just">
              <a:lnSpc>
                <a:spcPts val="5179"/>
              </a:lnSpc>
            </a:pPr>
            <a:r>
              <a:rPr lang="en-US" sz="3699">
                <a:solidFill>
                  <a:srgbClr val="FFFFFF"/>
                </a:solidFill>
                <a:latin typeface="Comic Sans"/>
                <a:ea typeface="Comic Sans"/>
                <a:cs typeface="Comic Sans"/>
                <a:sym typeface="Comic Sans"/>
              </a:rPr>
              <a:t>3/ Phân tích mức độ hài lòng</a:t>
            </a:r>
          </a:p>
          <a:p>
            <a:pPr marL="539746" lvl="1" indent="-269873" algn="just">
              <a:lnSpc>
                <a:spcPts val="3499"/>
              </a:lnSpc>
              <a:buFont typeface="Arial"/>
              <a:buChar char="•"/>
            </a:pPr>
            <a:r>
              <a:rPr lang="en-US" sz="2499">
                <a:solidFill>
                  <a:srgbClr val="FFFFFF"/>
                </a:solidFill>
                <a:latin typeface="Comic Sans"/>
                <a:ea typeface="Comic Sans"/>
                <a:cs typeface="Comic Sans"/>
                <a:sym typeface="Comic Sans"/>
              </a:rPr>
              <a:t>Đánh giá dịch vụ Pre-flight và In-flight</a:t>
            </a:r>
          </a:p>
          <a:p>
            <a:pPr marL="539746" lvl="1" indent="-269873" algn="just">
              <a:lnSpc>
                <a:spcPts val="3499"/>
              </a:lnSpc>
              <a:buFont typeface="Arial"/>
              <a:buChar char="•"/>
            </a:pPr>
            <a:r>
              <a:rPr lang="en-US" sz="2499">
                <a:solidFill>
                  <a:srgbClr val="FFFFFF"/>
                </a:solidFill>
                <a:latin typeface="Comic Sans"/>
                <a:ea typeface="Comic Sans"/>
                <a:cs typeface="Comic Sans"/>
                <a:sym typeface="Comic Sans"/>
              </a:rPr>
              <a:t>So sánh mức hài lòng theo giới tính và nhóm khách hàng</a:t>
            </a:r>
          </a:p>
          <a:p>
            <a:pPr marL="539746" lvl="1" indent="-269873" algn="just">
              <a:lnSpc>
                <a:spcPts val="3499"/>
              </a:lnSpc>
              <a:buFont typeface="Arial"/>
              <a:buChar char="•"/>
            </a:pPr>
            <a:r>
              <a:rPr lang="en-US" sz="2499">
                <a:solidFill>
                  <a:srgbClr val="FFFFFF"/>
                </a:solidFill>
                <a:latin typeface="Comic Sans"/>
                <a:ea typeface="Comic Sans"/>
                <a:cs typeface="Comic Sans"/>
                <a:sym typeface="Comic Sans"/>
              </a:rPr>
              <a:t>Phân tích theo độ trễ và khoảng cách bay</a:t>
            </a:r>
          </a:p>
          <a:p>
            <a:pPr algn="just">
              <a:lnSpc>
                <a:spcPts val="5179"/>
              </a:lnSpc>
            </a:pPr>
            <a:r>
              <a:rPr lang="en-US" sz="3699">
                <a:solidFill>
                  <a:srgbClr val="FFFFFF"/>
                </a:solidFill>
                <a:latin typeface="Comic Sans"/>
                <a:ea typeface="Comic Sans"/>
                <a:cs typeface="Comic Sans"/>
                <a:sym typeface="Comic Sans"/>
              </a:rPr>
              <a:t>4/ Giải pháp &amp; khuyến nghị</a:t>
            </a:r>
          </a:p>
          <a:p>
            <a:pPr algn="just">
              <a:lnSpc>
                <a:spcPts val="3499"/>
              </a:lnSpc>
            </a:pPr>
            <a:r>
              <a:rPr lang="en-US" sz="2499">
                <a:solidFill>
                  <a:srgbClr val="FFFFFF"/>
                </a:solidFill>
                <a:latin typeface="Comic Sans"/>
                <a:ea typeface="Comic Sans"/>
                <a:cs typeface="Comic Sans"/>
                <a:sym typeface="Comic Sans"/>
              </a:rPr>
              <a:t>     Đề xuất cải thiện ngắn hạn và dài hạn theo nhóm khách hàng và hành trình bay​.</a:t>
            </a:r>
          </a:p>
          <a:p>
            <a:pPr algn="just">
              <a:lnSpc>
                <a:spcPts val="1960"/>
              </a:lnSpc>
            </a:pPr>
            <a:endParaRPr lang="en-US" sz="2499">
              <a:solidFill>
                <a:srgbClr val="FFFFFF"/>
              </a:solidFill>
              <a:latin typeface="Comic Sans"/>
              <a:ea typeface="Comic Sans"/>
              <a:cs typeface="Comic Sans"/>
              <a:sym typeface="Comic Sans"/>
            </a:endParaRPr>
          </a:p>
        </p:txBody>
      </p:sp>
      <p:sp>
        <p:nvSpPr>
          <p:cNvPr id="4" name="Freeform 4"/>
          <p:cNvSpPr/>
          <p:nvPr/>
        </p:nvSpPr>
        <p:spPr>
          <a:xfrm flipH="1">
            <a:off x="-8810874" y="6748193"/>
            <a:ext cx="13448544" cy="8153180"/>
          </a:xfrm>
          <a:custGeom>
            <a:avLst/>
            <a:gdLst/>
            <a:ahLst/>
            <a:cxnLst/>
            <a:rect l="l" t="t" r="r" b="b"/>
            <a:pathLst>
              <a:path w="13448544" h="8153180">
                <a:moveTo>
                  <a:pt x="13448544" y="0"/>
                </a:moveTo>
                <a:lnTo>
                  <a:pt x="0" y="0"/>
                </a:lnTo>
                <a:lnTo>
                  <a:pt x="0" y="8153179"/>
                </a:lnTo>
                <a:lnTo>
                  <a:pt x="13448544" y="8153179"/>
                </a:lnTo>
                <a:lnTo>
                  <a:pt x="13448544"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p:cNvSpPr/>
          <p:nvPr/>
        </p:nvSpPr>
        <p:spPr>
          <a:xfrm>
            <a:off x="13686798" y="6748193"/>
            <a:ext cx="13448544" cy="8153180"/>
          </a:xfrm>
          <a:custGeom>
            <a:avLst/>
            <a:gdLst/>
            <a:ahLst/>
            <a:cxnLst/>
            <a:rect l="l" t="t" r="r" b="b"/>
            <a:pathLst>
              <a:path w="13448544" h="8153180">
                <a:moveTo>
                  <a:pt x="0" y="0"/>
                </a:moveTo>
                <a:lnTo>
                  <a:pt x="13448544" y="0"/>
                </a:lnTo>
                <a:lnTo>
                  <a:pt x="13448544" y="8153179"/>
                </a:lnTo>
                <a:lnTo>
                  <a:pt x="0" y="815317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flipH="1">
            <a:off x="-9213434" y="7776893"/>
            <a:ext cx="13448544" cy="8153180"/>
          </a:xfrm>
          <a:custGeom>
            <a:avLst/>
            <a:gdLst/>
            <a:ahLst/>
            <a:cxnLst/>
            <a:rect l="l" t="t" r="r" b="b"/>
            <a:pathLst>
              <a:path w="13448544" h="8153180">
                <a:moveTo>
                  <a:pt x="13448544" y="0"/>
                </a:moveTo>
                <a:lnTo>
                  <a:pt x="0" y="0"/>
                </a:lnTo>
                <a:lnTo>
                  <a:pt x="0" y="8153179"/>
                </a:lnTo>
                <a:lnTo>
                  <a:pt x="13448544" y="8153179"/>
                </a:lnTo>
                <a:lnTo>
                  <a:pt x="13448544"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Freeform 7"/>
          <p:cNvSpPr/>
          <p:nvPr/>
        </p:nvSpPr>
        <p:spPr>
          <a:xfrm>
            <a:off x="14052890" y="7776893"/>
            <a:ext cx="13448544" cy="8153180"/>
          </a:xfrm>
          <a:custGeom>
            <a:avLst/>
            <a:gdLst/>
            <a:ahLst/>
            <a:cxnLst/>
            <a:rect l="l" t="t" r="r" b="b"/>
            <a:pathLst>
              <a:path w="13448544" h="8153180">
                <a:moveTo>
                  <a:pt x="0" y="0"/>
                </a:moveTo>
                <a:lnTo>
                  <a:pt x="13448544" y="0"/>
                </a:lnTo>
                <a:lnTo>
                  <a:pt x="13448544" y="8153179"/>
                </a:lnTo>
                <a:lnTo>
                  <a:pt x="0" y="815317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8"/>
          <p:cNvSpPr/>
          <p:nvPr/>
        </p:nvSpPr>
        <p:spPr>
          <a:xfrm flipH="1">
            <a:off x="-1828487" y="-1028700"/>
            <a:ext cx="4303059" cy="4114800"/>
          </a:xfrm>
          <a:custGeom>
            <a:avLst/>
            <a:gdLst/>
            <a:ahLst/>
            <a:cxnLst/>
            <a:rect l="l" t="t" r="r" b="b"/>
            <a:pathLst>
              <a:path w="4303059" h="4114800">
                <a:moveTo>
                  <a:pt x="4303059" y="0"/>
                </a:moveTo>
                <a:lnTo>
                  <a:pt x="0" y="0"/>
                </a:lnTo>
                <a:lnTo>
                  <a:pt x="0" y="4114800"/>
                </a:lnTo>
                <a:lnTo>
                  <a:pt x="4303059" y="4114800"/>
                </a:lnTo>
                <a:lnTo>
                  <a:pt x="4303059" y="0"/>
                </a:lnTo>
                <a:close/>
              </a:path>
            </a:pathLst>
          </a:custGeom>
          <a:blipFill>
            <a:blip r:embed="rId6">
              <a:alphaModFix amt="51000"/>
              <a:extLst>
                <a:ext uri="{96DAC541-7B7A-43D3-8B79-37D633B846F1}">
                  <asvg:svgBlip xmlns:asvg="http://schemas.microsoft.com/office/drawing/2016/SVG/main" r:embed="rId7"/>
                </a:ext>
              </a:extLst>
            </a:blip>
            <a:stretch>
              <a:fillRect/>
            </a:stretch>
          </a:blipFill>
        </p:spPr>
        <p:txBody>
          <a:bodyPr/>
          <a:lstStyle/>
          <a:p>
            <a:endParaRPr lang="en-US"/>
          </a:p>
        </p:txBody>
      </p:sp>
      <p:sp>
        <p:nvSpPr>
          <p:cNvPr id="9" name="Freeform 9"/>
          <p:cNvSpPr/>
          <p:nvPr/>
        </p:nvSpPr>
        <p:spPr>
          <a:xfrm>
            <a:off x="15813428" y="-1028700"/>
            <a:ext cx="4303059" cy="4114800"/>
          </a:xfrm>
          <a:custGeom>
            <a:avLst/>
            <a:gdLst/>
            <a:ahLst/>
            <a:cxnLst/>
            <a:rect l="l" t="t" r="r" b="b"/>
            <a:pathLst>
              <a:path w="4303059" h="4114800">
                <a:moveTo>
                  <a:pt x="0" y="0"/>
                </a:moveTo>
                <a:lnTo>
                  <a:pt x="4303059" y="0"/>
                </a:lnTo>
                <a:lnTo>
                  <a:pt x="4303059" y="4114800"/>
                </a:lnTo>
                <a:lnTo>
                  <a:pt x="0" y="4114800"/>
                </a:lnTo>
                <a:lnTo>
                  <a:pt x="0" y="0"/>
                </a:lnTo>
                <a:close/>
              </a:path>
            </a:pathLst>
          </a:custGeom>
          <a:blipFill>
            <a:blip r:embed="rId6">
              <a:alphaModFix amt="51000"/>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0" name="Freeform 10"/>
          <p:cNvSpPr/>
          <p:nvPr/>
        </p:nvSpPr>
        <p:spPr>
          <a:xfrm>
            <a:off x="13952101" y="1768871"/>
            <a:ext cx="586788" cy="763628"/>
          </a:xfrm>
          <a:custGeom>
            <a:avLst/>
            <a:gdLst/>
            <a:ahLst/>
            <a:cxnLst/>
            <a:rect l="l" t="t" r="r" b="b"/>
            <a:pathLst>
              <a:path w="586788" h="763628">
                <a:moveTo>
                  <a:pt x="0" y="0"/>
                </a:moveTo>
                <a:lnTo>
                  <a:pt x="586788" y="0"/>
                </a:lnTo>
                <a:lnTo>
                  <a:pt x="586788" y="763628"/>
                </a:lnTo>
                <a:lnTo>
                  <a:pt x="0" y="763628"/>
                </a:lnTo>
                <a:lnTo>
                  <a:pt x="0" y="0"/>
                </a:lnTo>
                <a:close/>
              </a:path>
            </a:pathLst>
          </a:custGeom>
          <a:blipFill>
            <a:blip r:embed="rId8">
              <a:extLst>
                <a:ext uri="{96DAC541-7B7A-43D3-8B79-37D633B846F1}">
                  <asvg:svgBlip xmlns:asvg="http://schemas.microsoft.com/office/drawing/2016/SVG/main" r:embed="rId9"/>
                </a:ext>
              </a:extLst>
            </a:blip>
            <a:stretch>
              <a:fillRect t="-39561" r="-38112" b="-1473"/>
            </a:stretch>
          </a:blipFill>
        </p:spPr>
        <p:txBody>
          <a:bodyPr/>
          <a:lstStyle/>
          <a:p>
            <a:endParaRPr lang="en-US"/>
          </a:p>
        </p:txBody>
      </p:sp>
      <p:sp>
        <p:nvSpPr>
          <p:cNvPr id="11" name="Freeform 11"/>
          <p:cNvSpPr/>
          <p:nvPr/>
        </p:nvSpPr>
        <p:spPr>
          <a:xfrm flipH="1">
            <a:off x="3749111" y="1768871"/>
            <a:ext cx="586788" cy="763628"/>
          </a:xfrm>
          <a:custGeom>
            <a:avLst/>
            <a:gdLst/>
            <a:ahLst/>
            <a:cxnLst/>
            <a:rect l="l" t="t" r="r" b="b"/>
            <a:pathLst>
              <a:path w="586788" h="763628">
                <a:moveTo>
                  <a:pt x="586788" y="0"/>
                </a:moveTo>
                <a:lnTo>
                  <a:pt x="0" y="0"/>
                </a:lnTo>
                <a:lnTo>
                  <a:pt x="0" y="763628"/>
                </a:lnTo>
                <a:lnTo>
                  <a:pt x="586788" y="763628"/>
                </a:lnTo>
                <a:lnTo>
                  <a:pt x="586788" y="0"/>
                </a:lnTo>
                <a:close/>
              </a:path>
            </a:pathLst>
          </a:custGeom>
          <a:blipFill>
            <a:blip r:embed="rId8">
              <a:extLst>
                <a:ext uri="{96DAC541-7B7A-43D3-8B79-37D633B846F1}">
                  <asvg:svgBlip xmlns:asvg="http://schemas.microsoft.com/office/drawing/2016/SVG/main" r:embed="rId9"/>
                </a:ext>
              </a:extLst>
            </a:blip>
            <a:stretch>
              <a:fillRect t="-39561" r="-38112" b="-1473"/>
            </a:stretch>
          </a:blipFill>
        </p:spPr>
        <p:txBody>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F275A"/>
        </a:solidFill>
        <a:effectLst/>
      </p:bgPr>
    </p:bg>
    <p:spTree>
      <p:nvGrpSpPr>
        <p:cNvPr id="1" name=""/>
        <p:cNvGrpSpPr/>
        <p:nvPr/>
      </p:nvGrpSpPr>
      <p:grpSpPr>
        <a:xfrm>
          <a:off x="0" y="0"/>
          <a:ext cx="0" cy="0"/>
          <a:chOff x="0" y="0"/>
          <a:chExt cx="0" cy="0"/>
        </a:xfrm>
      </p:grpSpPr>
      <p:grpSp>
        <p:nvGrpSpPr>
          <p:cNvPr id="2" name="Group 2"/>
          <p:cNvGrpSpPr/>
          <p:nvPr/>
        </p:nvGrpSpPr>
        <p:grpSpPr>
          <a:xfrm>
            <a:off x="11214283" y="7505211"/>
            <a:ext cx="6045017" cy="927862"/>
            <a:chOff x="0" y="0"/>
            <a:chExt cx="1592103" cy="244375"/>
          </a:xfrm>
        </p:grpSpPr>
        <p:sp>
          <p:nvSpPr>
            <p:cNvPr id="3" name="Freeform 3"/>
            <p:cNvSpPr/>
            <p:nvPr/>
          </p:nvSpPr>
          <p:spPr>
            <a:xfrm>
              <a:off x="0" y="0"/>
              <a:ext cx="1592103" cy="244375"/>
            </a:xfrm>
            <a:custGeom>
              <a:avLst/>
              <a:gdLst/>
              <a:ahLst/>
              <a:cxnLst/>
              <a:rect l="l" t="t" r="r" b="b"/>
              <a:pathLst>
                <a:path w="1592103" h="244375">
                  <a:moveTo>
                    <a:pt x="76843" y="0"/>
                  </a:moveTo>
                  <a:lnTo>
                    <a:pt x="1515261" y="0"/>
                  </a:lnTo>
                  <a:cubicBezTo>
                    <a:pt x="1557700" y="0"/>
                    <a:pt x="1592103" y="34404"/>
                    <a:pt x="1592103" y="76843"/>
                  </a:cubicBezTo>
                  <a:lnTo>
                    <a:pt x="1592103" y="167533"/>
                  </a:lnTo>
                  <a:cubicBezTo>
                    <a:pt x="1592103" y="209972"/>
                    <a:pt x="1557700" y="244375"/>
                    <a:pt x="1515261" y="244375"/>
                  </a:cubicBezTo>
                  <a:lnTo>
                    <a:pt x="76843" y="244375"/>
                  </a:lnTo>
                  <a:cubicBezTo>
                    <a:pt x="34404" y="244375"/>
                    <a:pt x="0" y="209972"/>
                    <a:pt x="0" y="167533"/>
                  </a:cubicBezTo>
                  <a:lnTo>
                    <a:pt x="0" y="76843"/>
                  </a:lnTo>
                  <a:cubicBezTo>
                    <a:pt x="0" y="34404"/>
                    <a:pt x="34404" y="0"/>
                    <a:pt x="76843" y="0"/>
                  </a:cubicBezTo>
                  <a:close/>
                </a:path>
              </a:pathLst>
            </a:custGeom>
            <a:solidFill>
              <a:srgbClr val="507FC6"/>
            </a:solidFill>
          </p:spPr>
          <p:txBody>
            <a:bodyPr/>
            <a:lstStyle/>
            <a:p>
              <a:endParaRPr lang="en-US"/>
            </a:p>
          </p:txBody>
        </p:sp>
        <p:sp>
          <p:nvSpPr>
            <p:cNvPr id="4" name="TextBox 4"/>
            <p:cNvSpPr txBox="1"/>
            <p:nvPr/>
          </p:nvSpPr>
          <p:spPr>
            <a:xfrm>
              <a:off x="0" y="-38100"/>
              <a:ext cx="1592103" cy="282475"/>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1028700" y="1602725"/>
            <a:ext cx="9513177" cy="2273300"/>
          </a:xfrm>
          <a:prstGeom prst="rect">
            <a:avLst/>
          </a:prstGeom>
        </p:spPr>
        <p:txBody>
          <a:bodyPr lIns="0" tIns="0" rIns="0" bIns="0" rtlCol="0" anchor="t">
            <a:spAutoFit/>
          </a:bodyPr>
          <a:lstStyle/>
          <a:p>
            <a:pPr algn="l">
              <a:lnSpc>
                <a:spcPts val="8800"/>
              </a:lnSpc>
            </a:pPr>
            <a:r>
              <a:rPr lang="en-US" sz="8000">
                <a:solidFill>
                  <a:srgbClr val="FFFFFF"/>
                </a:solidFill>
                <a:latin typeface="Chewy"/>
                <a:ea typeface="Chewy"/>
                <a:cs typeface="Chewy"/>
                <a:sym typeface="Chewy"/>
              </a:rPr>
              <a:t>TỔNG QUAN ĐÁNH GIÁ DỊCH VỤ</a:t>
            </a:r>
          </a:p>
        </p:txBody>
      </p:sp>
      <p:sp>
        <p:nvSpPr>
          <p:cNvPr id="6" name="TextBox 6"/>
          <p:cNvSpPr txBox="1"/>
          <p:nvPr/>
        </p:nvSpPr>
        <p:spPr>
          <a:xfrm>
            <a:off x="830017" y="4094007"/>
            <a:ext cx="9363492" cy="5143500"/>
          </a:xfrm>
          <a:prstGeom prst="rect">
            <a:avLst/>
          </a:prstGeom>
        </p:spPr>
        <p:txBody>
          <a:bodyPr lIns="0" tIns="0" rIns="0" bIns="0" rtlCol="0" anchor="t">
            <a:spAutoFit/>
          </a:bodyPr>
          <a:lstStyle/>
          <a:p>
            <a:pPr marL="734059" lvl="1" indent="-367030" algn="just">
              <a:lnSpc>
                <a:spcPts val="4079"/>
              </a:lnSpc>
              <a:buFont typeface="Arial"/>
              <a:buChar char="•"/>
            </a:pPr>
            <a:r>
              <a:rPr lang="en-US" sz="3399">
                <a:solidFill>
                  <a:srgbClr val="FFFFFF"/>
                </a:solidFill>
                <a:latin typeface="Comic Sans"/>
                <a:ea typeface="Comic Sans"/>
                <a:cs typeface="Comic Sans"/>
                <a:sym typeface="Comic Sans"/>
              </a:rPr>
              <a:t>Tổng điểm trung bình của tất cả các dịch vụ là 3.31/5, ở mức trung bình khá.</a:t>
            </a:r>
          </a:p>
          <a:p>
            <a:pPr marL="734059" lvl="1" indent="-367030" algn="just">
              <a:lnSpc>
                <a:spcPts val="4079"/>
              </a:lnSpc>
              <a:buFont typeface="Arial"/>
              <a:buChar char="•"/>
            </a:pPr>
            <a:r>
              <a:rPr lang="en-US" sz="3399">
                <a:solidFill>
                  <a:srgbClr val="FFFFFF"/>
                </a:solidFill>
                <a:latin typeface="Comic Sans"/>
                <a:ea typeface="Comic Sans"/>
                <a:cs typeface="Comic Sans"/>
                <a:sym typeface="Comic Sans"/>
              </a:rPr>
              <a:t>Khi chia theo giai đoạn:</a:t>
            </a:r>
          </a:p>
          <a:p>
            <a:pPr marL="1468119" lvl="2" indent="-489373" algn="just">
              <a:lnSpc>
                <a:spcPts val="4079"/>
              </a:lnSpc>
              <a:buFont typeface="Arial"/>
              <a:buChar char="⚬"/>
            </a:pPr>
            <a:r>
              <a:rPr lang="en-US" sz="3399">
                <a:solidFill>
                  <a:srgbClr val="FFFFFF"/>
                </a:solidFill>
                <a:latin typeface="Comic Sans"/>
                <a:ea typeface="Comic Sans"/>
                <a:cs typeface="Comic Sans"/>
                <a:sym typeface="Comic Sans"/>
              </a:rPr>
              <a:t>Pre-flight (trước chuyến bay): 3.28</a:t>
            </a:r>
          </a:p>
          <a:p>
            <a:pPr marL="1468119" lvl="2" indent="-489373" algn="just">
              <a:lnSpc>
                <a:spcPts val="4079"/>
              </a:lnSpc>
              <a:buFont typeface="Arial"/>
              <a:buChar char="⚬"/>
            </a:pPr>
            <a:r>
              <a:rPr lang="en-US" sz="3399">
                <a:solidFill>
                  <a:srgbClr val="FFFFFF"/>
                </a:solidFill>
                <a:latin typeface="Comic Sans"/>
                <a:ea typeface="Comic Sans"/>
                <a:cs typeface="Comic Sans"/>
                <a:sym typeface="Comic Sans"/>
              </a:rPr>
              <a:t>In-flight (trên máy bay): 3.33</a:t>
            </a:r>
          </a:p>
          <a:p>
            <a:pPr algn="just">
              <a:lnSpc>
                <a:spcPts val="4079"/>
              </a:lnSpc>
            </a:pPr>
            <a:endParaRPr lang="en-US" sz="3399">
              <a:solidFill>
                <a:srgbClr val="FFFFFF"/>
              </a:solidFill>
              <a:latin typeface="Comic Sans"/>
              <a:ea typeface="Comic Sans"/>
              <a:cs typeface="Comic Sans"/>
              <a:sym typeface="Comic Sans"/>
            </a:endParaRPr>
          </a:p>
          <a:p>
            <a:pPr algn="just">
              <a:lnSpc>
                <a:spcPts val="4079"/>
              </a:lnSpc>
            </a:pPr>
            <a:r>
              <a:rPr lang="en-US" sz="3399">
                <a:solidFill>
                  <a:srgbClr val="FFFFFF"/>
                </a:solidFill>
                <a:latin typeface="Comic Sans"/>
                <a:ea typeface="Comic Sans"/>
                <a:cs typeface="Comic Sans"/>
                <a:sym typeface="Comic Sans"/>
              </a:rPr>
              <a:t>Mặc dù chênh lệch không lớn, nhưng điểm Pre-Flight thấp hơn cho thấy ấn tượng ban đầu chưa đủ tốt, ảnh hưởng tới trải nghiệm tổng thể.</a:t>
            </a:r>
          </a:p>
        </p:txBody>
      </p:sp>
      <p:grpSp>
        <p:nvGrpSpPr>
          <p:cNvPr id="7" name="Group 7"/>
          <p:cNvGrpSpPr/>
          <p:nvPr/>
        </p:nvGrpSpPr>
        <p:grpSpPr>
          <a:xfrm>
            <a:off x="11214283" y="6201826"/>
            <a:ext cx="6045017" cy="927862"/>
            <a:chOff x="0" y="0"/>
            <a:chExt cx="1592103" cy="244375"/>
          </a:xfrm>
        </p:grpSpPr>
        <p:sp>
          <p:nvSpPr>
            <p:cNvPr id="8" name="Freeform 8"/>
            <p:cNvSpPr/>
            <p:nvPr/>
          </p:nvSpPr>
          <p:spPr>
            <a:xfrm>
              <a:off x="0" y="0"/>
              <a:ext cx="1592103" cy="244375"/>
            </a:xfrm>
            <a:custGeom>
              <a:avLst/>
              <a:gdLst/>
              <a:ahLst/>
              <a:cxnLst/>
              <a:rect l="l" t="t" r="r" b="b"/>
              <a:pathLst>
                <a:path w="1592103" h="244375">
                  <a:moveTo>
                    <a:pt x="76843" y="0"/>
                  </a:moveTo>
                  <a:lnTo>
                    <a:pt x="1515261" y="0"/>
                  </a:lnTo>
                  <a:cubicBezTo>
                    <a:pt x="1557700" y="0"/>
                    <a:pt x="1592103" y="34404"/>
                    <a:pt x="1592103" y="76843"/>
                  </a:cubicBezTo>
                  <a:lnTo>
                    <a:pt x="1592103" y="167533"/>
                  </a:lnTo>
                  <a:cubicBezTo>
                    <a:pt x="1592103" y="209972"/>
                    <a:pt x="1557700" y="244375"/>
                    <a:pt x="1515261" y="244375"/>
                  </a:cubicBezTo>
                  <a:lnTo>
                    <a:pt x="76843" y="244375"/>
                  </a:lnTo>
                  <a:cubicBezTo>
                    <a:pt x="34404" y="244375"/>
                    <a:pt x="0" y="209972"/>
                    <a:pt x="0" y="167533"/>
                  </a:cubicBezTo>
                  <a:lnTo>
                    <a:pt x="0" y="76843"/>
                  </a:lnTo>
                  <a:cubicBezTo>
                    <a:pt x="0" y="34404"/>
                    <a:pt x="34404" y="0"/>
                    <a:pt x="76843" y="0"/>
                  </a:cubicBezTo>
                  <a:close/>
                </a:path>
              </a:pathLst>
            </a:custGeom>
            <a:solidFill>
              <a:srgbClr val="FEBF54"/>
            </a:solidFill>
          </p:spPr>
          <p:txBody>
            <a:bodyPr/>
            <a:lstStyle/>
            <a:p>
              <a:endParaRPr lang="en-US"/>
            </a:p>
          </p:txBody>
        </p:sp>
        <p:sp>
          <p:nvSpPr>
            <p:cNvPr id="9" name="TextBox 9"/>
            <p:cNvSpPr txBox="1"/>
            <p:nvPr/>
          </p:nvSpPr>
          <p:spPr>
            <a:xfrm>
              <a:off x="0" y="-38100"/>
              <a:ext cx="1592103" cy="282475"/>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11214283" y="4901419"/>
            <a:ext cx="6045017" cy="927862"/>
            <a:chOff x="0" y="0"/>
            <a:chExt cx="1592103" cy="244375"/>
          </a:xfrm>
        </p:grpSpPr>
        <p:sp>
          <p:nvSpPr>
            <p:cNvPr id="11" name="Freeform 11"/>
            <p:cNvSpPr/>
            <p:nvPr/>
          </p:nvSpPr>
          <p:spPr>
            <a:xfrm>
              <a:off x="0" y="0"/>
              <a:ext cx="1592103" cy="244375"/>
            </a:xfrm>
            <a:custGeom>
              <a:avLst/>
              <a:gdLst/>
              <a:ahLst/>
              <a:cxnLst/>
              <a:rect l="l" t="t" r="r" b="b"/>
              <a:pathLst>
                <a:path w="1592103" h="244375">
                  <a:moveTo>
                    <a:pt x="76843" y="0"/>
                  </a:moveTo>
                  <a:lnTo>
                    <a:pt x="1515261" y="0"/>
                  </a:lnTo>
                  <a:cubicBezTo>
                    <a:pt x="1557700" y="0"/>
                    <a:pt x="1592103" y="34404"/>
                    <a:pt x="1592103" y="76843"/>
                  </a:cubicBezTo>
                  <a:lnTo>
                    <a:pt x="1592103" y="167533"/>
                  </a:lnTo>
                  <a:cubicBezTo>
                    <a:pt x="1592103" y="209972"/>
                    <a:pt x="1557700" y="244375"/>
                    <a:pt x="1515261" y="244375"/>
                  </a:cubicBezTo>
                  <a:lnTo>
                    <a:pt x="76843" y="244375"/>
                  </a:lnTo>
                  <a:cubicBezTo>
                    <a:pt x="34404" y="244375"/>
                    <a:pt x="0" y="209972"/>
                    <a:pt x="0" y="167533"/>
                  </a:cubicBezTo>
                  <a:lnTo>
                    <a:pt x="0" y="76843"/>
                  </a:lnTo>
                  <a:cubicBezTo>
                    <a:pt x="0" y="34404"/>
                    <a:pt x="34404" y="0"/>
                    <a:pt x="76843" y="0"/>
                  </a:cubicBezTo>
                  <a:close/>
                </a:path>
              </a:pathLst>
            </a:custGeom>
            <a:solidFill>
              <a:srgbClr val="507FC6"/>
            </a:solidFill>
          </p:spPr>
          <p:txBody>
            <a:bodyPr/>
            <a:lstStyle/>
            <a:p>
              <a:endParaRPr lang="en-US"/>
            </a:p>
          </p:txBody>
        </p:sp>
        <p:sp>
          <p:nvSpPr>
            <p:cNvPr id="12" name="TextBox 12"/>
            <p:cNvSpPr txBox="1"/>
            <p:nvPr/>
          </p:nvSpPr>
          <p:spPr>
            <a:xfrm>
              <a:off x="0" y="-38100"/>
              <a:ext cx="1592103" cy="282475"/>
            </a:xfrm>
            <a:prstGeom prst="rect">
              <a:avLst/>
            </a:prstGeom>
          </p:spPr>
          <p:txBody>
            <a:bodyPr lIns="50800" tIns="50800" rIns="50800" bIns="50800" rtlCol="0" anchor="ctr"/>
            <a:lstStyle/>
            <a:p>
              <a:pPr algn="ctr">
                <a:lnSpc>
                  <a:spcPts val="2659"/>
                </a:lnSpc>
              </a:pPr>
              <a:endParaRPr/>
            </a:p>
          </p:txBody>
        </p:sp>
      </p:grpSp>
      <p:sp>
        <p:nvSpPr>
          <p:cNvPr id="13" name="Freeform 13"/>
          <p:cNvSpPr/>
          <p:nvPr/>
        </p:nvSpPr>
        <p:spPr>
          <a:xfrm>
            <a:off x="11214283" y="1028700"/>
            <a:ext cx="5740167" cy="3121216"/>
          </a:xfrm>
          <a:custGeom>
            <a:avLst/>
            <a:gdLst/>
            <a:ahLst/>
            <a:cxnLst/>
            <a:rect l="l" t="t" r="r" b="b"/>
            <a:pathLst>
              <a:path w="5740167" h="3121216">
                <a:moveTo>
                  <a:pt x="0" y="0"/>
                </a:moveTo>
                <a:lnTo>
                  <a:pt x="5740166" y="0"/>
                </a:lnTo>
                <a:lnTo>
                  <a:pt x="5740166" y="3121216"/>
                </a:lnTo>
                <a:lnTo>
                  <a:pt x="0" y="3121216"/>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14" name="Freeform 14"/>
          <p:cNvSpPr/>
          <p:nvPr/>
        </p:nvSpPr>
        <p:spPr>
          <a:xfrm flipH="1">
            <a:off x="-9664265" y="6857981"/>
            <a:ext cx="13448544" cy="8153180"/>
          </a:xfrm>
          <a:custGeom>
            <a:avLst/>
            <a:gdLst/>
            <a:ahLst/>
            <a:cxnLst/>
            <a:rect l="l" t="t" r="r" b="b"/>
            <a:pathLst>
              <a:path w="13448544" h="8153180">
                <a:moveTo>
                  <a:pt x="13448544" y="0"/>
                </a:moveTo>
                <a:lnTo>
                  <a:pt x="0" y="0"/>
                </a:lnTo>
                <a:lnTo>
                  <a:pt x="0" y="8153179"/>
                </a:lnTo>
                <a:lnTo>
                  <a:pt x="13448544" y="8153179"/>
                </a:lnTo>
                <a:lnTo>
                  <a:pt x="13448544"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5" name="Freeform 15"/>
          <p:cNvSpPr/>
          <p:nvPr/>
        </p:nvSpPr>
        <p:spPr>
          <a:xfrm>
            <a:off x="14503721" y="6857981"/>
            <a:ext cx="13448544" cy="8153180"/>
          </a:xfrm>
          <a:custGeom>
            <a:avLst/>
            <a:gdLst/>
            <a:ahLst/>
            <a:cxnLst/>
            <a:rect l="l" t="t" r="r" b="b"/>
            <a:pathLst>
              <a:path w="13448544" h="8153180">
                <a:moveTo>
                  <a:pt x="0" y="0"/>
                </a:moveTo>
                <a:lnTo>
                  <a:pt x="13448544" y="0"/>
                </a:lnTo>
                <a:lnTo>
                  <a:pt x="13448544" y="8153179"/>
                </a:lnTo>
                <a:lnTo>
                  <a:pt x="0" y="815317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6" name="Freeform 16"/>
          <p:cNvSpPr/>
          <p:nvPr/>
        </p:nvSpPr>
        <p:spPr>
          <a:xfrm>
            <a:off x="15982704" y="0"/>
            <a:ext cx="4610592" cy="1969980"/>
          </a:xfrm>
          <a:custGeom>
            <a:avLst/>
            <a:gdLst/>
            <a:ahLst/>
            <a:cxnLst/>
            <a:rect l="l" t="t" r="r" b="b"/>
            <a:pathLst>
              <a:path w="4610592" h="1969980">
                <a:moveTo>
                  <a:pt x="0" y="0"/>
                </a:moveTo>
                <a:lnTo>
                  <a:pt x="4610592" y="0"/>
                </a:lnTo>
                <a:lnTo>
                  <a:pt x="4610592" y="1969980"/>
                </a:lnTo>
                <a:lnTo>
                  <a:pt x="0" y="196998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7" name="TextBox 17"/>
          <p:cNvSpPr txBox="1"/>
          <p:nvPr/>
        </p:nvSpPr>
        <p:spPr>
          <a:xfrm>
            <a:off x="11838076" y="5030284"/>
            <a:ext cx="4797430" cy="590517"/>
          </a:xfrm>
          <a:prstGeom prst="rect">
            <a:avLst/>
          </a:prstGeom>
        </p:spPr>
        <p:txBody>
          <a:bodyPr lIns="0" tIns="0" rIns="0" bIns="0" rtlCol="0" anchor="t">
            <a:spAutoFit/>
          </a:bodyPr>
          <a:lstStyle/>
          <a:p>
            <a:pPr algn="ctr">
              <a:lnSpc>
                <a:spcPts val="4679"/>
              </a:lnSpc>
            </a:pPr>
            <a:r>
              <a:rPr lang="en-US" sz="3899">
                <a:solidFill>
                  <a:srgbClr val="FFFFFF"/>
                </a:solidFill>
                <a:latin typeface="Comic Sans"/>
                <a:ea typeface="Comic Sans"/>
                <a:cs typeface="Comic Sans"/>
                <a:sym typeface="Comic Sans"/>
              </a:rPr>
              <a:t>Customer service</a:t>
            </a:r>
          </a:p>
        </p:txBody>
      </p:sp>
      <p:sp>
        <p:nvSpPr>
          <p:cNvPr id="18" name="TextBox 18"/>
          <p:cNvSpPr txBox="1"/>
          <p:nvPr/>
        </p:nvSpPr>
        <p:spPr>
          <a:xfrm>
            <a:off x="11190249" y="6360974"/>
            <a:ext cx="6093084" cy="571500"/>
          </a:xfrm>
          <a:prstGeom prst="rect">
            <a:avLst/>
          </a:prstGeom>
        </p:spPr>
        <p:txBody>
          <a:bodyPr lIns="0" tIns="0" rIns="0" bIns="0" rtlCol="0" anchor="t">
            <a:spAutoFit/>
          </a:bodyPr>
          <a:lstStyle/>
          <a:p>
            <a:pPr algn="ctr">
              <a:lnSpc>
                <a:spcPts val="4439"/>
              </a:lnSpc>
            </a:pPr>
            <a:r>
              <a:rPr lang="en-US" sz="3699">
                <a:solidFill>
                  <a:srgbClr val="1F275A"/>
                </a:solidFill>
                <a:latin typeface="Comic Sans"/>
                <a:ea typeface="Comic Sans"/>
                <a:cs typeface="Comic Sans"/>
                <a:sym typeface="Comic Sans"/>
              </a:rPr>
              <a:t>Pre-Flight</a:t>
            </a:r>
          </a:p>
        </p:txBody>
      </p:sp>
      <p:sp>
        <p:nvSpPr>
          <p:cNvPr id="19" name="TextBox 19"/>
          <p:cNvSpPr txBox="1"/>
          <p:nvPr/>
        </p:nvSpPr>
        <p:spPr>
          <a:xfrm>
            <a:off x="11519133" y="7653563"/>
            <a:ext cx="5435316" cy="590550"/>
          </a:xfrm>
          <a:prstGeom prst="rect">
            <a:avLst/>
          </a:prstGeom>
        </p:spPr>
        <p:txBody>
          <a:bodyPr lIns="0" tIns="0" rIns="0" bIns="0" rtlCol="0" anchor="t">
            <a:spAutoFit/>
          </a:bodyPr>
          <a:lstStyle/>
          <a:p>
            <a:pPr algn="ctr">
              <a:lnSpc>
                <a:spcPts val="4679"/>
              </a:lnSpc>
            </a:pPr>
            <a:r>
              <a:rPr lang="en-US" sz="3899">
                <a:solidFill>
                  <a:srgbClr val="FFFFFF"/>
                </a:solidFill>
                <a:latin typeface="Comic Sans"/>
                <a:ea typeface="Comic Sans"/>
                <a:cs typeface="Comic Sans"/>
                <a:sym typeface="Comic Sans"/>
              </a:rPr>
              <a:t>In-Flight</a:t>
            </a:r>
          </a:p>
        </p:txBody>
      </p:sp>
      <p:sp>
        <p:nvSpPr>
          <p:cNvPr id="20" name="Freeform 20"/>
          <p:cNvSpPr/>
          <p:nvPr/>
        </p:nvSpPr>
        <p:spPr>
          <a:xfrm>
            <a:off x="5024176" y="2879581"/>
            <a:ext cx="487587" cy="634531"/>
          </a:xfrm>
          <a:custGeom>
            <a:avLst/>
            <a:gdLst/>
            <a:ahLst/>
            <a:cxnLst/>
            <a:rect l="l" t="t" r="r" b="b"/>
            <a:pathLst>
              <a:path w="487587" h="634531">
                <a:moveTo>
                  <a:pt x="0" y="0"/>
                </a:moveTo>
                <a:lnTo>
                  <a:pt x="487587" y="0"/>
                </a:lnTo>
                <a:lnTo>
                  <a:pt x="487587" y="634531"/>
                </a:lnTo>
                <a:lnTo>
                  <a:pt x="0" y="634531"/>
                </a:lnTo>
                <a:lnTo>
                  <a:pt x="0" y="0"/>
                </a:lnTo>
                <a:close/>
              </a:path>
            </a:pathLst>
          </a:custGeom>
          <a:blipFill>
            <a:blip r:embed="rId8">
              <a:extLst>
                <a:ext uri="{96DAC541-7B7A-43D3-8B79-37D633B846F1}">
                  <asvg:svgBlip xmlns:asvg="http://schemas.microsoft.com/office/drawing/2016/SVG/main" r:embed="rId9"/>
                </a:ext>
              </a:extLst>
            </a:blip>
            <a:stretch>
              <a:fillRect t="-39561" r="-38112" b="-1473"/>
            </a:stretch>
          </a:blipFill>
        </p:spPr>
        <p:txBody>
          <a:bodyPr/>
          <a:lstStyle/>
          <a:p>
            <a:endParaRPr lang="en-US"/>
          </a:p>
        </p:txBody>
      </p:sp>
      <p:sp>
        <p:nvSpPr>
          <p:cNvPr id="21" name="Freeform 21"/>
          <p:cNvSpPr/>
          <p:nvPr/>
        </p:nvSpPr>
        <p:spPr>
          <a:xfrm flipH="1" flipV="1">
            <a:off x="-2431766" y="-1028700"/>
            <a:ext cx="4303059" cy="4114800"/>
          </a:xfrm>
          <a:custGeom>
            <a:avLst/>
            <a:gdLst/>
            <a:ahLst/>
            <a:cxnLst/>
            <a:rect l="l" t="t" r="r" b="b"/>
            <a:pathLst>
              <a:path w="4303059" h="4114800">
                <a:moveTo>
                  <a:pt x="4303059" y="4114800"/>
                </a:moveTo>
                <a:lnTo>
                  <a:pt x="0" y="4114800"/>
                </a:lnTo>
                <a:lnTo>
                  <a:pt x="0" y="0"/>
                </a:lnTo>
                <a:lnTo>
                  <a:pt x="4303059" y="0"/>
                </a:lnTo>
                <a:lnTo>
                  <a:pt x="4303059" y="4114800"/>
                </a:lnTo>
                <a:close/>
              </a:path>
            </a:pathLst>
          </a:custGeom>
          <a:blipFill>
            <a:blip r:embed="rId10">
              <a:alphaModFix amt="51000"/>
              <a:extLst>
                <a:ext uri="{96DAC541-7B7A-43D3-8B79-37D633B846F1}">
                  <asvg:svgBlip xmlns:asvg="http://schemas.microsoft.com/office/drawing/2016/SVG/main" r:embed="rId11"/>
                </a:ext>
              </a:extLst>
            </a:blip>
            <a:stretch>
              <a:fillRect/>
            </a:stretch>
          </a:blipFill>
        </p:spPr>
        <p:txBody>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F275A"/>
        </a:solidFill>
        <a:effectLst/>
      </p:bgPr>
    </p:bg>
    <p:spTree>
      <p:nvGrpSpPr>
        <p:cNvPr id="1" name=""/>
        <p:cNvGrpSpPr/>
        <p:nvPr/>
      </p:nvGrpSpPr>
      <p:grpSpPr>
        <a:xfrm>
          <a:off x="0" y="0"/>
          <a:ext cx="0" cy="0"/>
          <a:chOff x="0" y="0"/>
          <a:chExt cx="0" cy="0"/>
        </a:xfrm>
      </p:grpSpPr>
      <p:sp>
        <p:nvSpPr>
          <p:cNvPr id="2" name="Freeform 2"/>
          <p:cNvSpPr/>
          <p:nvPr/>
        </p:nvSpPr>
        <p:spPr>
          <a:xfrm flipH="1">
            <a:off x="16942357" y="2463027"/>
            <a:ext cx="4099394" cy="1751559"/>
          </a:xfrm>
          <a:custGeom>
            <a:avLst/>
            <a:gdLst/>
            <a:ahLst/>
            <a:cxnLst/>
            <a:rect l="l" t="t" r="r" b="b"/>
            <a:pathLst>
              <a:path w="4099394" h="1751559">
                <a:moveTo>
                  <a:pt x="4099393" y="0"/>
                </a:moveTo>
                <a:lnTo>
                  <a:pt x="0" y="0"/>
                </a:lnTo>
                <a:lnTo>
                  <a:pt x="0" y="1751559"/>
                </a:lnTo>
                <a:lnTo>
                  <a:pt x="4099393" y="1751559"/>
                </a:lnTo>
                <a:lnTo>
                  <a:pt x="4099393"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8168321" y="1446532"/>
            <a:ext cx="4710167" cy="3123925"/>
          </a:xfrm>
          <a:custGeom>
            <a:avLst/>
            <a:gdLst/>
            <a:ahLst/>
            <a:cxnLst/>
            <a:rect l="l" t="t" r="r" b="b"/>
            <a:pathLst>
              <a:path w="4710167" h="3123925">
                <a:moveTo>
                  <a:pt x="0" y="0"/>
                </a:moveTo>
                <a:lnTo>
                  <a:pt x="4710167" y="0"/>
                </a:lnTo>
                <a:lnTo>
                  <a:pt x="4710167" y="3123925"/>
                </a:lnTo>
                <a:lnTo>
                  <a:pt x="0" y="3123925"/>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n-US"/>
          </a:p>
        </p:txBody>
      </p:sp>
      <p:sp>
        <p:nvSpPr>
          <p:cNvPr id="4" name="TextBox 4"/>
          <p:cNvSpPr txBox="1"/>
          <p:nvPr/>
        </p:nvSpPr>
        <p:spPr>
          <a:xfrm>
            <a:off x="1379209" y="1343256"/>
            <a:ext cx="7375321" cy="3387725"/>
          </a:xfrm>
          <a:prstGeom prst="rect">
            <a:avLst/>
          </a:prstGeom>
        </p:spPr>
        <p:txBody>
          <a:bodyPr lIns="0" tIns="0" rIns="0" bIns="0" rtlCol="0" anchor="t">
            <a:spAutoFit/>
          </a:bodyPr>
          <a:lstStyle/>
          <a:p>
            <a:pPr algn="l">
              <a:lnSpc>
                <a:spcPts val="8800"/>
              </a:lnSpc>
            </a:pPr>
            <a:r>
              <a:rPr lang="en-US" sz="8000">
                <a:solidFill>
                  <a:srgbClr val="FFFFFF"/>
                </a:solidFill>
                <a:latin typeface="Chewy"/>
                <a:ea typeface="Chewy"/>
                <a:cs typeface="Chewy"/>
                <a:sym typeface="Chewy"/>
              </a:rPr>
              <a:t>DỊCH VỤ TRƯỚC CHUYẾN BAY (PRE-FLIGHT)</a:t>
            </a:r>
          </a:p>
        </p:txBody>
      </p:sp>
      <p:sp>
        <p:nvSpPr>
          <p:cNvPr id="5" name="Freeform 5"/>
          <p:cNvSpPr/>
          <p:nvPr/>
        </p:nvSpPr>
        <p:spPr>
          <a:xfrm>
            <a:off x="16625413" y="6559460"/>
            <a:ext cx="633887" cy="824921"/>
          </a:xfrm>
          <a:custGeom>
            <a:avLst/>
            <a:gdLst/>
            <a:ahLst/>
            <a:cxnLst/>
            <a:rect l="l" t="t" r="r" b="b"/>
            <a:pathLst>
              <a:path w="633887" h="824921">
                <a:moveTo>
                  <a:pt x="0" y="0"/>
                </a:moveTo>
                <a:lnTo>
                  <a:pt x="633887" y="0"/>
                </a:lnTo>
                <a:lnTo>
                  <a:pt x="633887" y="824921"/>
                </a:lnTo>
                <a:lnTo>
                  <a:pt x="0" y="824921"/>
                </a:lnTo>
                <a:lnTo>
                  <a:pt x="0" y="0"/>
                </a:lnTo>
                <a:close/>
              </a:path>
            </a:pathLst>
          </a:custGeom>
          <a:blipFill>
            <a:blip r:embed="rId6">
              <a:extLst>
                <a:ext uri="{96DAC541-7B7A-43D3-8B79-37D633B846F1}">
                  <asvg:svgBlip xmlns:asvg="http://schemas.microsoft.com/office/drawing/2016/SVG/main" r:embed="rId7"/>
                </a:ext>
              </a:extLst>
            </a:blip>
            <a:stretch>
              <a:fillRect t="-39561" r="-38112" b="-1473"/>
            </a:stretch>
          </a:blipFill>
        </p:spPr>
        <p:txBody>
          <a:bodyPr/>
          <a:lstStyle/>
          <a:p>
            <a:endParaRPr lang="en-US"/>
          </a:p>
        </p:txBody>
      </p:sp>
      <p:sp>
        <p:nvSpPr>
          <p:cNvPr id="6" name="Freeform 6"/>
          <p:cNvSpPr/>
          <p:nvPr/>
        </p:nvSpPr>
        <p:spPr>
          <a:xfrm flipH="1" flipV="1">
            <a:off x="-2075325" y="-1028700"/>
            <a:ext cx="4303059" cy="4114800"/>
          </a:xfrm>
          <a:custGeom>
            <a:avLst/>
            <a:gdLst/>
            <a:ahLst/>
            <a:cxnLst/>
            <a:rect l="l" t="t" r="r" b="b"/>
            <a:pathLst>
              <a:path w="4303059" h="4114800">
                <a:moveTo>
                  <a:pt x="4303059" y="4114800"/>
                </a:moveTo>
                <a:lnTo>
                  <a:pt x="0" y="4114800"/>
                </a:lnTo>
                <a:lnTo>
                  <a:pt x="0" y="0"/>
                </a:lnTo>
                <a:lnTo>
                  <a:pt x="4303059" y="0"/>
                </a:lnTo>
                <a:lnTo>
                  <a:pt x="4303059" y="4114800"/>
                </a:lnTo>
                <a:close/>
              </a:path>
            </a:pathLst>
          </a:custGeom>
          <a:blipFill>
            <a:blip r:embed="rId8">
              <a:alphaModFix amt="51000"/>
              <a:extLst>
                <a:ext uri="{96DAC541-7B7A-43D3-8B79-37D633B846F1}">
                  <asvg:svgBlip xmlns:asvg="http://schemas.microsoft.com/office/drawing/2016/SVG/main" r:embed="rId9"/>
                </a:ext>
              </a:extLst>
            </a:blip>
            <a:stretch>
              <a:fillRect/>
            </a:stretch>
          </a:blipFill>
        </p:spPr>
        <p:txBody>
          <a:bodyPr/>
          <a:lstStyle/>
          <a:p>
            <a:endParaRPr lang="en-US"/>
          </a:p>
        </p:txBody>
      </p:sp>
      <p:sp>
        <p:nvSpPr>
          <p:cNvPr id="7" name="Freeform 7"/>
          <p:cNvSpPr/>
          <p:nvPr/>
        </p:nvSpPr>
        <p:spPr>
          <a:xfrm flipV="1">
            <a:off x="16060266" y="-1028700"/>
            <a:ext cx="4303059" cy="4114800"/>
          </a:xfrm>
          <a:custGeom>
            <a:avLst/>
            <a:gdLst/>
            <a:ahLst/>
            <a:cxnLst/>
            <a:rect l="l" t="t" r="r" b="b"/>
            <a:pathLst>
              <a:path w="4303059" h="4114800">
                <a:moveTo>
                  <a:pt x="0" y="4114800"/>
                </a:moveTo>
                <a:lnTo>
                  <a:pt x="4303059" y="4114800"/>
                </a:lnTo>
                <a:lnTo>
                  <a:pt x="4303059" y="0"/>
                </a:lnTo>
                <a:lnTo>
                  <a:pt x="0" y="0"/>
                </a:lnTo>
                <a:lnTo>
                  <a:pt x="0" y="4114800"/>
                </a:lnTo>
                <a:close/>
              </a:path>
            </a:pathLst>
          </a:custGeom>
          <a:blipFill>
            <a:blip r:embed="rId8">
              <a:alphaModFix amt="51000"/>
              <a:extLst>
                <a:ext uri="{96DAC541-7B7A-43D3-8B79-37D633B846F1}">
                  <asvg:svgBlip xmlns:asvg="http://schemas.microsoft.com/office/drawing/2016/SVG/main" r:embed="rId9"/>
                </a:ext>
              </a:extLst>
            </a:blip>
            <a:stretch>
              <a:fillRect/>
            </a:stretch>
          </a:blipFill>
        </p:spPr>
        <p:txBody>
          <a:bodyPr/>
          <a:lstStyle/>
          <a:p>
            <a:endParaRPr lang="en-US"/>
          </a:p>
        </p:txBody>
      </p:sp>
      <p:sp>
        <p:nvSpPr>
          <p:cNvPr id="8" name="Freeform 8"/>
          <p:cNvSpPr/>
          <p:nvPr/>
        </p:nvSpPr>
        <p:spPr>
          <a:xfrm>
            <a:off x="13192413" y="1237616"/>
            <a:ext cx="3161018" cy="3541757"/>
          </a:xfrm>
          <a:custGeom>
            <a:avLst/>
            <a:gdLst/>
            <a:ahLst/>
            <a:cxnLst/>
            <a:rect l="l" t="t" r="r" b="b"/>
            <a:pathLst>
              <a:path w="3161018" h="3541757">
                <a:moveTo>
                  <a:pt x="0" y="0"/>
                </a:moveTo>
                <a:lnTo>
                  <a:pt x="3161018" y="0"/>
                </a:lnTo>
                <a:lnTo>
                  <a:pt x="3161018" y="3541757"/>
                </a:lnTo>
                <a:lnTo>
                  <a:pt x="0" y="3541757"/>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txBody>
          <a:bodyPr/>
          <a:lstStyle/>
          <a:p>
            <a:endParaRPr lang="en-US"/>
          </a:p>
        </p:txBody>
      </p:sp>
      <p:sp>
        <p:nvSpPr>
          <p:cNvPr id="9" name="TextBox 9"/>
          <p:cNvSpPr txBox="1"/>
          <p:nvPr/>
        </p:nvSpPr>
        <p:spPr>
          <a:xfrm>
            <a:off x="1028700" y="5060281"/>
            <a:ext cx="14790844" cy="4695825"/>
          </a:xfrm>
          <a:prstGeom prst="rect">
            <a:avLst/>
          </a:prstGeom>
        </p:spPr>
        <p:txBody>
          <a:bodyPr lIns="0" tIns="0" rIns="0" bIns="0" rtlCol="0" anchor="t">
            <a:spAutoFit/>
          </a:bodyPr>
          <a:lstStyle/>
          <a:p>
            <a:pPr algn="just">
              <a:lnSpc>
                <a:spcPts val="3120"/>
              </a:lnSpc>
            </a:pPr>
            <a:r>
              <a:rPr lang="en-US" sz="2600">
                <a:solidFill>
                  <a:srgbClr val="FFFFFF"/>
                </a:solidFill>
                <a:latin typeface="Comic Sans"/>
                <a:ea typeface="Comic Sans"/>
                <a:cs typeface="Comic Sans"/>
                <a:sym typeface="Comic Sans"/>
              </a:rPr>
              <a:t>🛫 Pre-Flight Services – Trước chuyến bay:</a:t>
            </a:r>
          </a:p>
          <a:p>
            <a:pPr marL="561344" lvl="1" indent="-280672" algn="just">
              <a:lnSpc>
                <a:spcPts val="3120"/>
              </a:lnSpc>
              <a:buFont typeface="Arial"/>
              <a:buChar char="•"/>
            </a:pPr>
            <a:r>
              <a:rPr lang="en-US" sz="2600">
                <a:solidFill>
                  <a:srgbClr val="FFFFFF"/>
                </a:solidFill>
                <a:latin typeface="Comic Sans"/>
                <a:ea typeface="Comic Sans"/>
                <a:cs typeface="Comic Sans"/>
                <a:sym typeface="Comic Sans"/>
              </a:rPr>
              <a:t>Dịch vụ được đánh giá cao (~3.4–3.5):</a:t>
            </a:r>
          </a:p>
          <a:p>
            <a:pPr marL="1122688" lvl="2" indent="-374229" algn="just">
              <a:lnSpc>
                <a:spcPts val="3120"/>
              </a:lnSpc>
              <a:buFont typeface="Arial"/>
              <a:buChar char="⚬"/>
            </a:pPr>
            <a:r>
              <a:rPr lang="en-US" sz="2600">
                <a:solidFill>
                  <a:srgbClr val="FFFFFF"/>
                </a:solidFill>
                <a:latin typeface="Comic Sans"/>
                <a:ea typeface="Comic Sans"/>
                <a:cs typeface="Comic Sans"/>
                <a:sym typeface="Comic Sans"/>
              </a:rPr>
              <a:t>Online Support (3.5): kênh hỗ trợ nhanh chóng, hiệu quả.</a:t>
            </a:r>
          </a:p>
          <a:p>
            <a:pPr marL="1122688" lvl="2" indent="-374229" algn="just">
              <a:lnSpc>
                <a:spcPts val="3120"/>
              </a:lnSpc>
              <a:buFont typeface="Arial"/>
              <a:buChar char="⚬"/>
            </a:pPr>
            <a:r>
              <a:rPr lang="en-US" sz="2600">
                <a:solidFill>
                  <a:srgbClr val="FFFFFF"/>
                </a:solidFill>
                <a:latin typeface="Comic Sans"/>
                <a:ea typeface="Comic Sans"/>
                <a:cs typeface="Comic Sans"/>
                <a:sym typeface="Comic Sans"/>
              </a:rPr>
              <a:t>Online Booking (3.5): hệ thống đặt vé dễ thao tác.</a:t>
            </a:r>
          </a:p>
          <a:p>
            <a:pPr marL="1122688" lvl="2" indent="-374229" algn="just">
              <a:lnSpc>
                <a:spcPts val="3120"/>
              </a:lnSpc>
              <a:buFont typeface="Arial"/>
              <a:buChar char="⚬"/>
            </a:pPr>
            <a:r>
              <a:rPr lang="en-US" sz="2600">
                <a:solidFill>
                  <a:srgbClr val="FFFFFF"/>
                </a:solidFill>
                <a:latin typeface="Comic Sans"/>
                <a:ea typeface="Comic Sans"/>
                <a:cs typeface="Comic Sans"/>
                <a:sym typeface="Comic Sans"/>
              </a:rPr>
              <a:t>Online Boarding (3.4): thủ tục lên máy bay điện tử thuận tiện.</a:t>
            </a:r>
          </a:p>
          <a:p>
            <a:pPr marL="561344" lvl="1" indent="-280672" algn="just">
              <a:lnSpc>
                <a:spcPts val="3120"/>
              </a:lnSpc>
              <a:buFont typeface="Arial"/>
              <a:buChar char="•"/>
            </a:pPr>
            <a:r>
              <a:rPr lang="en-US" sz="2600">
                <a:solidFill>
                  <a:srgbClr val="FFFFFF"/>
                </a:solidFill>
                <a:latin typeface="Comic Sans"/>
                <a:ea typeface="Comic Sans"/>
                <a:cs typeface="Comic Sans"/>
                <a:sym typeface="Comic Sans"/>
              </a:rPr>
              <a:t>Dịch vụ cần cải thiện (~3.0):</a:t>
            </a:r>
          </a:p>
          <a:p>
            <a:pPr marL="1122688" lvl="2" indent="-374229" algn="just">
              <a:lnSpc>
                <a:spcPts val="3120"/>
              </a:lnSpc>
              <a:buFont typeface="Arial"/>
              <a:buChar char="⚬"/>
            </a:pPr>
            <a:r>
              <a:rPr lang="en-US" sz="2600">
                <a:solidFill>
                  <a:srgbClr val="FFFFFF"/>
                </a:solidFill>
                <a:latin typeface="Comic Sans"/>
                <a:ea typeface="Comic Sans"/>
                <a:cs typeface="Comic Sans"/>
                <a:sym typeface="Comic Sans"/>
              </a:rPr>
              <a:t>Check-in tại sân bay (3.3): mất thời gian, nhân viên chưa đủ hỗ trợ.</a:t>
            </a:r>
          </a:p>
          <a:p>
            <a:pPr marL="1122688" lvl="2" indent="-374229" algn="just">
              <a:lnSpc>
                <a:spcPts val="3120"/>
              </a:lnSpc>
              <a:buFont typeface="Arial"/>
              <a:buChar char="⚬"/>
            </a:pPr>
            <a:r>
              <a:rPr lang="en-US" sz="2600">
                <a:solidFill>
                  <a:srgbClr val="FFFFFF"/>
                </a:solidFill>
                <a:latin typeface="Comic Sans"/>
                <a:ea typeface="Comic Sans"/>
                <a:cs typeface="Comic Sans"/>
                <a:sym typeface="Comic Sans"/>
              </a:rPr>
              <a:t>Gate Location (3.0): khó xác định cổng, thay đổi nhiều.</a:t>
            </a:r>
          </a:p>
          <a:p>
            <a:pPr marL="1122688" lvl="2" indent="-374229" algn="just">
              <a:lnSpc>
                <a:spcPts val="3120"/>
              </a:lnSpc>
              <a:buFont typeface="Arial"/>
              <a:buChar char="⚬"/>
            </a:pPr>
            <a:r>
              <a:rPr lang="en-US" sz="2600">
                <a:solidFill>
                  <a:srgbClr val="FFFFFF"/>
                </a:solidFill>
                <a:latin typeface="Comic Sans"/>
                <a:ea typeface="Comic Sans"/>
                <a:cs typeface="Comic Sans"/>
                <a:sym typeface="Comic Sans"/>
              </a:rPr>
              <a:t>Departure/Arrival Time (3.0): cập nhật giờ bay chưa kịp thời, ảnh hưởng khách đi công tác.</a:t>
            </a:r>
          </a:p>
          <a:p>
            <a:pPr algn="just">
              <a:lnSpc>
                <a:spcPts val="3120"/>
              </a:lnSpc>
            </a:pPr>
            <a:r>
              <a:rPr lang="en-US" sz="2600">
                <a:solidFill>
                  <a:srgbClr val="FFFFFF"/>
                </a:solidFill>
                <a:latin typeface="Comic Sans"/>
                <a:ea typeface="Comic Sans"/>
                <a:cs typeface="Comic Sans"/>
                <a:sym typeface="Comic Sans"/>
              </a:rPr>
              <a:t>Điểm trung bình Pre-Flight của khách không hài lòng chỉ 2.95, trong khi khách hài lòng đạt tới 3.55 → Khoảng cách lớn cho thấy đây là giai đoạn cần ưu tiên cải tiến.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F275A"/>
        </a:solidFill>
        <a:effectLst/>
      </p:bgPr>
    </p:bg>
    <p:spTree>
      <p:nvGrpSpPr>
        <p:cNvPr id="1" name=""/>
        <p:cNvGrpSpPr/>
        <p:nvPr/>
      </p:nvGrpSpPr>
      <p:grpSpPr>
        <a:xfrm>
          <a:off x="0" y="0"/>
          <a:ext cx="0" cy="0"/>
          <a:chOff x="0" y="0"/>
          <a:chExt cx="0" cy="0"/>
        </a:xfrm>
      </p:grpSpPr>
      <p:sp>
        <p:nvSpPr>
          <p:cNvPr id="2" name="Freeform 2"/>
          <p:cNvSpPr/>
          <p:nvPr/>
        </p:nvSpPr>
        <p:spPr>
          <a:xfrm flipH="1">
            <a:off x="16942357" y="2463027"/>
            <a:ext cx="4099394" cy="1751559"/>
          </a:xfrm>
          <a:custGeom>
            <a:avLst/>
            <a:gdLst/>
            <a:ahLst/>
            <a:cxnLst/>
            <a:rect l="l" t="t" r="r" b="b"/>
            <a:pathLst>
              <a:path w="4099394" h="1751559">
                <a:moveTo>
                  <a:pt x="4099393" y="0"/>
                </a:moveTo>
                <a:lnTo>
                  <a:pt x="0" y="0"/>
                </a:lnTo>
                <a:lnTo>
                  <a:pt x="0" y="1751559"/>
                </a:lnTo>
                <a:lnTo>
                  <a:pt x="4099393" y="1751559"/>
                </a:lnTo>
                <a:lnTo>
                  <a:pt x="4099393"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8168321" y="1446532"/>
            <a:ext cx="4710167" cy="3123925"/>
          </a:xfrm>
          <a:custGeom>
            <a:avLst/>
            <a:gdLst/>
            <a:ahLst/>
            <a:cxnLst/>
            <a:rect l="l" t="t" r="r" b="b"/>
            <a:pathLst>
              <a:path w="4710167" h="3123925">
                <a:moveTo>
                  <a:pt x="0" y="0"/>
                </a:moveTo>
                <a:lnTo>
                  <a:pt x="4710167" y="0"/>
                </a:lnTo>
                <a:lnTo>
                  <a:pt x="4710167" y="3123925"/>
                </a:lnTo>
                <a:lnTo>
                  <a:pt x="0" y="3123925"/>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n-US"/>
          </a:p>
        </p:txBody>
      </p:sp>
      <p:sp>
        <p:nvSpPr>
          <p:cNvPr id="4" name="TextBox 4"/>
          <p:cNvSpPr txBox="1"/>
          <p:nvPr/>
        </p:nvSpPr>
        <p:spPr>
          <a:xfrm>
            <a:off x="1379209" y="1343256"/>
            <a:ext cx="7375321" cy="3387725"/>
          </a:xfrm>
          <a:prstGeom prst="rect">
            <a:avLst/>
          </a:prstGeom>
        </p:spPr>
        <p:txBody>
          <a:bodyPr lIns="0" tIns="0" rIns="0" bIns="0" rtlCol="0" anchor="t">
            <a:spAutoFit/>
          </a:bodyPr>
          <a:lstStyle/>
          <a:p>
            <a:pPr algn="l">
              <a:lnSpc>
                <a:spcPts val="8800"/>
              </a:lnSpc>
            </a:pPr>
            <a:r>
              <a:rPr lang="en-US" sz="8000">
                <a:solidFill>
                  <a:srgbClr val="FFFFFF"/>
                </a:solidFill>
                <a:latin typeface="Chewy"/>
                <a:ea typeface="Chewy"/>
                <a:cs typeface="Chewy"/>
                <a:sym typeface="Chewy"/>
              </a:rPr>
              <a:t>DỊCH VỤ TRONG CHUYẾN BAY </a:t>
            </a:r>
          </a:p>
          <a:p>
            <a:pPr algn="l">
              <a:lnSpc>
                <a:spcPts val="8800"/>
              </a:lnSpc>
            </a:pPr>
            <a:r>
              <a:rPr lang="en-US" sz="8000">
                <a:solidFill>
                  <a:srgbClr val="FFFFFF"/>
                </a:solidFill>
                <a:latin typeface="Chewy"/>
                <a:ea typeface="Chewy"/>
                <a:cs typeface="Chewy"/>
                <a:sym typeface="Chewy"/>
              </a:rPr>
              <a:t>(IN-FLIGHT)</a:t>
            </a:r>
          </a:p>
        </p:txBody>
      </p:sp>
      <p:sp>
        <p:nvSpPr>
          <p:cNvPr id="5" name="Freeform 5"/>
          <p:cNvSpPr/>
          <p:nvPr/>
        </p:nvSpPr>
        <p:spPr>
          <a:xfrm>
            <a:off x="16625413" y="6559460"/>
            <a:ext cx="633887" cy="824921"/>
          </a:xfrm>
          <a:custGeom>
            <a:avLst/>
            <a:gdLst/>
            <a:ahLst/>
            <a:cxnLst/>
            <a:rect l="l" t="t" r="r" b="b"/>
            <a:pathLst>
              <a:path w="633887" h="824921">
                <a:moveTo>
                  <a:pt x="0" y="0"/>
                </a:moveTo>
                <a:lnTo>
                  <a:pt x="633887" y="0"/>
                </a:lnTo>
                <a:lnTo>
                  <a:pt x="633887" y="824921"/>
                </a:lnTo>
                <a:lnTo>
                  <a:pt x="0" y="824921"/>
                </a:lnTo>
                <a:lnTo>
                  <a:pt x="0" y="0"/>
                </a:lnTo>
                <a:close/>
              </a:path>
            </a:pathLst>
          </a:custGeom>
          <a:blipFill>
            <a:blip r:embed="rId6">
              <a:extLst>
                <a:ext uri="{96DAC541-7B7A-43D3-8B79-37D633B846F1}">
                  <asvg:svgBlip xmlns:asvg="http://schemas.microsoft.com/office/drawing/2016/SVG/main" r:embed="rId7"/>
                </a:ext>
              </a:extLst>
            </a:blip>
            <a:stretch>
              <a:fillRect t="-39561" r="-38112" b="-1473"/>
            </a:stretch>
          </a:blipFill>
        </p:spPr>
        <p:txBody>
          <a:bodyPr/>
          <a:lstStyle/>
          <a:p>
            <a:endParaRPr lang="en-US"/>
          </a:p>
        </p:txBody>
      </p:sp>
      <p:sp>
        <p:nvSpPr>
          <p:cNvPr id="6" name="Freeform 6"/>
          <p:cNvSpPr/>
          <p:nvPr/>
        </p:nvSpPr>
        <p:spPr>
          <a:xfrm flipH="1" flipV="1">
            <a:off x="-2075325" y="-1028700"/>
            <a:ext cx="4303059" cy="4114800"/>
          </a:xfrm>
          <a:custGeom>
            <a:avLst/>
            <a:gdLst/>
            <a:ahLst/>
            <a:cxnLst/>
            <a:rect l="l" t="t" r="r" b="b"/>
            <a:pathLst>
              <a:path w="4303059" h="4114800">
                <a:moveTo>
                  <a:pt x="4303059" y="4114800"/>
                </a:moveTo>
                <a:lnTo>
                  <a:pt x="0" y="4114800"/>
                </a:lnTo>
                <a:lnTo>
                  <a:pt x="0" y="0"/>
                </a:lnTo>
                <a:lnTo>
                  <a:pt x="4303059" y="0"/>
                </a:lnTo>
                <a:lnTo>
                  <a:pt x="4303059" y="4114800"/>
                </a:lnTo>
                <a:close/>
              </a:path>
            </a:pathLst>
          </a:custGeom>
          <a:blipFill>
            <a:blip r:embed="rId8">
              <a:alphaModFix amt="51000"/>
              <a:extLst>
                <a:ext uri="{96DAC541-7B7A-43D3-8B79-37D633B846F1}">
                  <asvg:svgBlip xmlns:asvg="http://schemas.microsoft.com/office/drawing/2016/SVG/main" r:embed="rId9"/>
                </a:ext>
              </a:extLst>
            </a:blip>
            <a:stretch>
              <a:fillRect/>
            </a:stretch>
          </a:blipFill>
        </p:spPr>
        <p:txBody>
          <a:bodyPr/>
          <a:lstStyle/>
          <a:p>
            <a:endParaRPr lang="en-US"/>
          </a:p>
        </p:txBody>
      </p:sp>
      <p:sp>
        <p:nvSpPr>
          <p:cNvPr id="7" name="Freeform 7"/>
          <p:cNvSpPr/>
          <p:nvPr/>
        </p:nvSpPr>
        <p:spPr>
          <a:xfrm flipV="1">
            <a:off x="16060266" y="-1028700"/>
            <a:ext cx="4303059" cy="4114800"/>
          </a:xfrm>
          <a:custGeom>
            <a:avLst/>
            <a:gdLst/>
            <a:ahLst/>
            <a:cxnLst/>
            <a:rect l="l" t="t" r="r" b="b"/>
            <a:pathLst>
              <a:path w="4303059" h="4114800">
                <a:moveTo>
                  <a:pt x="0" y="4114800"/>
                </a:moveTo>
                <a:lnTo>
                  <a:pt x="4303059" y="4114800"/>
                </a:lnTo>
                <a:lnTo>
                  <a:pt x="4303059" y="0"/>
                </a:lnTo>
                <a:lnTo>
                  <a:pt x="0" y="0"/>
                </a:lnTo>
                <a:lnTo>
                  <a:pt x="0" y="4114800"/>
                </a:lnTo>
                <a:close/>
              </a:path>
            </a:pathLst>
          </a:custGeom>
          <a:blipFill>
            <a:blip r:embed="rId8">
              <a:alphaModFix amt="51000"/>
              <a:extLst>
                <a:ext uri="{96DAC541-7B7A-43D3-8B79-37D633B846F1}">
                  <asvg:svgBlip xmlns:asvg="http://schemas.microsoft.com/office/drawing/2016/SVG/main" r:embed="rId9"/>
                </a:ext>
              </a:extLst>
            </a:blip>
            <a:stretch>
              <a:fillRect/>
            </a:stretch>
          </a:blipFill>
        </p:spPr>
        <p:txBody>
          <a:bodyPr/>
          <a:lstStyle/>
          <a:p>
            <a:endParaRPr lang="en-US"/>
          </a:p>
        </p:txBody>
      </p:sp>
      <p:sp>
        <p:nvSpPr>
          <p:cNvPr id="8" name="Freeform 8"/>
          <p:cNvSpPr/>
          <p:nvPr/>
        </p:nvSpPr>
        <p:spPr>
          <a:xfrm>
            <a:off x="13192413" y="1237616"/>
            <a:ext cx="3161018" cy="3541757"/>
          </a:xfrm>
          <a:custGeom>
            <a:avLst/>
            <a:gdLst/>
            <a:ahLst/>
            <a:cxnLst/>
            <a:rect l="l" t="t" r="r" b="b"/>
            <a:pathLst>
              <a:path w="3161018" h="3541757">
                <a:moveTo>
                  <a:pt x="0" y="0"/>
                </a:moveTo>
                <a:lnTo>
                  <a:pt x="3161018" y="0"/>
                </a:lnTo>
                <a:lnTo>
                  <a:pt x="3161018" y="3541757"/>
                </a:lnTo>
                <a:lnTo>
                  <a:pt x="0" y="3541757"/>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txBody>
          <a:bodyPr/>
          <a:lstStyle/>
          <a:p>
            <a:endParaRPr lang="en-US"/>
          </a:p>
        </p:txBody>
      </p:sp>
      <p:sp>
        <p:nvSpPr>
          <p:cNvPr id="9" name="TextBox 9"/>
          <p:cNvSpPr txBox="1"/>
          <p:nvPr/>
        </p:nvSpPr>
        <p:spPr>
          <a:xfrm>
            <a:off x="1028700" y="4331403"/>
            <a:ext cx="14790844" cy="5743575"/>
          </a:xfrm>
          <a:prstGeom prst="rect">
            <a:avLst/>
          </a:prstGeom>
        </p:spPr>
        <p:txBody>
          <a:bodyPr lIns="0" tIns="0" rIns="0" bIns="0" rtlCol="0" anchor="t">
            <a:spAutoFit/>
          </a:bodyPr>
          <a:lstStyle/>
          <a:p>
            <a:pPr algn="just">
              <a:lnSpc>
                <a:spcPts val="3240"/>
              </a:lnSpc>
            </a:pPr>
            <a:endParaRPr/>
          </a:p>
          <a:p>
            <a:pPr marL="582933" lvl="1" indent="-291467" algn="just">
              <a:lnSpc>
                <a:spcPts val="3240"/>
              </a:lnSpc>
              <a:buFont typeface="Arial"/>
              <a:buChar char="•"/>
            </a:pPr>
            <a:r>
              <a:rPr lang="en-US" sz="2700">
                <a:solidFill>
                  <a:srgbClr val="FFFFFF"/>
                </a:solidFill>
                <a:latin typeface="Comic Sans"/>
                <a:ea typeface="Comic Sans"/>
                <a:cs typeface="Comic Sans"/>
                <a:sym typeface="Comic Sans"/>
              </a:rPr>
              <a:t>Dịch vụ nổi bật (~3.5–3.7):</a:t>
            </a:r>
          </a:p>
          <a:p>
            <a:pPr marL="1165866" lvl="2" indent="-388622" algn="just">
              <a:lnSpc>
                <a:spcPts val="3240"/>
              </a:lnSpc>
              <a:buFont typeface="Arial"/>
              <a:buChar char="⚬"/>
            </a:pPr>
            <a:r>
              <a:rPr lang="en-US" sz="2700">
                <a:solidFill>
                  <a:srgbClr val="FFFFFF"/>
                </a:solidFill>
                <a:latin typeface="Comic Sans"/>
                <a:ea typeface="Comic Sans"/>
                <a:cs typeface="Comic Sans"/>
                <a:sym typeface="Comic Sans"/>
              </a:rPr>
              <a:t>Cleanliness (3.7): cabin sạch sẽ, đồng đều giữa các hạng vé.</a:t>
            </a:r>
          </a:p>
          <a:p>
            <a:pPr marL="1165866" lvl="2" indent="-388622" algn="just">
              <a:lnSpc>
                <a:spcPts val="3240"/>
              </a:lnSpc>
              <a:buFont typeface="Arial"/>
              <a:buChar char="⚬"/>
            </a:pPr>
            <a:r>
              <a:rPr lang="en-US" sz="2700">
                <a:solidFill>
                  <a:srgbClr val="FFFFFF"/>
                </a:solidFill>
                <a:latin typeface="Comic Sans"/>
                <a:ea typeface="Comic Sans"/>
                <a:cs typeface="Comic Sans"/>
                <a:sym typeface="Comic Sans"/>
              </a:rPr>
              <a:t>Baggage Handling (3.7): xử lý hành lý hiệu quả, ít thất lạc.</a:t>
            </a:r>
          </a:p>
          <a:p>
            <a:pPr marL="1165866" lvl="2" indent="-388622" algn="just">
              <a:lnSpc>
                <a:spcPts val="3240"/>
              </a:lnSpc>
              <a:buFont typeface="Arial"/>
              <a:buChar char="⚬"/>
            </a:pPr>
            <a:r>
              <a:rPr lang="en-US" sz="2700">
                <a:solidFill>
                  <a:srgbClr val="FFFFFF"/>
                </a:solidFill>
                <a:latin typeface="Comic Sans"/>
                <a:ea typeface="Comic Sans"/>
                <a:cs typeface="Comic Sans"/>
                <a:sym typeface="Comic Sans"/>
              </a:rPr>
              <a:t>On-board Service (3.5): nhân viên thân thiện, chuyên nghiệp.</a:t>
            </a:r>
          </a:p>
          <a:p>
            <a:pPr marL="582933" lvl="1" indent="-291467" algn="just">
              <a:lnSpc>
                <a:spcPts val="3240"/>
              </a:lnSpc>
              <a:buFont typeface="Arial"/>
              <a:buChar char="•"/>
            </a:pPr>
            <a:r>
              <a:rPr lang="en-US" sz="2700">
                <a:solidFill>
                  <a:srgbClr val="FFFFFF"/>
                </a:solidFill>
                <a:latin typeface="Comic Sans"/>
                <a:ea typeface="Comic Sans"/>
                <a:cs typeface="Comic Sans"/>
                <a:sym typeface="Comic Sans"/>
              </a:rPr>
              <a:t>Dịch vụ trung bình (~3.2–3.4):</a:t>
            </a:r>
          </a:p>
          <a:p>
            <a:pPr marL="1165866" lvl="2" indent="-388622" algn="just">
              <a:lnSpc>
                <a:spcPts val="3240"/>
              </a:lnSpc>
              <a:buFont typeface="Arial"/>
              <a:buChar char="⚬"/>
            </a:pPr>
            <a:r>
              <a:rPr lang="en-US" sz="2700">
                <a:solidFill>
                  <a:srgbClr val="FFFFFF"/>
                </a:solidFill>
                <a:latin typeface="Comic Sans"/>
                <a:ea typeface="Comic Sans"/>
                <a:cs typeface="Comic Sans"/>
                <a:sym typeface="Comic Sans"/>
              </a:rPr>
              <a:t>Seating (3.5): ghế ngồi thoải mái ở Business, hạn chế ở Eco.</a:t>
            </a:r>
          </a:p>
          <a:p>
            <a:pPr marL="1165866" lvl="2" indent="-388622" algn="just">
              <a:lnSpc>
                <a:spcPts val="3240"/>
              </a:lnSpc>
              <a:buFont typeface="Arial"/>
              <a:buChar char="⚬"/>
            </a:pPr>
            <a:r>
              <a:rPr lang="en-US" sz="2700">
                <a:solidFill>
                  <a:srgbClr val="FFFFFF"/>
                </a:solidFill>
                <a:latin typeface="Comic Sans"/>
                <a:ea typeface="Comic Sans"/>
                <a:cs typeface="Comic Sans"/>
                <a:sym typeface="Comic Sans"/>
              </a:rPr>
              <a:t>Entertainment (3.4): nội dung tạm ổn, chưa đa dạng.</a:t>
            </a:r>
          </a:p>
          <a:p>
            <a:pPr marL="1165866" lvl="2" indent="-388622" algn="just">
              <a:lnSpc>
                <a:spcPts val="3240"/>
              </a:lnSpc>
              <a:buFont typeface="Arial"/>
              <a:buChar char="⚬"/>
            </a:pPr>
            <a:r>
              <a:rPr lang="en-US" sz="2700">
                <a:solidFill>
                  <a:srgbClr val="FFFFFF"/>
                </a:solidFill>
                <a:latin typeface="Comic Sans"/>
                <a:ea typeface="Comic Sans"/>
                <a:cs typeface="Comic Sans"/>
                <a:sym typeface="Comic Sans"/>
              </a:rPr>
              <a:t>Wi-Fi (3.2): chất lượng không ổn định, ảnh hưởng trải nghiệm.</a:t>
            </a:r>
          </a:p>
          <a:p>
            <a:pPr marL="582933" lvl="1" indent="-291467" algn="just">
              <a:lnSpc>
                <a:spcPts val="3240"/>
              </a:lnSpc>
              <a:buFont typeface="Arial"/>
              <a:buChar char="•"/>
            </a:pPr>
            <a:r>
              <a:rPr lang="en-US" sz="2700">
                <a:solidFill>
                  <a:srgbClr val="FFFFFF"/>
                </a:solidFill>
                <a:latin typeface="Comic Sans"/>
                <a:ea typeface="Comic Sans"/>
                <a:cs typeface="Comic Sans"/>
                <a:sym typeface="Comic Sans"/>
              </a:rPr>
              <a:t>Dịch vụ cần cải thiện nhất (~2.8–2.9):</a:t>
            </a:r>
          </a:p>
          <a:p>
            <a:pPr marL="1165866" lvl="2" indent="-388622" algn="just">
              <a:lnSpc>
                <a:spcPts val="3240"/>
              </a:lnSpc>
              <a:buFont typeface="Arial"/>
              <a:buChar char="⚬"/>
            </a:pPr>
            <a:r>
              <a:rPr lang="en-US" sz="2700">
                <a:solidFill>
                  <a:srgbClr val="FFFFFF"/>
                </a:solidFill>
                <a:latin typeface="Comic Sans"/>
                <a:ea typeface="Comic Sans"/>
                <a:cs typeface="Comic Sans"/>
                <a:sym typeface="Comic Sans"/>
              </a:rPr>
              <a:t>Food &amp; Drink (2.9): ít lựa chọn, chất lượng thấp.</a:t>
            </a:r>
          </a:p>
          <a:p>
            <a:pPr marL="1165866" lvl="2" indent="-388622" algn="just">
              <a:lnSpc>
                <a:spcPts val="3240"/>
              </a:lnSpc>
              <a:buFont typeface="Arial"/>
              <a:buChar char="⚬"/>
            </a:pPr>
            <a:r>
              <a:rPr lang="en-US" sz="2700">
                <a:solidFill>
                  <a:srgbClr val="FFFFFF"/>
                </a:solidFill>
                <a:latin typeface="Comic Sans"/>
                <a:ea typeface="Comic Sans"/>
                <a:cs typeface="Comic Sans"/>
                <a:sym typeface="Comic Sans"/>
              </a:rPr>
              <a:t>Seat Comfort (2.8): đặc biệt kém ở hạng Eco (chật, khó nghỉ ngơi).</a:t>
            </a:r>
          </a:p>
          <a:p>
            <a:pPr algn="just">
              <a:lnSpc>
                <a:spcPts val="3240"/>
              </a:lnSpc>
            </a:pPr>
            <a:r>
              <a:rPr lang="en-US" sz="2700">
                <a:solidFill>
                  <a:srgbClr val="FFFFFF"/>
                </a:solidFill>
                <a:latin typeface="Comic Sans"/>
                <a:ea typeface="Comic Sans"/>
                <a:cs typeface="Comic Sans"/>
                <a:sym typeface="Comic Sans"/>
              </a:rPr>
              <a:t>Điểm trung bình In-Flight của nhóm không hài lòng là 2.93, so với nhóm hài lòng 3.67 → Sự chênh lệch rất lớn ở các dịch vụ cơ bản như chỗ ngồi và đồ ăn.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F275A"/>
        </a:solidFill>
        <a:effectLst/>
      </p:bgPr>
    </p:bg>
    <p:spTree>
      <p:nvGrpSpPr>
        <p:cNvPr id="1" name=""/>
        <p:cNvGrpSpPr/>
        <p:nvPr/>
      </p:nvGrpSpPr>
      <p:grpSpPr>
        <a:xfrm>
          <a:off x="0" y="0"/>
          <a:ext cx="0" cy="0"/>
          <a:chOff x="0" y="0"/>
          <a:chExt cx="0" cy="0"/>
        </a:xfrm>
      </p:grpSpPr>
      <p:sp>
        <p:nvSpPr>
          <p:cNvPr id="2" name="Freeform 2"/>
          <p:cNvSpPr/>
          <p:nvPr/>
        </p:nvSpPr>
        <p:spPr>
          <a:xfrm flipH="1">
            <a:off x="-8810874" y="6748193"/>
            <a:ext cx="13448544" cy="8153180"/>
          </a:xfrm>
          <a:custGeom>
            <a:avLst/>
            <a:gdLst/>
            <a:ahLst/>
            <a:cxnLst/>
            <a:rect l="l" t="t" r="r" b="b"/>
            <a:pathLst>
              <a:path w="13448544" h="8153180">
                <a:moveTo>
                  <a:pt x="13448544" y="0"/>
                </a:moveTo>
                <a:lnTo>
                  <a:pt x="0" y="0"/>
                </a:lnTo>
                <a:lnTo>
                  <a:pt x="0" y="8153179"/>
                </a:lnTo>
                <a:lnTo>
                  <a:pt x="13448544" y="8153179"/>
                </a:lnTo>
                <a:lnTo>
                  <a:pt x="13448544"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3686798" y="6748193"/>
            <a:ext cx="13448544" cy="8153180"/>
          </a:xfrm>
          <a:custGeom>
            <a:avLst/>
            <a:gdLst/>
            <a:ahLst/>
            <a:cxnLst/>
            <a:rect l="l" t="t" r="r" b="b"/>
            <a:pathLst>
              <a:path w="13448544" h="8153180">
                <a:moveTo>
                  <a:pt x="0" y="0"/>
                </a:moveTo>
                <a:lnTo>
                  <a:pt x="13448544" y="0"/>
                </a:lnTo>
                <a:lnTo>
                  <a:pt x="13448544" y="8153179"/>
                </a:lnTo>
                <a:lnTo>
                  <a:pt x="0" y="815317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flipH="1">
            <a:off x="-9213434" y="7776893"/>
            <a:ext cx="13448544" cy="8153180"/>
          </a:xfrm>
          <a:custGeom>
            <a:avLst/>
            <a:gdLst/>
            <a:ahLst/>
            <a:cxnLst/>
            <a:rect l="l" t="t" r="r" b="b"/>
            <a:pathLst>
              <a:path w="13448544" h="8153180">
                <a:moveTo>
                  <a:pt x="13448544" y="0"/>
                </a:moveTo>
                <a:lnTo>
                  <a:pt x="0" y="0"/>
                </a:lnTo>
                <a:lnTo>
                  <a:pt x="0" y="8153179"/>
                </a:lnTo>
                <a:lnTo>
                  <a:pt x="13448544" y="8153179"/>
                </a:lnTo>
                <a:lnTo>
                  <a:pt x="13448544"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a:off x="14052890" y="7776893"/>
            <a:ext cx="13448544" cy="8153180"/>
          </a:xfrm>
          <a:custGeom>
            <a:avLst/>
            <a:gdLst/>
            <a:ahLst/>
            <a:cxnLst/>
            <a:rect l="l" t="t" r="r" b="b"/>
            <a:pathLst>
              <a:path w="13448544" h="8153180">
                <a:moveTo>
                  <a:pt x="0" y="0"/>
                </a:moveTo>
                <a:lnTo>
                  <a:pt x="13448544" y="0"/>
                </a:lnTo>
                <a:lnTo>
                  <a:pt x="13448544" y="8153179"/>
                </a:lnTo>
                <a:lnTo>
                  <a:pt x="0" y="815317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6" name="Freeform 6"/>
          <p:cNvSpPr/>
          <p:nvPr/>
        </p:nvSpPr>
        <p:spPr>
          <a:xfrm flipH="1">
            <a:off x="15442366" y="1481467"/>
            <a:ext cx="4434116" cy="1894577"/>
          </a:xfrm>
          <a:custGeom>
            <a:avLst/>
            <a:gdLst/>
            <a:ahLst/>
            <a:cxnLst/>
            <a:rect l="l" t="t" r="r" b="b"/>
            <a:pathLst>
              <a:path w="4434116" h="1894577">
                <a:moveTo>
                  <a:pt x="4434116" y="0"/>
                </a:moveTo>
                <a:lnTo>
                  <a:pt x="0" y="0"/>
                </a:lnTo>
                <a:lnTo>
                  <a:pt x="0" y="1894577"/>
                </a:lnTo>
                <a:lnTo>
                  <a:pt x="4434116" y="1894577"/>
                </a:lnTo>
                <a:lnTo>
                  <a:pt x="4434116"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7" name="Freeform 7"/>
          <p:cNvSpPr/>
          <p:nvPr/>
        </p:nvSpPr>
        <p:spPr>
          <a:xfrm>
            <a:off x="-1588482" y="1481467"/>
            <a:ext cx="4434116" cy="1894577"/>
          </a:xfrm>
          <a:custGeom>
            <a:avLst/>
            <a:gdLst/>
            <a:ahLst/>
            <a:cxnLst/>
            <a:rect l="l" t="t" r="r" b="b"/>
            <a:pathLst>
              <a:path w="4434116" h="1894577">
                <a:moveTo>
                  <a:pt x="0" y="0"/>
                </a:moveTo>
                <a:lnTo>
                  <a:pt x="4434116" y="0"/>
                </a:lnTo>
                <a:lnTo>
                  <a:pt x="4434116" y="1894577"/>
                </a:lnTo>
                <a:lnTo>
                  <a:pt x="0" y="189457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8" name="Freeform 8"/>
          <p:cNvSpPr/>
          <p:nvPr/>
        </p:nvSpPr>
        <p:spPr>
          <a:xfrm>
            <a:off x="17342481" y="4795640"/>
            <a:ext cx="633887" cy="824921"/>
          </a:xfrm>
          <a:custGeom>
            <a:avLst/>
            <a:gdLst/>
            <a:ahLst/>
            <a:cxnLst/>
            <a:rect l="l" t="t" r="r" b="b"/>
            <a:pathLst>
              <a:path w="633887" h="824921">
                <a:moveTo>
                  <a:pt x="0" y="0"/>
                </a:moveTo>
                <a:lnTo>
                  <a:pt x="633887" y="0"/>
                </a:lnTo>
                <a:lnTo>
                  <a:pt x="633887" y="824921"/>
                </a:lnTo>
                <a:lnTo>
                  <a:pt x="0" y="824921"/>
                </a:lnTo>
                <a:lnTo>
                  <a:pt x="0" y="0"/>
                </a:lnTo>
                <a:close/>
              </a:path>
            </a:pathLst>
          </a:custGeom>
          <a:blipFill>
            <a:blip r:embed="rId8">
              <a:extLst>
                <a:ext uri="{96DAC541-7B7A-43D3-8B79-37D633B846F1}">
                  <asvg:svgBlip xmlns:asvg="http://schemas.microsoft.com/office/drawing/2016/SVG/main" r:embed="rId9"/>
                </a:ext>
              </a:extLst>
            </a:blip>
            <a:stretch>
              <a:fillRect t="-39561" r="-38112" b="-1473"/>
            </a:stretch>
          </a:blipFill>
        </p:spPr>
        <p:txBody>
          <a:bodyPr/>
          <a:lstStyle/>
          <a:p>
            <a:endParaRPr lang="en-US"/>
          </a:p>
        </p:txBody>
      </p:sp>
      <p:sp>
        <p:nvSpPr>
          <p:cNvPr id="9" name="Freeform 9"/>
          <p:cNvSpPr/>
          <p:nvPr/>
        </p:nvSpPr>
        <p:spPr>
          <a:xfrm flipH="1">
            <a:off x="394813" y="4731039"/>
            <a:ext cx="633887" cy="824921"/>
          </a:xfrm>
          <a:custGeom>
            <a:avLst/>
            <a:gdLst/>
            <a:ahLst/>
            <a:cxnLst/>
            <a:rect l="l" t="t" r="r" b="b"/>
            <a:pathLst>
              <a:path w="633887" h="824921">
                <a:moveTo>
                  <a:pt x="633887" y="0"/>
                </a:moveTo>
                <a:lnTo>
                  <a:pt x="0" y="0"/>
                </a:lnTo>
                <a:lnTo>
                  <a:pt x="0" y="824922"/>
                </a:lnTo>
                <a:lnTo>
                  <a:pt x="633887" y="824922"/>
                </a:lnTo>
                <a:lnTo>
                  <a:pt x="633887" y="0"/>
                </a:lnTo>
                <a:close/>
              </a:path>
            </a:pathLst>
          </a:custGeom>
          <a:blipFill>
            <a:blip r:embed="rId8">
              <a:extLst>
                <a:ext uri="{96DAC541-7B7A-43D3-8B79-37D633B846F1}">
                  <asvg:svgBlip xmlns:asvg="http://schemas.microsoft.com/office/drawing/2016/SVG/main" r:embed="rId9"/>
                </a:ext>
              </a:extLst>
            </a:blip>
            <a:stretch>
              <a:fillRect t="-39561" r="-38112" b="-1473"/>
            </a:stretch>
          </a:blipFill>
        </p:spPr>
        <p:txBody>
          <a:bodyPr/>
          <a:lstStyle/>
          <a:p>
            <a:endParaRPr lang="en-US"/>
          </a:p>
        </p:txBody>
      </p:sp>
      <p:sp>
        <p:nvSpPr>
          <p:cNvPr id="10" name="Freeform 10"/>
          <p:cNvSpPr/>
          <p:nvPr/>
        </p:nvSpPr>
        <p:spPr>
          <a:xfrm>
            <a:off x="685800" y="495300"/>
            <a:ext cx="16916400" cy="9555909"/>
          </a:xfrm>
          <a:custGeom>
            <a:avLst/>
            <a:gdLst/>
            <a:ahLst/>
            <a:cxnLst/>
            <a:rect l="l" t="t" r="r" b="b"/>
            <a:pathLst>
              <a:path w="15134200" h="8569741">
                <a:moveTo>
                  <a:pt x="0" y="0"/>
                </a:moveTo>
                <a:lnTo>
                  <a:pt x="15134200" y="0"/>
                </a:lnTo>
                <a:lnTo>
                  <a:pt x="15134200" y="8569741"/>
                </a:lnTo>
                <a:lnTo>
                  <a:pt x="0" y="8569741"/>
                </a:lnTo>
                <a:lnTo>
                  <a:pt x="0" y="0"/>
                </a:lnTo>
                <a:close/>
              </a:path>
            </a:pathLst>
          </a:custGeom>
          <a:blipFill>
            <a:blip r:embed="rId10"/>
            <a:stretch>
              <a:fillRect/>
            </a:stretch>
          </a:blipFill>
        </p:spPr>
        <p:txBody>
          <a:bodyP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F275A"/>
        </a:solidFill>
        <a:effectLst/>
      </p:bgPr>
    </p:bg>
    <p:spTree>
      <p:nvGrpSpPr>
        <p:cNvPr id="1" name=""/>
        <p:cNvGrpSpPr/>
        <p:nvPr/>
      </p:nvGrpSpPr>
      <p:grpSpPr>
        <a:xfrm>
          <a:off x="0" y="0"/>
          <a:ext cx="0" cy="0"/>
          <a:chOff x="0" y="0"/>
          <a:chExt cx="0" cy="0"/>
        </a:xfrm>
      </p:grpSpPr>
      <p:grpSp>
        <p:nvGrpSpPr>
          <p:cNvPr id="2" name="Group 2"/>
          <p:cNvGrpSpPr/>
          <p:nvPr/>
        </p:nvGrpSpPr>
        <p:grpSpPr>
          <a:xfrm>
            <a:off x="11214283" y="7505211"/>
            <a:ext cx="6045017" cy="927862"/>
            <a:chOff x="0" y="0"/>
            <a:chExt cx="1592103" cy="244375"/>
          </a:xfrm>
        </p:grpSpPr>
        <p:sp>
          <p:nvSpPr>
            <p:cNvPr id="3" name="Freeform 3"/>
            <p:cNvSpPr/>
            <p:nvPr/>
          </p:nvSpPr>
          <p:spPr>
            <a:xfrm>
              <a:off x="0" y="0"/>
              <a:ext cx="1592103" cy="244375"/>
            </a:xfrm>
            <a:custGeom>
              <a:avLst/>
              <a:gdLst/>
              <a:ahLst/>
              <a:cxnLst/>
              <a:rect l="l" t="t" r="r" b="b"/>
              <a:pathLst>
                <a:path w="1592103" h="244375">
                  <a:moveTo>
                    <a:pt x="76843" y="0"/>
                  </a:moveTo>
                  <a:lnTo>
                    <a:pt x="1515261" y="0"/>
                  </a:lnTo>
                  <a:cubicBezTo>
                    <a:pt x="1557700" y="0"/>
                    <a:pt x="1592103" y="34404"/>
                    <a:pt x="1592103" y="76843"/>
                  </a:cubicBezTo>
                  <a:lnTo>
                    <a:pt x="1592103" y="167533"/>
                  </a:lnTo>
                  <a:cubicBezTo>
                    <a:pt x="1592103" y="209972"/>
                    <a:pt x="1557700" y="244375"/>
                    <a:pt x="1515261" y="244375"/>
                  </a:cubicBezTo>
                  <a:lnTo>
                    <a:pt x="76843" y="244375"/>
                  </a:lnTo>
                  <a:cubicBezTo>
                    <a:pt x="34404" y="244375"/>
                    <a:pt x="0" y="209972"/>
                    <a:pt x="0" y="167533"/>
                  </a:cubicBezTo>
                  <a:lnTo>
                    <a:pt x="0" y="76843"/>
                  </a:lnTo>
                  <a:cubicBezTo>
                    <a:pt x="0" y="34404"/>
                    <a:pt x="34404" y="0"/>
                    <a:pt x="76843" y="0"/>
                  </a:cubicBezTo>
                  <a:close/>
                </a:path>
              </a:pathLst>
            </a:custGeom>
            <a:solidFill>
              <a:srgbClr val="507FC6"/>
            </a:solidFill>
          </p:spPr>
          <p:txBody>
            <a:bodyPr/>
            <a:lstStyle/>
            <a:p>
              <a:endParaRPr lang="en-US"/>
            </a:p>
          </p:txBody>
        </p:sp>
        <p:sp>
          <p:nvSpPr>
            <p:cNvPr id="4" name="TextBox 4"/>
            <p:cNvSpPr txBox="1"/>
            <p:nvPr/>
          </p:nvSpPr>
          <p:spPr>
            <a:xfrm>
              <a:off x="0" y="-38100"/>
              <a:ext cx="1592103" cy="282475"/>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1028700" y="1393591"/>
            <a:ext cx="9513177" cy="1984377"/>
          </a:xfrm>
          <a:prstGeom prst="rect">
            <a:avLst/>
          </a:prstGeom>
        </p:spPr>
        <p:txBody>
          <a:bodyPr lIns="0" tIns="0" rIns="0" bIns="0" rtlCol="0" anchor="t">
            <a:spAutoFit/>
          </a:bodyPr>
          <a:lstStyle/>
          <a:p>
            <a:pPr algn="l">
              <a:lnSpc>
                <a:spcPts val="7700"/>
              </a:lnSpc>
            </a:pPr>
            <a:r>
              <a:rPr lang="en-US" sz="7000">
                <a:solidFill>
                  <a:srgbClr val="FFFFFF"/>
                </a:solidFill>
                <a:latin typeface="Chewy"/>
                <a:ea typeface="Chewy"/>
                <a:cs typeface="Chewy"/>
                <a:sym typeface="Chewy"/>
              </a:rPr>
              <a:t>PHÂN TÍCH FLIGHT DISTANCE &amp; DELAY</a:t>
            </a:r>
          </a:p>
        </p:txBody>
      </p:sp>
      <p:sp>
        <p:nvSpPr>
          <p:cNvPr id="6" name="TextBox 6"/>
          <p:cNvSpPr txBox="1"/>
          <p:nvPr/>
        </p:nvSpPr>
        <p:spPr>
          <a:xfrm>
            <a:off x="877395" y="3681393"/>
            <a:ext cx="9363492" cy="6353175"/>
          </a:xfrm>
          <a:prstGeom prst="rect">
            <a:avLst/>
          </a:prstGeom>
        </p:spPr>
        <p:txBody>
          <a:bodyPr lIns="0" tIns="0" rIns="0" bIns="0" rtlCol="0" anchor="t">
            <a:spAutoFit/>
          </a:bodyPr>
          <a:lstStyle/>
          <a:p>
            <a:pPr algn="just">
              <a:lnSpc>
                <a:spcPts val="3360"/>
              </a:lnSpc>
            </a:pPr>
            <a:r>
              <a:rPr lang="en-US" sz="2800">
                <a:solidFill>
                  <a:srgbClr val="FFFFFF"/>
                </a:solidFill>
                <a:latin typeface="Comic Sans"/>
                <a:ea typeface="Comic Sans"/>
                <a:cs typeface="Comic Sans"/>
                <a:sym typeface="Comic Sans"/>
              </a:rPr>
              <a:t>Khoảng cách chuyến bay ảnh hưởng rõ đến mức độ hài lòng:</a:t>
            </a:r>
          </a:p>
          <a:p>
            <a:pPr marL="604523" lvl="1" indent="-302261" algn="just">
              <a:lnSpc>
                <a:spcPts val="3360"/>
              </a:lnSpc>
              <a:buFont typeface="Arial"/>
              <a:buChar char="•"/>
            </a:pPr>
            <a:r>
              <a:rPr lang="en-US" sz="2800">
                <a:solidFill>
                  <a:srgbClr val="FFFFFF"/>
                </a:solidFill>
                <a:latin typeface="Comic Sans"/>
                <a:ea typeface="Comic Sans"/>
                <a:cs typeface="Comic Sans"/>
                <a:sym typeface="Comic Sans"/>
              </a:rPr>
              <a:t>Medium-haul (chặng vừa) có tỷ lệ không hài lòng cao nhất (50.85%), chỉ 49.15% hài lòng → trải nghiệm chưa tốt, cần ưu tiên cải thiện.</a:t>
            </a:r>
          </a:p>
          <a:p>
            <a:pPr marL="604523" lvl="1" indent="-302261" algn="just">
              <a:lnSpc>
                <a:spcPts val="3360"/>
              </a:lnSpc>
              <a:buFont typeface="Arial"/>
              <a:buChar char="•"/>
            </a:pPr>
            <a:r>
              <a:rPr lang="en-US" sz="2800">
                <a:solidFill>
                  <a:srgbClr val="FFFFFF"/>
                </a:solidFill>
                <a:latin typeface="Comic Sans"/>
                <a:ea typeface="Comic Sans"/>
                <a:cs typeface="Comic Sans"/>
                <a:sym typeface="Comic Sans"/>
              </a:rPr>
              <a:t>Ngược lại, Short-haul (ngắn) và Long-haul (dài) đều có tỷ lệ hài lòng cao hơn:</a:t>
            </a:r>
          </a:p>
          <a:p>
            <a:pPr marL="604523" lvl="1" indent="-302261" algn="just">
              <a:lnSpc>
                <a:spcPts val="3360"/>
              </a:lnSpc>
              <a:buFont typeface="Arial"/>
              <a:buChar char="•"/>
            </a:pPr>
            <a:r>
              <a:rPr lang="en-US" sz="2800">
                <a:solidFill>
                  <a:srgbClr val="FFFFFF"/>
                </a:solidFill>
                <a:latin typeface="Comic Sans"/>
                <a:ea typeface="Comic Sans"/>
                <a:cs typeface="Comic Sans"/>
                <a:sym typeface="Comic Sans"/>
              </a:rPr>
              <a:t>Short-haul: 63.27% hài lòng</a:t>
            </a:r>
          </a:p>
          <a:p>
            <a:pPr marL="604523" lvl="1" indent="-302261" algn="just">
              <a:lnSpc>
                <a:spcPts val="3360"/>
              </a:lnSpc>
              <a:buFont typeface="Arial"/>
              <a:buChar char="•"/>
            </a:pPr>
            <a:r>
              <a:rPr lang="en-US" sz="2800">
                <a:solidFill>
                  <a:srgbClr val="FFFFFF"/>
                </a:solidFill>
                <a:latin typeface="Comic Sans"/>
                <a:ea typeface="Comic Sans"/>
                <a:cs typeface="Comic Sans"/>
                <a:sym typeface="Comic Sans"/>
              </a:rPr>
              <a:t>Long-haul: 65.06% hài lòng</a:t>
            </a:r>
          </a:p>
          <a:p>
            <a:pPr algn="just">
              <a:lnSpc>
                <a:spcPts val="3360"/>
              </a:lnSpc>
            </a:pPr>
            <a:r>
              <a:rPr lang="en-US" sz="2800">
                <a:solidFill>
                  <a:srgbClr val="FFFFFF"/>
                </a:solidFill>
                <a:latin typeface="Comic Sans"/>
                <a:ea typeface="Comic Sans"/>
                <a:cs typeface="Comic Sans"/>
                <a:sym typeface="Comic Sans"/>
              </a:rPr>
              <a:t>→ Những hành trình ngắn và dài thường mang lại trải nghiệm tốt hơn nhờ dịch vụ phù hợp với kỳ vọng.</a:t>
            </a:r>
          </a:p>
          <a:p>
            <a:pPr marL="604523" lvl="1" indent="-302261" algn="just">
              <a:lnSpc>
                <a:spcPts val="3360"/>
              </a:lnSpc>
              <a:buFont typeface="Arial"/>
              <a:buChar char="•"/>
            </a:pPr>
            <a:r>
              <a:rPr lang="en-US" sz="2800">
                <a:solidFill>
                  <a:srgbClr val="FFFFFF"/>
                </a:solidFill>
                <a:latin typeface="Comic Sans"/>
                <a:ea typeface="Comic Sans"/>
                <a:cs typeface="Comic Sans"/>
                <a:sym typeface="Comic Sans"/>
              </a:rPr>
              <a:t>Tuy nhiên, số lượng khách tập trung chủ yếu ở Medium-haul (61.59%) → tác động lớn đến tổng thể mức độ hài lòng.</a:t>
            </a:r>
          </a:p>
          <a:p>
            <a:pPr algn="just">
              <a:lnSpc>
                <a:spcPts val="3840"/>
              </a:lnSpc>
            </a:pPr>
            <a:endParaRPr lang="en-US" sz="2800">
              <a:solidFill>
                <a:srgbClr val="FFFFFF"/>
              </a:solidFill>
              <a:latin typeface="Comic Sans"/>
              <a:ea typeface="Comic Sans"/>
              <a:cs typeface="Comic Sans"/>
              <a:sym typeface="Comic Sans"/>
            </a:endParaRPr>
          </a:p>
        </p:txBody>
      </p:sp>
      <p:grpSp>
        <p:nvGrpSpPr>
          <p:cNvPr id="7" name="Group 7"/>
          <p:cNvGrpSpPr/>
          <p:nvPr/>
        </p:nvGrpSpPr>
        <p:grpSpPr>
          <a:xfrm>
            <a:off x="11214283" y="6201826"/>
            <a:ext cx="6045017" cy="927862"/>
            <a:chOff x="0" y="0"/>
            <a:chExt cx="1592103" cy="244375"/>
          </a:xfrm>
        </p:grpSpPr>
        <p:sp>
          <p:nvSpPr>
            <p:cNvPr id="8" name="Freeform 8"/>
            <p:cNvSpPr/>
            <p:nvPr/>
          </p:nvSpPr>
          <p:spPr>
            <a:xfrm>
              <a:off x="0" y="0"/>
              <a:ext cx="1592103" cy="244375"/>
            </a:xfrm>
            <a:custGeom>
              <a:avLst/>
              <a:gdLst/>
              <a:ahLst/>
              <a:cxnLst/>
              <a:rect l="l" t="t" r="r" b="b"/>
              <a:pathLst>
                <a:path w="1592103" h="244375">
                  <a:moveTo>
                    <a:pt x="76843" y="0"/>
                  </a:moveTo>
                  <a:lnTo>
                    <a:pt x="1515261" y="0"/>
                  </a:lnTo>
                  <a:cubicBezTo>
                    <a:pt x="1557700" y="0"/>
                    <a:pt x="1592103" y="34404"/>
                    <a:pt x="1592103" y="76843"/>
                  </a:cubicBezTo>
                  <a:lnTo>
                    <a:pt x="1592103" y="167533"/>
                  </a:lnTo>
                  <a:cubicBezTo>
                    <a:pt x="1592103" y="209972"/>
                    <a:pt x="1557700" y="244375"/>
                    <a:pt x="1515261" y="244375"/>
                  </a:cubicBezTo>
                  <a:lnTo>
                    <a:pt x="76843" y="244375"/>
                  </a:lnTo>
                  <a:cubicBezTo>
                    <a:pt x="34404" y="244375"/>
                    <a:pt x="0" y="209972"/>
                    <a:pt x="0" y="167533"/>
                  </a:cubicBezTo>
                  <a:lnTo>
                    <a:pt x="0" y="76843"/>
                  </a:lnTo>
                  <a:cubicBezTo>
                    <a:pt x="0" y="34404"/>
                    <a:pt x="34404" y="0"/>
                    <a:pt x="76843" y="0"/>
                  </a:cubicBezTo>
                  <a:close/>
                </a:path>
              </a:pathLst>
            </a:custGeom>
            <a:solidFill>
              <a:srgbClr val="FEBF54"/>
            </a:solidFill>
          </p:spPr>
          <p:txBody>
            <a:bodyPr/>
            <a:lstStyle/>
            <a:p>
              <a:endParaRPr lang="en-US"/>
            </a:p>
          </p:txBody>
        </p:sp>
        <p:sp>
          <p:nvSpPr>
            <p:cNvPr id="9" name="TextBox 9"/>
            <p:cNvSpPr txBox="1"/>
            <p:nvPr/>
          </p:nvSpPr>
          <p:spPr>
            <a:xfrm>
              <a:off x="0" y="-38100"/>
              <a:ext cx="1592103" cy="282475"/>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11214283" y="4901419"/>
            <a:ext cx="6045017" cy="927862"/>
            <a:chOff x="0" y="0"/>
            <a:chExt cx="1592103" cy="244375"/>
          </a:xfrm>
        </p:grpSpPr>
        <p:sp>
          <p:nvSpPr>
            <p:cNvPr id="11" name="Freeform 11"/>
            <p:cNvSpPr/>
            <p:nvPr/>
          </p:nvSpPr>
          <p:spPr>
            <a:xfrm>
              <a:off x="0" y="0"/>
              <a:ext cx="1592103" cy="244375"/>
            </a:xfrm>
            <a:custGeom>
              <a:avLst/>
              <a:gdLst/>
              <a:ahLst/>
              <a:cxnLst/>
              <a:rect l="l" t="t" r="r" b="b"/>
              <a:pathLst>
                <a:path w="1592103" h="244375">
                  <a:moveTo>
                    <a:pt x="76843" y="0"/>
                  </a:moveTo>
                  <a:lnTo>
                    <a:pt x="1515261" y="0"/>
                  </a:lnTo>
                  <a:cubicBezTo>
                    <a:pt x="1557700" y="0"/>
                    <a:pt x="1592103" y="34404"/>
                    <a:pt x="1592103" y="76843"/>
                  </a:cubicBezTo>
                  <a:lnTo>
                    <a:pt x="1592103" y="167533"/>
                  </a:lnTo>
                  <a:cubicBezTo>
                    <a:pt x="1592103" y="209972"/>
                    <a:pt x="1557700" y="244375"/>
                    <a:pt x="1515261" y="244375"/>
                  </a:cubicBezTo>
                  <a:lnTo>
                    <a:pt x="76843" y="244375"/>
                  </a:lnTo>
                  <a:cubicBezTo>
                    <a:pt x="34404" y="244375"/>
                    <a:pt x="0" y="209972"/>
                    <a:pt x="0" y="167533"/>
                  </a:cubicBezTo>
                  <a:lnTo>
                    <a:pt x="0" y="76843"/>
                  </a:lnTo>
                  <a:cubicBezTo>
                    <a:pt x="0" y="34404"/>
                    <a:pt x="34404" y="0"/>
                    <a:pt x="76843" y="0"/>
                  </a:cubicBezTo>
                  <a:close/>
                </a:path>
              </a:pathLst>
            </a:custGeom>
            <a:solidFill>
              <a:srgbClr val="507FC6"/>
            </a:solidFill>
          </p:spPr>
          <p:txBody>
            <a:bodyPr/>
            <a:lstStyle/>
            <a:p>
              <a:endParaRPr lang="en-US"/>
            </a:p>
          </p:txBody>
        </p:sp>
        <p:sp>
          <p:nvSpPr>
            <p:cNvPr id="12" name="TextBox 12"/>
            <p:cNvSpPr txBox="1"/>
            <p:nvPr/>
          </p:nvSpPr>
          <p:spPr>
            <a:xfrm>
              <a:off x="0" y="-38100"/>
              <a:ext cx="1592103" cy="282475"/>
            </a:xfrm>
            <a:prstGeom prst="rect">
              <a:avLst/>
            </a:prstGeom>
          </p:spPr>
          <p:txBody>
            <a:bodyPr lIns="50800" tIns="50800" rIns="50800" bIns="50800" rtlCol="0" anchor="ctr"/>
            <a:lstStyle/>
            <a:p>
              <a:pPr algn="ctr">
                <a:lnSpc>
                  <a:spcPts val="2659"/>
                </a:lnSpc>
              </a:pPr>
              <a:endParaRPr/>
            </a:p>
          </p:txBody>
        </p:sp>
      </p:grpSp>
      <p:sp>
        <p:nvSpPr>
          <p:cNvPr id="13" name="Freeform 13"/>
          <p:cNvSpPr/>
          <p:nvPr/>
        </p:nvSpPr>
        <p:spPr>
          <a:xfrm>
            <a:off x="11214283" y="1028700"/>
            <a:ext cx="5740167" cy="3121216"/>
          </a:xfrm>
          <a:custGeom>
            <a:avLst/>
            <a:gdLst/>
            <a:ahLst/>
            <a:cxnLst/>
            <a:rect l="l" t="t" r="r" b="b"/>
            <a:pathLst>
              <a:path w="5740167" h="3121216">
                <a:moveTo>
                  <a:pt x="0" y="0"/>
                </a:moveTo>
                <a:lnTo>
                  <a:pt x="5740166" y="0"/>
                </a:lnTo>
                <a:lnTo>
                  <a:pt x="5740166" y="3121216"/>
                </a:lnTo>
                <a:lnTo>
                  <a:pt x="0" y="3121216"/>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14" name="Freeform 14"/>
          <p:cNvSpPr/>
          <p:nvPr/>
        </p:nvSpPr>
        <p:spPr>
          <a:xfrm flipH="1">
            <a:off x="-9664265" y="6857981"/>
            <a:ext cx="13448544" cy="8153180"/>
          </a:xfrm>
          <a:custGeom>
            <a:avLst/>
            <a:gdLst/>
            <a:ahLst/>
            <a:cxnLst/>
            <a:rect l="l" t="t" r="r" b="b"/>
            <a:pathLst>
              <a:path w="13448544" h="8153180">
                <a:moveTo>
                  <a:pt x="13448544" y="0"/>
                </a:moveTo>
                <a:lnTo>
                  <a:pt x="0" y="0"/>
                </a:lnTo>
                <a:lnTo>
                  <a:pt x="0" y="8153179"/>
                </a:lnTo>
                <a:lnTo>
                  <a:pt x="13448544" y="8153179"/>
                </a:lnTo>
                <a:lnTo>
                  <a:pt x="13448544"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5" name="Freeform 15"/>
          <p:cNvSpPr/>
          <p:nvPr/>
        </p:nvSpPr>
        <p:spPr>
          <a:xfrm>
            <a:off x="14503721" y="6857981"/>
            <a:ext cx="13448544" cy="8153180"/>
          </a:xfrm>
          <a:custGeom>
            <a:avLst/>
            <a:gdLst/>
            <a:ahLst/>
            <a:cxnLst/>
            <a:rect l="l" t="t" r="r" b="b"/>
            <a:pathLst>
              <a:path w="13448544" h="8153180">
                <a:moveTo>
                  <a:pt x="0" y="0"/>
                </a:moveTo>
                <a:lnTo>
                  <a:pt x="13448544" y="0"/>
                </a:lnTo>
                <a:lnTo>
                  <a:pt x="13448544" y="8153179"/>
                </a:lnTo>
                <a:lnTo>
                  <a:pt x="0" y="815317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6" name="Freeform 16"/>
          <p:cNvSpPr/>
          <p:nvPr/>
        </p:nvSpPr>
        <p:spPr>
          <a:xfrm>
            <a:off x="15982704" y="0"/>
            <a:ext cx="4610592" cy="1969980"/>
          </a:xfrm>
          <a:custGeom>
            <a:avLst/>
            <a:gdLst/>
            <a:ahLst/>
            <a:cxnLst/>
            <a:rect l="l" t="t" r="r" b="b"/>
            <a:pathLst>
              <a:path w="4610592" h="1969980">
                <a:moveTo>
                  <a:pt x="0" y="0"/>
                </a:moveTo>
                <a:lnTo>
                  <a:pt x="4610592" y="0"/>
                </a:lnTo>
                <a:lnTo>
                  <a:pt x="4610592" y="1969980"/>
                </a:lnTo>
                <a:lnTo>
                  <a:pt x="0" y="196998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7" name="TextBox 17"/>
          <p:cNvSpPr txBox="1"/>
          <p:nvPr/>
        </p:nvSpPr>
        <p:spPr>
          <a:xfrm>
            <a:off x="11838076" y="5030284"/>
            <a:ext cx="4797430" cy="590517"/>
          </a:xfrm>
          <a:prstGeom prst="rect">
            <a:avLst/>
          </a:prstGeom>
        </p:spPr>
        <p:txBody>
          <a:bodyPr lIns="0" tIns="0" rIns="0" bIns="0" rtlCol="0" anchor="t">
            <a:spAutoFit/>
          </a:bodyPr>
          <a:lstStyle/>
          <a:p>
            <a:pPr algn="ctr">
              <a:lnSpc>
                <a:spcPts val="4679"/>
              </a:lnSpc>
            </a:pPr>
            <a:r>
              <a:rPr lang="en-US" sz="3899">
                <a:solidFill>
                  <a:srgbClr val="FFFFFF"/>
                </a:solidFill>
                <a:latin typeface="Comic Sans"/>
                <a:ea typeface="Comic Sans"/>
                <a:cs typeface="Comic Sans"/>
                <a:sym typeface="Comic Sans"/>
              </a:rPr>
              <a:t>Customer service</a:t>
            </a:r>
          </a:p>
        </p:txBody>
      </p:sp>
      <p:sp>
        <p:nvSpPr>
          <p:cNvPr id="18" name="TextBox 18"/>
          <p:cNvSpPr txBox="1"/>
          <p:nvPr/>
        </p:nvSpPr>
        <p:spPr>
          <a:xfrm>
            <a:off x="11190249" y="6360974"/>
            <a:ext cx="6093084" cy="571500"/>
          </a:xfrm>
          <a:prstGeom prst="rect">
            <a:avLst/>
          </a:prstGeom>
        </p:spPr>
        <p:txBody>
          <a:bodyPr lIns="0" tIns="0" rIns="0" bIns="0" rtlCol="0" anchor="t">
            <a:spAutoFit/>
          </a:bodyPr>
          <a:lstStyle/>
          <a:p>
            <a:pPr algn="ctr">
              <a:lnSpc>
                <a:spcPts val="4439"/>
              </a:lnSpc>
            </a:pPr>
            <a:r>
              <a:rPr lang="en-US" sz="3699">
                <a:solidFill>
                  <a:srgbClr val="1F275A"/>
                </a:solidFill>
                <a:latin typeface="Comic Sans"/>
                <a:ea typeface="Comic Sans"/>
                <a:cs typeface="Comic Sans"/>
                <a:sym typeface="Comic Sans"/>
              </a:rPr>
              <a:t>Pre-Flight</a:t>
            </a:r>
          </a:p>
        </p:txBody>
      </p:sp>
      <p:sp>
        <p:nvSpPr>
          <p:cNvPr id="19" name="TextBox 19"/>
          <p:cNvSpPr txBox="1"/>
          <p:nvPr/>
        </p:nvSpPr>
        <p:spPr>
          <a:xfrm>
            <a:off x="11519133" y="7653563"/>
            <a:ext cx="5435316" cy="590550"/>
          </a:xfrm>
          <a:prstGeom prst="rect">
            <a:avLst/>
          </a:prstGeom>
        </p:spPr>
        <p:txBody>
          <a:bodyPr lIns="0" tIns="0" rIns="0" bIns="0" rtlCol="0" anchor="t">
            <a:spAutoFit/>
          </a:bodyPr>
          <a:lstStyle/>
          <a:p>
            <a:pPr algn="ctr">
              <a:lnSpc>
                <a:spcPts val="4679"/>
              </a:lnSpc>
            </a:pPr>
            <a:r>
              <a:rPr lang="en-US" sz="3899">
                <a:solidFill>
                  <a:srgbClr val="FFFFFF"/>
                </a:solidFill>
                <a:latin typeface="Comic Sans"/>
                <a:ea typeface="Comic Sans"/>
                <a:cs typeface="Comic Sans"/>
                <a:sym typeface="Comic Sans"/>
              </a:rPr>
              <a:t>In-Flight</a:t>
            </a:r>
          </a:p>
        </p:txBody>
      </p:sp>
      <p:sp>
        <p:nvSpPr>
          <p:cNvPr id="20" name="Freeform 20"/>
          <p:cNvSpPr/>
          <p:nvPr/>
        </p:nvSpPr>
        <p:spPr>
          <a:xfrm>
            <a:off x="8323062" y="1969980"/>
            <a:ext cx="487587" cy="634531"/>
          </a:xfrm>
          <a:custGeom>
            <a:avLst/>
            <a:gdLst/>
            <a:ahLst/>
            <a:cxnLst/>
            <a:rect l="l" t="t" r="r" b="b"/>
            <a:pathLst>
              <a:path w="487587" h="634531">
                <a:moveTo>
                  <a:pt x="0" y="0"/>
                </a:moveTo>
                <a:lnTo>
                  <a:pt x="487588" y="0"/>
                </a:lnTo>
                <a:lnTo>
                  <a:pt x="487588" y="634532"/>
                </a:lnTo>
                <a:lnTo>
                  <a:pt x="0" y="634532"/>
                </a:lnTo>
                <a:lnTo>
                  <a:pt x="0" y="0"/>
                </a:lnTo>
                <a:close/>
              </a:path>
            </a:pathLst>
          </a:custGeom>
          <a:blipFill>
            <a:blip r:embed="rId8">
              <a:extLst>
                <a:ext uri="{96DAC541-7B7A-43D3-8B79-37D633B846F1}">
                  <asvg:svgBlip xmlns:asvg="http://schemas.microsoft.com/office/drawing/2016/SVG/main" r:embed="rId9"/>
                </a:ext>
              </a:extLst>
            </a:blip>
            <a:stretch>
              <a:fillRect t="-39561" r="-38112" b="-1473"/>
            </a:stretch>
          </a:blipFill>
        </p:spPr>
        <p:txBody>
          <a:bodyPr/>
          <a:lstStyle/>
          <a:p>
            <a:endParaRPr lang="en-US"/>
          </a:p>
        </p:txBody>
      </p:sp>
      <p:sp>
        <p:nvSpPr>
          <p:cNvPr id="21" name="Freeform 21"/>
          <p:cNvSpPr/>
          <p:nvPr/>
        </p:nvSpPr>
        <p:spPr>
          <a:xfrm flipH="1" flipV="1">
            <a:off x="-2431766" y="-1028700"/>
            <a:ext cx="4303059" cy="4114800"/>
          </a:xfrm>
          <a:custGeom>
            <a:avLst/>
            <a:gdLst/>
            <a:ahLst/>
            <a:cxnLst/>
            <a:rect l="l" t="t" r="r" b="b"/>
            <a:pathLst>
              <a:path w="4303059" h="4114800">
                <a:moveTo>
                  <a:pt x="4303059" y="4114800"/>
                </a:moveTo>
                <a:lnTo>
                  <a:pt x="0" y="4114800"/>
                </a:lnTo>
                <a:lnTo>
                  <a:pt x="0" y="0"/>
                </a:lnTo>
                <a:lnTo>
                  <a:pt x="4303059" y="0"/>
                </a:lnTo>
                <a:lnTo>
                  <a:pt x="4303059" y="4114800"/>
                </a:lnTo>
                <a:close/>
              </a:path>
            </a:pathLst>
          </a:custGeom>
          <a:blipFill>
            <a:blip r:embed="rId10">
              <a:alphaModFix amt="51000"/>
              <a:extLst>
                <a:ext uri="{96DAC541-7B7A-43D3-8B79-37D633B846F1}">
                  <asvg:svgBlip xmlns:asvg="http://schemas.microsoft.com/office/drawing/2016/SVG/main" r:embed="rId11"/>
                </a:ext>
              </a:extLst>
            </a:blip>
            <a:stretch>
              <a:fillRect/>
            </a:stretch>
          </a:blipFill>
        </p:spPr>
        <p:txBody>
          <a:bodyPr/>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1F275A"/>
        </a:solidFill>
        <a:effectLst/>
      </p:bgPr>
    </p:bg>
    <p:spTree>
      <p:nvGrpSpPr>
        <p:cNvPr id="1" name=""/>
        <p:cNvGrpSpPr/>
        <p:nvPr/>
      </p:nvGrpSpPr>
      <p:grpSpPr>
        <a:xfrm>
          <a:off x="0" y="0"/>
          <a:ext cx="0" cy="0"/>
          <a:chOff x="0" y="0"/>
          <a:chExt cx="0" cy="0"/>
        </a:xfrm>
      </p:grpSpPr>
      <p:grpSp>
        <p:nvGrpSpPr>
          <p:cNvPr id="2" name="Group 2"/>
          <p:cNvGrpSpPr/>
          <p:nvPr/>
        </p:nvGrpSpPr>
        <p:grpSpPr>
          <a:xfrm>
            <a:off x="11214283" y="7505211"/>
            <a:ext cx="6045017" cy="927862"/>
            <a:chOff x="0" y="0"/>
            <a:chExt cx="1592103" cy="244375"/>
          </a:xfrm>
        </p:grpSpPr>
        <p:sp>
          <p:nvSpPr>
            <p:cNvPr id="3" name="Freeform 3"/>
            <p:cNvSpPr/>
            <p:nvPr/>
          </p:nvSpPr>
          <p:spPr>
            <a:xfrm>
              <a:off x="0" y="0"/>
              <a:ext cx="1592103" cy="244375"/>
            </a:xfrm>
            <a:custGeom>
              <a:avLst/>
              <a:gdLst/>
              <a:ahLst/>
              <a:cxnLst/>
              <a:rect l="l" t="t" r="r" b="b"/>
              <a:pathLst>
                <a:path w="1592103" h="244375">
                  <a:moveTo>
                    <a:pt x="76843" y="0"/>
                  </a:moveTo>
                  <a:lnTo>
                    <a:pt x="1515261" y="0"/>
                  </a:lnTo>
                  <a:cubicBezTo>
                    <a:pt x="1557700" y="0"/>
                    <a:pt x="1592103" y="34404"/>
                    <a:pt x="1592103" y="76843"/>
                  </a:cubicBezTo>
                  <a:lnTo>
                    <a:pt x="1592103" y="167533"/>
                  </a:lnTo>
                  <a:cubicBezTo>
                    <a:pt x="1592103" y="209972"/>
                    <a:pt x="1557700" y="244375"/>
                    <a:pt x="1515261" y="244375"/>
                  </a:cubicBezTo>
                  <a:lnTo>
                    <a:pt x="76843" y="244375"/>
                  </a:lnTo>
                  <a:cubicBezTo>
                    <a:pt x="34404" y="244375"/>
                    <a:pt x="0" y="209972"/>
                    <a:pt x="0" y="167533"/>
                  </a:cubicBezTo>
                  <a:lnTo>
                    <a:pt x="0" y="76843"/>
                  </a:lnTo>
                  <a:cubicBezTo>
                    <a:pt x="0" y="34404"/>
                    <a:pt x="34404" y="0"/>
                    <a:pt x="76843" y="0"/>
                  </a:cubicBezTo>
                  <a:close/>
                </a:path>
              </a:pathLst>
            </a:custGeom>
            <a:solidFill>
              <a:srgbClr val="507FC6"/>
            </a:solidFill>
          </p:spPr>
          <p:txBody>
            <a:bodyPr/>
            <a:lstStyle/>
            <a:p>
              <a:endParaRPr lang="en-US"/>
            </a:p>
          </p:txBody>
        </p:sp>
        <p:sp>
          <p:nvSpPr>
            <p:cNvPr id="4" name="TextBox 4"/>
            <p:cNvSpPr txBox="1"/>
            <p:nvPr/>
          </p:nvSpPr>
          <p:spPr>
            <a:xfrm>
              <a:off x="0" y="-38100"/>
              <a:ext cx="1592103" cy="282475"/>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1660410" y="866601"/>
            <a:ext cx="8314709" cy="1737911"/>
          </a:xfrm>
          <a:prstGeom prst="rect">
            <a:avLst/>
          </a:prstGeom>
        </p:spPr>
        <p:txBody>
          <a:bodyPr lIns="0" tIns="0" rIns="0" bIns="0" rtlCol="0" anchor="t">
            <a:spAutoFit/>
          </a:bodyPr>
          <a:lstStyle/>
          <a:p>
            <a:pPr algn="l">
              <a:lnSpc>
                <a:spcPts val="6730"/>
              </a:lnSpc>
            </a:pPr>
            <a:r>
              <a:rPr lang="en-US" sz="6118">
                <a:solidFill>
                  <a:srgbClr val="FFFFFF"/>
                </a:solidFill>
                <a:latin typeface="Chewy"/>
                <a:ea typeface="Chewy"/>
                <a:cs typeface="Chewy"/>
                <a:sym typeface="Chewy"/>
              </a:rPr>
              <a:t>PHÂN TÍCH FLIGHT DISTANCE &amp; DELAY</a:t>
            </a:r>
          </a:p>
        </p:txBody>
      </p:sp>
      <p:sp>
        <p:nvSpPr>
          <p:cNvPr id="6" name="TextBox 6"/>
          <p:cNvSpPr txBox="1"/>
          <p:nvPr/>
        </p:nvSpPr>
        <p:spPr>
          <a:xfrm>
            <a:off x="1028700" y="2849026"/>
            <a:ext cx="10085998" cy="6705600"/>
          </a:xfrm>
          <a:prstGeom prst="rect">
            <a:avLst/>
          </a:prstGeom>
        </p:spPr>
        <p:txBody>
          <a:bodyPr lIns="0" tIns="0" rIns="0" bIns="0" rtlCol="0" anchor="t">
            <a:spAutoFit/>
          </a:bodyPr>
          <a:lstStyle/>
          <a:p>
            <a:pPr marL="431801" lvl="1" indent="-215900" algn="just">
              <a:lnSpc>
                <a:spcPts val="2400"/>
              </a:lnSpc>
              <a:buFont typeface="Arial"/>
              <a:buChar char="•"/>
            </a:pPr>
            <a:r>
              <a:rPr lang="en-US" sz="2000">
                <a:solidFill>
                  <a:srgbClr val="FFFFFF"/>
                </a:solidFill>
                <a:latin typeface="Comic Sans"/>
                <a:ea typeface="Comic Sans"/>
                <a:cs typeface="Comic Sans"/>
                <a:sym typeface="Comic Sans"/>
              </a:rPr>
              <a:t>Thời gian trễ chuyến có tác động rõ rệt đến mức độ hài lòng của khách hàng, đặc biệt với những chuyến bị delay kéo dài.</a:t>
            </a:r>
          </a:p>
          <a:p>
            <a:pPr marL="431801" lvl="1" indent="-215900" algn="just">
              <a:lnSpc>
                <a:spcPts val="2400"/>
              </a:lnSpc>
              <a:buFont typeface="Arial"/>
              <a:buChar char="•"/>
            </a:pPr>
            <a:r>
              <a:rPr lang="en-US" sz="2000">
                <a:solidFill>
                  <a:srgbClr val="FFFFFF"/>
                </a:solidFill>
                <a:latin typeface="Comic Sans"/>
                <a:ea typeface="Comic Sans"/>
                <a:cs typeface="Comic Sans"/>
                <a:sym typeface="Comic Sans"/>
              </a:rPr>
              <a:t>Delay càng dài → mức độ không hài lòng càng cao:</a:t>
            </a:r>
          </a:p>
          <a:p>
            <a:pPr marL="431801" lvl="1" indent="-215900" algn="just">
              <a:lnSpc>
                <a:spcPts val="2400"/>
              </a:lnSpc>
              <a:buFont typeface="Arial"/>
              <a:buChar char="•"/>
            </a:pPr>
            <a:r>
              <a:rPr lang="en-US" sz="2000">
                <a:solidFill>
                  <a:srgbClr val="FFFFFF"/>
                </a:solidFill>
                <a:latin typeface="Comic Sans"/>
                <a:ea typeface="Comic Sans"/>
                <a:cs typeface="Comic Sans"/>
                <a:sym typeface="Comic Sans"/>
              </a:rPr>
              <a:t>Trễ &gt; 60 phút:</a:t>
            </a:r>
          </a:p>
          <a:p>
            <a:pPr marL="863601" lvl="2" indent="-287867" algn="just">
              <a:lnSpc>
                <a:spcPts val="2400"/>
              </a:lnSpc>
              <a:buFont typeface="Arial"/>
              <a:buChar char="⚬"/>
            </a:pPr>
            <a:r>
              <a:rPr lang="en-US" sz="2000">
                <a:solidFill>
                  <a:srgbClr val="FFFFFF"/>
                </a:solidFill>
                <a:latin typeface="Comic Sans"/>
                <a:ea typeface="Comic Sans"/>
                <a:cs typeface="Comic Sans"/>
                <a:sym typeface="Comic Sans"/>
              </a:rPr>
              <a:t>Tỷ lệ khách không hài lòng cao nhất:</a:t>
            </a:r>
          </a:p>
          <a:p>
            <a:pPr marL="863601" lvl="2" indent="-287867" algn="just">
              <a:lnSpc>
                <a:spcPts val="2400"/>
              </a:lnSpc>
              <a:buFont typeface="Arial"/>
              <a:buChar char="⚬"/>
            </a:pPr>
            <a:r>
              <a:rPr lang="en-US" sz="2000">
                <a:solidFill>
                  <a:srgbClr val="FFFFFF"/>
                </a:solidFill>
                <a:latin typeface="Comic Sans"/>
                <a:ea typeface="Comic Sans"/>
                <a:cs typeface="Comic Sans"/>
                <a:sym typeface="Comic Sans"/>
              </a:rPr>
              <a:t> • Xuất phát: 56.32% không hài lòng</a:t>
            </a:r>
          </a:p>
          <a:p>
            <a:pPr marL="863601" lvl="2" indent="-287867" algn="just">
              <a:lnSpc>
                <a:spcPts val="2400"/>
              </a:lnSpc>
              <a:buFont typeface="Arial"/>
              <a:buChar char="⚬"/>
            </a:pPr>
            <a:r>
              <a:rPr lang="en-US" sz="2000">
                <a:solidFill>
                  <a:srgbClr val="FFFFFF"/>
                </a:solidFill>
                <a:latin typeface="Comic Sans"/>
                <a:ea typeface="Comic Sans"/>
                <a:cs typeface="Comic Sans"/>
                <a:sym typeface="Comic Sans"/>
              </a:rPr>
              <a:t> • Hạ cánh: 56.17% không hài lòng</a:t>
            </a:r>
          </a:p>
          <a:p>
            <a:pPr marL="431801" lvl="1" indent="-215900" algn="just">
              <a:lnSpc>
                <a:spcPts val="2400"/>
              </a:lnSpc>
              <a:buFont typeface="Arial"/>
              <a:buChar char="•"/>
            </a:pPr>
            <a:r>
              <a:rPr lang="en-US" sz="2000">
                <a:solidFill>
                  <a:srgbClr val="FFFFFF"/>
                </a:solidFill>
                <a:latin typeface="Comic Sans"/>
                <a:ea typeface="Comic Sans"/>
                <a:cs typeface="Comic Sans"/>
                <a:sym typeface="Comic Sans"/>
              </a:rPr>
              <a:t>Trễ 15–60 phút:</a:t>
            </a:r>
          </a:p>
          <a:p>
            <a:pPr marL="863601" lvl="2" indent="-287867" algn="just">
              <a:lnSpc>
                <a:spcPts val="2400"/>
              </a:lnSpc>
              <a:buFont typeface="Arial"/>
              <a:buChar char="⚬"/>
            </a:pPr>
            <a:r>
              <a:rPr lang="en-US" sz="2000">
                <a:solidFill>
                  <a:srgbClr val="FFFFFF"/>
                </a:solidFill>
                <a:latin typeface="Comic Sans"/>
                <a:ea typeface="Comic Sans"/>
                <a:cs typeface="Comic Sans"/>
                <a:sym typeface="Comic Sans"/>
              </a:rPr>
              <a:t>Khách đã bắt đầu khó chịu rõ rệt:</a:t>
            </a:r>
          </a:p>
          <a:p>
            <a:pPr marL="863601" lvl="2" indent="-287867" algn="just">
              <a:lnSpc>
                <a:spcPts val="2400"/>
              </a:lnSpc>
              <a:buFont typeface="Arial"/>
              <a:buChar char="⚬"/>
            </a:pPr>
            <a:r>
              <a:rPr lang="en-US" sz="2000">
                <a:solidFill>
                  <a:srgbClr val="FFFFFF"/>
                </a:solidFill>
                <a:latin typeface="Comic Sans"/>
                <a:ea typeface="Comic Sans"/>
                <a:cs typeface="Comic Sans"/>
                <a:sym typeface="Comic Sans"/>
              </a:rPr>
              <a:t> • Xuất phát: 50.41% không hài lòng</a:t>
            </a:r>
          </a:p>
          <a:p>
            <a:pPr marL="863601" lvl="2" indent="-287867" algn="just">
              <a:lnSpc>
                <a:spcPts val="2400"/>
              </a:lnSpc>
              <a:buFont typeface="Arial"/>
              <a:buChar char="⚬"/>
            </a:pPr>
            <a:r>
              <a:rPr lang="en-US" sz="2000">
                <a:solidFill>
                  <a:srgbClr val="FFFFFF"/>
                </a:solidFill>
                <a:latin typeface="Comic Sans"/>
                <a:ea typeface="Comic Sans"/>
                <a:cs typeface="Comic Sans"/>
                <a:sym typeface="Comic Sans"/>
              </a:rPr>
              <a:t> • Hạ cánh: 52.13%</a:t>
            </a:r>
          </a:p>
          <a:p>
            <a:pPr marL="431801" lvl="1" indent="-215900" algn="just">
              <a:lnSpc>
                <a:spcPts val="2400"/>
              </a:lnSpc>
              <a:buFont typeface="Arial"/>
              <a:buChar char="•"/>
            </a:pPr>
            <a:r>
              <a:rPr lang="en-US" sz="2000">
                <a:solidFill>
                  <a:srgbClr val="FFFFFF"/>
                </a:solidFill>
                <a:latin typeface="Comic Sans"/>
                <a:ea typeface="Comic Sans"/>
                <a:cs typeface="Comic Sans"/>
                <a:sym typeface="Comic Sans"/>
              </a:rPr>
              <a:t>Trễ &lt; 15 phút:</a:t>
            </a:r>
          </a:p>
          <a:p>
            <a:pPr marL="863601" lvl="2" indent="-287867" algn="just">
              <a:lnSpc>
                <a:spcPts val="2400"/>
              </a:lnSpc>
              <a:buFont typeface="Arial"/>
              <a:buChar char="⚬"/>
            </a:pPr>
            <a:r>
              <a:rPr lang="en-US" sz="2000">
                <a:solidFill>
                  <a:srgbClr val="FFFFFF"/>
                </a:solidFill>
                <a:latin typeface="Comic Sans"/>
                <a:ea typeface="Comic Sans"/>
                <a:cs typeface="Comic Sans"/>
                <a:sym typeface="Comic Sans"/>
              </a:rPr>
              <a:t>Mức độ không hài lòng giảm, nhưng vẫn cao:</a:t>
            </a:r>
          </a:p>
          <a:p>
            <a:pPr marL="863601" lvl="2" indent="-287867" algn="just">
              <a:lnSpc>
                <a:spcPts val="2400"/>
              </a:lnSpc>
              <a:buFont typeface="Arial"/>
              <a:buChar char="⚬"/>
            </a:pPr>
            <a:r>
              <a:rPr lang="en-US" sz="2000">
                <a:solidFill>
                  <a:srgbClr val="FFFFFF"/>
                </a:solidFill>
                <a:latin typeface="Comic Sans"/>
                <a:ea typeface="Comic Sans"/>
                <a:cs typeface="Comic Sans"/>
                <a:sym typeface="Comic Sans"/>
              </a:rPr>
              <a:t> • Xuất phát: 44.63%</a:t>
            </a:r>
          </a:p>
          <a:p>
            <a:pPr marL="863601" lvl="2" indent="-287867" algn="just">
              <a:lnSpc>
                <a:spcPts val="2400"/>
              </a:lnSpc>
              <a:buFont typeface="Arial"/>
              <a:buChar char="⚬"/>
            </a:pPr>
            <a:r>
              <a:rPr lang="en-US" sz="2000">
                <a:solidFill>
                  <a:srgbClr val="FFFFFF"/>
                </a:solidFill>
                <a:latin typeface="Comic Sans"/>
                <a:ea typeface="Comic Sans"/>
                <a:cs typeface="Comic Sans"/>
                <a:sym typeface="Comic Sans"/>
              </a:rPr>
              <a:t> • Hạ cánh: 46.95%</a:t>
            </a:r>
          </a:p>
          <a:p>
            <a:pPr marL="431801" lvl="1" indent="-215900" algn="just">
              <a:lnSpc>
                <a:spcPts val="2400"/>
              </a:lnSpc>
              <a:buFont typeface="Arial"/>
              <a:buChar char="•"/>
            </a:pPr>
            <a:r>
              <a:rPr lang="en-US" sz="2000">
                <a:solidFill>
                  <a:srgbClr val="FFFFFF"/>
                </a:solidFill>
                <a:latin typeface="Comic Sans"/>
                <a:ea typeface="Comic Sans"/>
                <a:cs typeface="Comic Sans"/>
                <a:sym typeface="Comic Sans"/>
              </a:rPr>
              <a:t>On-time (đúng giờ) chưa hẳn đã đảm bảo sự hài lòng:</a:t>
            </a:r>
          </a:p>
          <a:p>
            <a:pPr marL="431801" lvl="1" indent="-215900" algn="just">
              <a:lnSpc>
                <a:spcPts val="2400"/>
              </a:lnSpc>
              <a:buFont typeface="Arial"/>
              <a:buChar char="•"/>
            </a:pPr>
            <a:r>
              <a:rPr lang="en-US" sz="2000">
                <a:solidFill>
                  <a:srgbClr val="FFFFFF"/>
                </a:solidFill>
                <a:latin typeface="Comic Sans"/>
                <a:ea typeface="Comic Sans"/>
                <a:cs typeface="Comic Sans"/>
                <a:sym typeface="Comic Sans"/>
              </a:rPr>
              <a:t>Có tới 42.77% khách vẫn không hài lòng khi chuyến bay đúng giờ (departure)</a:t>
            </a:r>
          </a:p>
          <a:p>
            <a:pPr marL="431801" lvl="1" indent="-215900" algn="just">
              <a:lnSpc>
                <a:spcPts val="2400"/>
              </a:lnSpc>
              <a:buFont typeface="Arial"/>
              <a:buChar char="•"/>
            </a:pPr>
            <a:r>
              <a:rPr lang="en-US" sz="2000">
                <a:solidFill>
                  <a:srgbClr val="FFFFFF"/>
                </a:solidFill>
                <a:latin typeface="Comic Sans"/>
                <a:ea typeface="Comic Sans"/>
                <a:cs typeface="Comic Sans"/>
                <a:sym typeface="Comic Sans"/>
              </a:rPr>
              <a:t>Nguyên nhân có thể đến từ trải nghiệm dịch vụ chưa tương xứng, như boarding, cabin, hay chỗ ngồi không thoải mái.</a:t>
            </a:r>
          </a:p>
          <a:p>
            <a:pPr algn="just">
              <a:lnSpc>
                <a:spcPts val="2400"/>
              </a:lnSpc>
            </a:pPr>
            <a:r>
              <a:rPr lang="en-US" sz="2000">
                <a:solidFill>
                  <a:srgbClr val="FFFFFF"/>
                </a:solidFill>
                <a:latin typeface="Comic Sans"/>
                <a:ea typeface="Comic Sans"/>
                <a:cs typeface="Comic Sans"/>
                <a:sym typeface="Comic Sans"/>
              </a:rPr>
              <a:t>👉 Độ trễ chuyến là yếu tố gây ảnh hưởng tiêu cực mạnh đến trải nghiệm tổng thể, nhất là khi kéo dài quá 15 phút. Tuy nhiên, cần lưu ý rằng đúng giờ chưa đủ – chất lượng dịch vụ cần phải tương xứng để nâng cao sự hài lòng.</a:t>
            </a:r>
          </a:p>
        </p:txBody>
      </p:sp>
      <p:grpSp>
        <p:nvGrpSpPr>
          <p:cNvPr id="7" name="Group 7"/>
          <p:cNvGrpSpPr/>
          <p:nvPr/>
        </p:nvGrpSpPr>
        <p:grpSpPr>
          <a:xfrm>
            <a:off x="11214283" y="6201826"/>
            <a:ext cx="6045017" cy="927862"/>
            <a:chOff x="0" y="0"/>
            <a:chExt cx="1592103" cy="244375"/>
          </a:xfrm>
        </p:grpSpPr>
        <p:sp>
          <p:nvSpPr>
            <p:cNvPr id="8" name="Freeform 8"/>
            <p:cNvSpPr/>
            <p:nvPr/>
          </p:nvSpPr>
          <p:spPr>
            <a:xfrm>
              <a:off x="0" y="0"/>
              <a:ext cx="1592103" cy="244375"/>
            </a:xfrm>
            <a:custGeom>
              <a:avLst/>
              <a:gdLst/>
              <a:ahLst/>
              <a:cxnLst/>
              <a:rect l="l" t="t" r="r" b="b"/>
              <a:pathLst>
                <a:path w="1592103" h="244375">
                  <a:moveTo>
                    <a:pt x="76843" y="0"/>
                  </a:moveTo>
                  <a:lnTo>
                    <a:pt x="1515261" y="0"/>
                  </a:lnTo>
                  <a:cubicBezTo>
                    <a:pt x="1557700" y="0"/>
                    <a:pt x="1592103" y="34404"/>
                    <a:pt x="1592103" y="76843"/>
                  </a:cubicBezTo>
                  <a:lnTo>
                    <a:pt x="1592103" y="167533"/>
                  </a:lnTo>
                  <a:cubicBezTo>
                    <a:pt x="1592103" y="209972"/>
                    <a:pt x="1557700" y="244375"/>
                    <a:pt x="1515261" y="244375"/>
                  </a:cubicBezTo>
                  <a:lnTo>
                    <a:pt x="76843" y="244375"/>
                  </a:lnTo>
                  <a:cubicBezTo>
                    <a:pt x="34404" y="244375"/>
                    <a:pt x="0" y="209972"/>
                    <a:pt x="0" y="167533"/>
                  </a:cubicBezTo>
                  <a:lnTo>
                    <a:pt x="0" y="76843"/>
                  </a:lnTo>
                  <a:cubicBezTo>
                    <a:pt x="0" y="34404"/>
                    <a:pt x="34404" y="0"/>
                    <a:pt x="76843" y="0"/>
                  </a:cubicBezTo>
                  <a:close/>
                </a:path>
              </a:pathLst>
            </a:custGeom>
            <a:solidFill>
              <a:srgbClr val="FEBF54"/>
            </a:solidFill>
          </p:spPr>
          <p:txBody>
            <a:bodyPr/>
            <a:lstStyle/>
            <a:p>
              <a:endParaRPr lang="en-US"/>
            </a:p>
          </p:txBody>
        </p:sp>
        <p:sp>
          <p:nvSpPr>
            <p:cNvPr id="9" name="TextBox 9"/>
            <p:cNvSpPr txBox="1"/>
            <p:nvPr/>
          </p:nvSpPr>
          <p:spPr>
            <a:xfrm>
              <a:off x="0" y="-38100"/>
              <a:ext cx="1592103" cy="282475"/>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11214283" y="4901419"/>
            <a:ext cx="6045017" cy="927862"/>
            <a:chOff x="0" y="0"/>
            <a:chExt cx="1592103" cy="244375"/>
          </a:xfrm>
        </p:grpSpPr>
        <p:sp>
          <p:nvSpPr>
            <p:cNvPr id="11" name="Freeform 11"/>
            <p:cNvSpPr/>
            <p:nvPr/>
          </p:nvSpPr>
          <p:spPr>
            <a:xfrm>
              <a:off x="0" y="0"/>
              <a:ext cx="1592103" cy="244375"/>
            </a:xfrm>
            <a:custGeom>
              <a:avLst/>
              <a:gdLst/>
              <a:ahLst/>
              <a:cxnLst/>
              <a:rect l="l" t="t" r="r" b="b"/>
              <a:pathLst>
                <a:path w="1592103" h="244375">
                  <a:moveTo>
                    <a:pt x="76843" y="0"/>
                  </a:moveTo>
                  <a:lnTo>
                    <a:pt x="1515261" y="0"/>
                  </a:lnTo>
                  <a:cubicBezTo>
                    <a:pt x="1557700" y="0"/>
                    <a:pt x="1592103" y="34404"/>
                    <a:pt x="1592103" y="76843"/>
                  </a:cubicBezTo>
                  <a:lnTo>
                    <a:pt x="1592103" y="167533"/>
                  </a:lnTo>
                  <a:cubicBezTo>
                    <a:pt x="1592103" y="209972"/>
                    <a:pt x="1557700" y="244375"/>
                    <a:pt x="1515261" y="244375"/>
                  </a:cubicBezTo>
                  <a:lnTo>
                    <a:pt x="76843" y="244375"/>
                  </a:lnTo>
                  <a:cubicBezTo>
                    <a:pt x="34404" y="244375"/>
                    <a:pt x="0" y="209972"/>
                    <a:pt x="0" y="167533"/>
                  </a:cubicBezTo>
                  <a:lnTo>
                    <a:pt x="0" y="76843"/>
                  </a:lnTo>
                  <a:cubicBezTo>
                    <a:pt x="0" y="34404"/>
                    <a:pt x="34404" y="0"/>
                    <a:pt x="76843" y="0"/>
                  </a:cubicBezTo>
                  <a:close/>
                </a:path>
              </a:pathLst>
            </a:custGeom>
            <a:solidFill>
              <a:srgbClr val="507FC6"/>
            </a:solidFill>
          </p:spPr>
          <p:txBody>
            <a:bodyPr/>
            <a:lstStyle/>
            <a:p>
              <a:endParaRPr lang="en-US"/>
            </a:p>
          </p:txBody>
        </p:sp>
        <p:sp>
          <p:nvSpPr>
            <p:cNvPr id="12" name="TextBox 12"/>
            <p:cNvSpPr txBox="1"/>
            <p:nvPr/>
          </p:nvSpPr>
          <p:spPr>
            <a:xfrm>
              <a:off x="0" y="-38100"/>
              <a:ext cx="1592103" cy="282475"/>
            </a:xfrm>
            <a:prstGeom prst="rect">
              <a:avLst/>
            </a:prstGeom>
          </p:spPr>
          <p:txBody>
            <a:bodyPr lIns="50800" tIns="50800" rIns="50800" bIns="50800" rtlCol="0" anchor="ctr"/>
            <a:lstStyle/>
            <a:p>
              <a:pPr algn="ctr">
                <a:lnSpc>
                  <a:spcPts val="2659"/>
                </a:lnSpc>
              </a:pPr>
              <a:endParaRPr/>
            </a:p>
          </p:txBody>
        </p:sp>
      </p:grpSp>
      <p:sp>
        <p:nvSpPr>
          <p:cNvPr id="13" name="Freeform 13"/>
          <p:cNvSpPr/>
          <p:nvPr/>
        </p:nvSpPr>
        <p:spPr>
          <a:xfrm>
            <a:off x="11214283" y="1028700"/>
            <a:ext cx="5740167" cy="3121216"/>
          </a:xfrm>
          <a:custGeom>
            <a:avLst/>
            <a:gdLst/>
            <a:ahLst/>
            <a:cxnLst/>
            <a:rect l="l" t="t" r="r" b="b"/>
            <a:pathLst>
              <a:path w="5740167" h="3121216">
                <a:moveTo>
                  <a:pt x="0" y="0"/>
                </a:moveTo>
                <a:lnTo>
                  <a:pt x="5740166" y="0"/>
                </a:lnTo>
                <a:lnTo>
                  <a:pt x="5740166" y="3121216"/>
                </a:lnTo>
                <a:lnTo>
                  <a:pt x="0" y="3121216"/>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14" name="Freeform 14"/>
          <p:cNvSpPr/>
          <p:nvPr/>
        </p:nvSpPr>
        <p:spPr>
          <a:xfrm flipH="1">
            <a:off x="-9664265" y="6857981"/>
            <a:ext cx="13448544" cy="8153180"/>
          </a:xfrm>
          <a:custGeom>
            <a:avLst/>
            <a:gdLst/>
            <a:ahLst/>
            <a:cxnLst/>
            <a:rect l="l" t="t" r="r" b="b"/>
            <a:pathLst>
              <a:path w="13448544" h="8153180">
                <a:moveTo>
                  <a:pt x="13448544" y="0"/>
                </a:moveTo>
                <a:lnTo>
                  <a:pt x="0" y="0"/>
                </a:lnTo>
                <a:lnTo>
                  <a:pt x="0" y="8153179"/>
                </a:lnTo>
                <a:lnTo>
                  <a:pt x="13448544" y="8153179"/>
                </a:lnTo>
                <a:lnTo>
                  <a:pt x="13448544"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5" name="Freeform 15"/>
          <p:cNvSpPr/>
          <p:nvPr/>
        </p:nvSpPr>
        <p:spPr>
          <a:xfrm>
            <a:off x="14503721" y="6857981"/>
            <a:ext cx="13448544" cy="8153180"/>
          </a:xfrm>
          <a:custGeom>
            <a:avLst/>
            <a:gdLst/>
            <a:ahLst/>
            <a:cxnLst/>
            <a:rect l="l" t="t" r="r" b="b"/>
            <a:pathLst>
              <a:path w="13448544" h="8153180">
                <a:moveTo>
                  <a:pt x="0" y="0"/>
                </a:moveTo>
                <a:lnTo>
                  <a:pt x="13448544" y="0"/>
                </a:lnTo>
                <a:lnTo>
                  <a:pt x="13448544" y="8153179"/>
                </a:lnTo>
                <a:lnTo>
                  <a:pt x="0" y="815317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6" name="Freeform 16"/>
          <p:cNvSpPr/>
          <p:nvPr/>
        </p:nvSpPr>
        <p:spPr>
          <a:xfrm>
            <a:off x="15982704" y="0"/>
            <a:ext cx="4610592" cy="1969980"/>
          </a:xfrm>
          <a:custGeom>
            <a:avLst/>
            <a:gdLst/>
            <a:ahLst/>
            <a:cxnLst/>
            <a:rect l="l" t="t" r="r" b="b"/>
            <a:pathLst>
              <a:path w="4610592" h="1969980">
                <a:moveTo>
                  <a:pt x="0" y="0"/>
                </a:moveTo>
                <a:lnTo>
                  <a:pt x="4610592" y="0"/>
                </a:lnTo>
                <a:lnTo>
                  <a:pt x="4610592" y="1969980"/>
                </a:lnTo>
                <a:lnTo>
                  <a:pt x="0" y="196998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7" name="TextBox 17"/>
          <p:cNvSpPr txBox="1"/>
          <p:nvPr/>
        </p:nvSpPr>
        <p:spPr>
          <a:xfrm>
            <a:off x="11838076" y="5030284"/>
            <a:ext cx="4797430" cy="590517"/>
          </a:xfrm>
          <a:prstGeom prst="rect">
            <a:avLst/>
          </a:prstGeom>
        </p:spPr>
        <p:txBody>
          <a:bodyPr lIns="0" tIns="0" rIns="0" bIns="0" rtlCol="0" anchor="t">
            <a:spAutoFit/>
          </a:bodyPr>
          <a:lstStyle/>
          <a:p>
            <a:pPr algn="ctr">
              <a:lnSpc>
                <a:spcPts val="4679"/>
              </a:lnSpc>
            </a:pPr>
            <a:r>
              <a:rPr lang="en-US" sz="3899">
                <a:solidFill>
                  <a:srgbClr val="FFFFFF"/>
                </a:solidFill>
                <a:latin typeface="Comic Sans"/>
                <a:ea typeface="Comic Sans"/>
                <a:cs typeface="Comic Sans"/>
                <a:sym typeface="Comic Sans"/>
              </a:rPr>
              <a:t>Customer service</a:t>
            </a:r>
          </a:p>
        </p:txBody>
      </p:sp>
      <p:sp>
        <p:nvSpPr>
          <p:cNvPr id="18" name="TextBox 18"/>
          <p:cNvSpPr txBox="1"/>
          <p:nvPr/>
        </p:nvSpPr>
        <p:spPr>
          <a:xfrm>
            <a:off x="11190249" y="6360974"/>
            <a:ext cx="6093084" cy="571500"/>
          </a:xfrm>
          <a:prstGeom prst="rect">
            <a:avLst/>
          </a:prstGeom>
        </p:spPr>
        <p:txBody>
          <a:bodyPr lIns="0" tIns="0" rIns="0" bIns="0" rtlCol="0" anchor="t">
            <a:spAutoFit/>
          </a:bodyPr>
          <a:lstStyle/>
          <a:p>
            <a:pPr algn="ctr">
              <a:lnSpc>
                <a:spcPts val="4439"/>
              </a:lnSpc>
            </a:pPr>
            <a:r>
              <a:rPr lang="en-US" sz="3699">
                <a:solidFill>
                  <a:srgbClr val="1F275A"/>
                </a:solidFill>
                <a:latin typeface="Comic Sans"/>
                <a:ea typeface="Comic Sans"/>
                <a:cs typeface="Comic Sans"/>
                <a:sym typeface="Comic Sans"/>
              </a:rPr>
              <a:t>Pre-Flight</a:t>
            </a:r>
          </a:p>
        </p:txBody>
      </p:sp>
      <p:sp>
        <p:nvSpPr>
          <p:cNvPr id="19" name="TextBox 19"/>
          <p:cNvSpPr txBox="1"/>
          <p:nvPr/>
        </p:nvSpPr>
        <p:spPr>
          <a:xfrm>
            <a:off x="11519133" y="7653563"/>
            <a:ext cx="5435316" cy="590550"/>
          </a:xfrm>
          <a:prstGeom prst="rect">
            <a:avLst/>
          </a:prstGeom>
        </p:spPr>
        <p:txBody>
          <a:bodyPr lIns="0" tIns="0" rIns="0" bIns="0" rtlCol="0" anchor="t">
            <a:spAutoFit/>
          </a:bodyPr>
          <a:lstStyle/>
          <a:p>
            <a:pPr algn="ctr">
              <a:lnSpc>
                <a:spcPts val="4679"/>
              </a:lnSpc>
            </a:pPr>
            <a:r>
              <a:rPr lang="en-US" sz="3899">
                <a:solidFill>
                  <a:srgbClr val="FFFFFF"/>
                </a:solidFill>
                <a:latin typeface="Comic Sans"/>
                <a:ea typeface="Comic Sans"/>
                <a:cs typeface="Comic Sans"/>
                <a:sym typeface="Comic Sans"/>
              </a:rPr>
              <a:t>In-Flight</a:t>
            </a:r>
          </a:p>
        </p:txBody>
      </p:sp>
      <p:sp>
        <p:nvSpPr>
          <p:cNvPr id="20" name="Freeform 20"/>
          <p:cNvSpPr/>
          <p:nvPr/>
        </p:nvSpPr>
        <p:spPr>
          <a:xfrm>
            <a:off x="8180928" y="1335449"/>
            <a:ext cx="487587" cy="634531"/>
          </a:xfrm>
          <a:custGeom>
            <a:avLst/>
            <a:gdLst/>
            <a:ahLst/>
            <a:cxnLst/>
            <a:rect l="l" t="t" r="r" b="b"/>
            <a:pathLst>
              <a:path w="487587" h="634531">
                <a:moveTo>
                  <a:pt x="0" y="0"/>
                </a:moveTo>
                <a:lnTo>
                  <a:pt x="487587" y="0"/>
                </a:lnTo>
                <a:lnTo>
                  <a:pt x="487587" y="634531"/>
                </a:lnTo>
                <a:lnTo>
                  <a:pt x="0" y="634531"/>
                </a:lnTo>
                <a:lnTo>
                  <a:pt x="0" y="0"/>
                </a:lnTo>
                <a:close/>
              </a:path>
            </a:pathLst>
          </a:custGeom>
          <a:blipFill>
            <a:blip r:embed="rId8">
              <a:extLst>
                <a:ext uri="{96DAC541-7B7A-43D3-8B79-37D633B846F1}">
                  <asvg:svgBlip xmlns:asvg="http://schemas.microsoft.com/office/drawing/2016/SVG/main" r:embed="rId9"/>
                </a:ext>
              </a:extLst>
            </a:blip>
            <a:stretch>
              <a:fillRect t="-39561" r="-38112" b="-1473"/>
            </a:stretch>
          </a:blipFill>
        </p:spPr>
        <p:txBody>
          <a:bodyPr/>
          <a:lstStyle/>
          <a:p>
            <a:endParaRPr lang="en-US"/>
          </a:p>
        </p:txBody>
      </p:sp>
      <p:sp>
        <p:nvSpPr>
          <p:cNvPr id="21" name="Freeform 21"/>
          <p:cNvSpPr/>
          <p:nvPr/>
        </p:nvSpPr>
        <p:spPr>
          <a:xfrm flipH="1" flipV="1">
            <a:off x="-2431766" y="-1028700"/>
            <a:ext cx="4303059" cy="4114800"/>
          </a:xfrm>
          <a:custGeom>
            <a:avLst/>
            <a:gdLst/>
            <a:ahLst/>
            <a:cxnLst/>
            <a:rect l="l" t="t" r="r" b="b"/>
            <a:pathLst>
              <a:path w="4303059" h="4114800">
                <a:moveTo>
                  <a:pt x="4303059" y="4114800"/>
                </a:moveTo>
                <a:lnTo>
                  <a:pt x="0" y="4114800"/>
                </a:lnTo>
                <a:lnTo>
                  <a:pt x="0" y="0"/>
                </a:lnTo>
                <a:lnTo>
                  <a:pt x="4303059" y="0"/>
                </a:lnTo>
                <a:lnTo>
                  <a:pt x="4303059" y="4114800"/>
                </a:lnTo>
                <a:close/>
              </a:path>
            </a:pathLst>
          </a:custGeom>
          <a:blipFill>
            <a:blip r:embed="rId10">
              <a:alphaModFix amt="51000"/>
              <a:extLst>
                <a:ext uri="{96DAC541-7B7A-43D3-8B79-37D633B846F1}">
                  <asvg:svgBlip xmlns:asvg="http://schemas.microsoft.com/office/drawing/2016/SVG/main" r:embed="rId11"/>
                </a:ext>
              </a:extLst>
            </a:blip>
            <a:stretch>
              <a:fillRect/>
            </a:stretch>
          </a:blipFill>
        </p:spPr>
        <p:txBody>
          <a:bodyPr/>
          <a:lstStyle/>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1F275A"/>
        </a:solidFill>
        <a:effectLst/>
      </p:bgPr>
    </p:bg>
    <p:spTree>
      <p:nvGrpSpPr>
        <p:cNvPr id="1" name=""/>
        <p:cNvGrpSpPr/>
        <p:nvPr/>
      </p:nvGrpSpPr>
      <p:grpSpPr>
        <a:xfrm>
          <a:off x="0" y="0"/>
          <a:ext cx="0" cy="0"/>
          <a:chOff x="0" y="0"/>
          <a:chExt cx="0" cy="0"/>
        </a:xfrm>
      </p:grpSpPr>
      <p:sp>
        <p:nvSpPr>
          <p:cNvPr id="2" name="Freeform 2"/>
          <p:cNvSpPr/>
          <p:nvPr/>
        </p:nvSpPr>
        <p:spPr>
          <a:xfrm flipH="1">
            <a:off x="-5393652" y="6667787"/>
            <a:ext cx="13448544" cy="8153180"/>
          </a:xfrm>
          <a:custGeom>
            <a:avLst/>
            <a:gdLst/>
            <a:ahLst/>
            <a:cxnLst/>
            <a:rect l="l" t="t" r="r" b="b"/>
            <a:pathLst>
              <a:path w="13448544" h="8153180">
                <a:moveTo>
                  <a:pt x="13448544" y="0"/>
                </a:moveTo>
                <a:lnTo>
                  <a:pt x="0" y="0"/>
                </a:lnTo>
                <a:lnTo>
                  <a:pt x="0" y="8153180"/>
                </a:lnTo>
                <a:lnTo>
                  <a:pt x="13448544" y="8153180"/>
                </a:lnTo>
                <a:lnTo>
                  <a:pt x="13448544"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flipV="1">
            <a:off x="16053299" y="3581687"/>
            <a:ext cx="4303059" cy="4114800"/>
          </a:xfrm>
          <a:custGeom>
            <a:avLst/>
            <a:gdLst/>
            <a:ahLst/>
            <a:cxnLst/>
            <a:rect l="l" t="t" r="r" b="b"/>
            <a:pathLst>
              <a:path w="4303059" h="4114800">
                <a:moveTo>
                  <a:pt x="0" y="4114800"/>
                </a:moveTo>
                <a:lnTo>
                  <a:pt x="4303059" y="4114800"/>
                </a:lnTo>
                <a:lnTo>
                  <a:pt x="4303059" y="0"/>
                </a:lnTo>
                <a:lnTo>
                  <a:pt x="0" y="0"/>
                </a:lnTo>
                <a:lnTo>
                  <a:pt x="0" y="4114800"/>
                </a:lnTo>
                <a:close/>
              </a:path>
            </a:pathLst>
          </a:custGeom>
          <a:blipFill>
            <a:blip r:embed="rId4">
              <a:alphaModFix amt="51000"/>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n-US"/>
          </a:p>
        </p:txBody>
      </p:sp>
      <p:sp>
        <p:nvSpPr>
          <p:cNvPr id="4" name="Freeform 4"/>
          <p:cNvSpPr/>
          <p:nvPr/>
        </p:nvSpPr>
        <p:spPr>
          <a:xfrm>
            <a:off x="10269576" y="6667787"/>
            <a:ext cx="13448544" cy="8153180"/>
          </a:xfrm>
          <a:custGeom>
            <a:avLst/>
            <a:gdLst/>
            <a:ahLst/>
            <a:cxnLst/>
            <a:rect l="l" t="t" r="r" b="b"/>
            <a:pathLst>
              <a:path w="13448544" h="8153180">
                <a:moveTo>
                  <a:pt x="0" y="0"/>
                </a:moveTo>
                <a:lnTo>
                  <a:pt x="13448544" y="0"/>
                </a:lnTo>
                <a:lnTo>
                  <a:pt x="13448544" y="8153180"/>
                </a:lnTo>
                <a:lnTo>
                  <a:pt x="0" y="815318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p:cNvSpPr/>
          <p:nvPr/>
        </p:nvSpPr>
        <p:spPr>
          <a:xfrm flipH="1">
            <a:off x="-5796212" y="7696487"/>
            <a:ext cx="13448544" cy="8153180"/>
          </a:xfrm>
          <a:custGeom>
            <a:avLst/>
            <a:gdLst/>
            <a:ahLst/>
            <a:cxnLst/>
            <a:rect l="l" t="t" r="r" b="b"/>
            <a:pathLst>
              <a:path w="13448544" h="8153180">
                <a:moveTo>
                  <a:pt x="13448544" y="0"/>
                </a:moveTo>
                <a:lnTo>
                  <a:pt x="0" y="0"/>
                </a:lnTo>
                <a:lnTo>
                  <a:pt x="0" y="8153180"/>
                </a:lnTo>
                <a:lnTo>
                  <a:pt x="13448544" y="8153180"/>
                </a:lnTo>
                <a:lnTo>
                  <a:pt x="13448544"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6" name="Freeform 6"/>
          <p:cNvSpPr/>
          <p:nvPr/>
        </p:nvSpPr>
        <p:spPr>
          <a:xfrm>
            <a:off x="10635668" y="7696487"/>
            <a:ext cx="13448544" cy="8153180"/>
          </a:xfrm>
          <a:custGeom>
            <a:avLst/>
            <a:gdLst/>
            <a:ahLst/>
            <a:cxnLst/>
            <a:rect l="l" t="t" r="r" b="b"/>
            <a:pathLst>
              <a:path w="13448544" h="8153180">
                <a:moveTo>
                  <a:pt x="0" y="0"/>
                </a:moveTo>
                <a:lnTo>
                  <a:pt x="13448544" y="0"/>
                </a:lnTo>
                <a:lnTo>
                  <a:pt x="13448544" y="8153180"/>
                </a:lnTo>
                <a:lnTo>
                  <a:pt x="0" y="815318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grpSp>
        <p:nvGrpSpPr>
          <p:cNvPr id="7" name="Group 7"/>
          <p:cNvGrpSpPr/>
          <p:nvPr/>
        </p:nvGrpSpPr>
        <p:grpSpPr>
          <a:xfrm>
            <a:off x="-2410815" y="-4204810"/>
            <a:ext cx="5469237" cy="5469237"/>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07FC6"/>
            </a:solidFill>
          </p:spPr>
          <p:txBody>
            <a:bodyPr/>
            <a:lstStyle/>
            <a:p>
              <a:endParaRPr lang="en-US"/>
            </a:p>
          </p:txBody>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0" name="Freeform 10"/>
          <p:cNvSpPr/>
          <p:nvPr/>
        </p:nvSpPr>
        <p:spPr>
          <a:xfrm>
            <a:off x="1189257" y="1028700"/>
            <a:ext cx="2535955" cy="6064240"/>
          </a:xfrm>
          <a:custGeom>
            <a:avLst/>
            <a:gdLst/>
            <a:ahLst/>
            <a:cxnLst/>
            <a:rect l="l" t="t" r="r" b="b"/>
            <a:pathLst>
              <a:path w="2535955" h="6064240">
                <a:moveTo>
                  <a:pt x="0" y="0"/>
                </a:moveTo>
                <a:lnTo>
                  <a:pt x="2535955" y="0"/>
                </a:lnTo>
                <a:lnTo>
                  <a:pt x="2535955" y="6064240"/>
                </a:lnTo>
                <a:lnTo>
                  <a:pt x="0" y="6064240"/>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txBody>
          <a:bodyPr/>
          <a:lstStyle/>
          <a:p>
            <a:endParaRPr lang="en-US"/>
          </a:p>
        </p:txBody>
      </p:sp>
      <p:sp>
        <p:nvSpPr>
          <p:cNvPr id="11" name="Freeform 11"/>
          <p:cNvSpPr/>
          <p:nvPr/>
        </p:nvSpPr>
        <p:spPr>
          <a:xfrm>
            <a:off x="12207868" y="7427017"/>
            <a:ext cx="5436900" cy="2342810"/>
          </a:xfrm>
          <a:custGeom>
            <a:avLst/>
            <a:gdLst/>
            <a:ahLst/>
            <a:cxnLst/>
            <a:rect l="l" t="t" r="r" b="b"/>
            <a:pathLst>
              <a:path w="5436900" h="2342810">
                <a:moveTo>
                  <a:pt x="0" y="0"/>
                </a:moveTo>
                <a:lnTo>
                  <a:pt x="5436900" y="0"/>
                </a:lnTo>
                <a:lnTo>
                  <a:pt x="5436900" y="2342810"/>
                </a:lnTo>
                <a:lnTo>
                  <a:pt x="0" y="234281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grpSp>
        <p:nvGrpSpPr>
          <p:cNvPr id="12" name="Group 12"/>
          <p:cNvGrpSpPr/>
          <p:nvPr/>
        </p:nvGrpSpPr>
        <p:grpSpPr>
          <a:xfrm>
            <a:off x="15975176" y="-2390809"/>
            <a:ext cx="5469237" cy="5469237"/>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07FC6"/>
            </a:solidFill>
          </p:spPr>
          <p:txBody>
            <a:bodyPr/>
            <a:lstStyle/>
            <a:p>
              <a:endParaRPr lang="en-US"/>
            </a:p>
          </p:txBody>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5" name="Freeform 15"/>
          <p:cNvSpPr/>
          <p:nvPr/>
        </p:nvSpPr>
        <p:spPr>
          <a:xfrm>
            <a:off x="13034176" y="691265"/>
            <a:ext cx="4610592" cy="1969980"/>
          </a:xfrm>
          <a:custGeom>
            <a:avLst/>
            <a:gdLst/>
            <a:ahLst/>
            <a:cxnLst/>
            <a:rect l="l" t="t" r="r" b="b"/>
            <a:pathLst>
              <a:path w="4610592" h="1969980">
                <a:moveTo>
                  <a:pt x="0" y="0"/>
                </a:moveTo>
                <a:lnTo>
                  <a:pt x="4610592" y="0"/>
                </a:lnTo>
                <a:lnTo>
                  <a:pt x="4610592" y="1969980"/>
                </a:lnTo>
                <a:lnTo>
                  <a:pt x="0" y="196998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16" name="Freeform 16"/>
          <p:cNvSpPr/>
          <p:nvPr/>
        </p:nvSpPr>
        <p:spPr>
          <a:xfrm>
            <a:off x="-2599362" y="477687"/>
            <a:ext cx="4173045" cy="1783028"/>
          </a:xfrm>
          <a:custGeom>
            <a:avLst/>
            <a:gdLst/>
            <a:ahLst/>
            <a:cxnLst/>
            <a:rect l="l" t="t" r="r" b="b"/>
            <a:pathLst>
              <a:path w="4173045" h="1783028">
                <a:moveTo>
                  <a:pt x="0" y="0"/>
                </a:moveTo>
                <a:lnTo>
                  <a:pt x="4173045" y="0"/>
                </a:lnTo>
                <a:lnTo>
                  <a:pt x="4173045" y="1783029"/>
                </a:lnTo>
                <a:lnTo>
                  <a:pt x="0" y="1783029"/>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17" name="Freeform 17"/>
          <p:cNvSpPr/>
          <p:nvPr/>
        </p:nvSpPr>
        <p:spPr>
          <a:xfrm flipH="1">
            <a:off x="1573683" y="-1337779"/>
            <a:ext cx="4303059" cy="4114800"/>
          </a:xfrm>
          <a:custGeom>
            <a:avLst/>
            <a:gdLst/>
            <a:ahLst/>
            <a:cxnLst/>
            <a:rect l="l" t="t" r="r" b="b"/>
            <a:pathLst>
              <a:path w="4303059" h="4114800">
                <a:moveTo>
                  <a:pt x="4303059" y="0"/>
                </a:moveTo>
                <a:lnTo>
                  <a:pt x="0" y="0"/>
                </a:lnTo>
                <a:lnTo>
                  <a:pt x="0" y="4114800"/>
                </a:lnTo>
                <a:lnTo>
                  <a:pt x="4303059" y="4114800"/>
                </a:lnTo>
                <a:lnTo>
                  <a:pt x="4303059" y="0"/>
                </a:lnTo>
                <a:close/>
              </a:path>
            </a:pathLst>
          </a:custGeom>
          <a:blipFill>
            <a:blip r:embed="rId4">
              <a:alphaModFix amt="51000"/>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8" name="Freeform 18"/>
          <p:cNvSpPr/>
          <p:nvPr/>
        </p:nvSpPr>
        <p:spPr>
          <a:xfrm>
            <a:off x="11621080" y="2013392"/>
            <a:ext cx="586788" cy="763628"/>
          </a:xfrm>
          <a:custGeom>
            <a:avLst/>
            <a:gdLst/>
            <a:ahLst/>
            <a:cxnLst/>
            <a:rect l="l" t="t" r="r" b="b"/>
            <a:pathLst>
              <a:path w="586788" h="763628">
                <a:moveTo>
                  <a:pt x="0" y="0"/>
                </a:moveTo>
                <a:lnTo>
                  <a:pt x="586788" y="0"/>
                </a:lnTo>
                <a:lnTo>
                  <a:pt x="586788" y="763629"/>
                </a:lnTo>
                <a:lnTo>
                  <a:pt x="0" y="763629"/>
                </a:lnTo>
                <a:lnTo>
                  <a:pt x="0" y="0"/>
                </a:lnTo>
                <a:close/>
              </a:path>
            </a:pathLst>
          </a:custGeom>
          <a:blipFill>
            <a:blip r:embed="rId14">
              <a:extLst>
                <a:ext uri="{96DAC541-7B7A-43D3-8B79-37D633B846F1}">
                  <asvg:svgBlip xmlns:asvg="http://schemas.microsoft.com/office/drawing/2016/SVG/main" r:embed="rId15"/>
                </a:ext>
              </a:extLst>
            </a:blip>
            <a:stretch>
              <a:fillRect t="-39561" r="-38112" b="-1473"/>
            </a:stretch>
          </a:blipFill>
        </p:spPr>
        <p:txBody>
          <a:bodyPr/>
          <a:lstStyle/>
          <a:p>
            <a:endParaRPr lang="en-US"/>
          </a:p>
        </p:txBody>
      </p:sp>
      <p:sp>
        <p:nvSpPr>
          <p:cNvPr id="19" name="Freeform 19"/>
          <p:cNvSpPr/>
          <p:nvPr/>
        </p:nvSpPr>
        <p:spPr>
          <a:xfrm>
            <a:off x="3712828" y="6932859"/>
            <a:ext cx="586788" cy="763628"/>
          </a:xfrm>
          <a:custGeom>
            <a:avLst/>
            <a:gdLst/>
            <a:ahLst/>
            <a:cxnLst/>
            <a:rect l="l" t="t" r="r" b="b"/>
            <a:pathLst>
              <a:path w="586788" h="763628">
                <a:moveTo>
                  <a:pt x="0" y="0"/>
                </a:moveTo>
                <a:lnTo>
                  <a:pt x="586788" y="0"/>
                </a:lnTo>
                <a:lnTo>
                  <a:pt x="586788" y="763628"/>
                </a:lnTo>
                <a:lnTo>
                  <a:pt x="0" y="763628"/>
                </a:lnTo>
                <a:lnTo>
                  <a:pt x="0" y="0"/>
                </a:lnTo>
                <a:close/>
              </a:path>
            </a:pathLst>
          </a:custGeom>
          <a:blipFill>
            <a:blip r:embed="rId14">
              <a:extLst>
                <a:ext uri="{96DAC541-7B7A-43D3-8B79-37D633B846F1}">
                  <asvg:svgBlip xmlns:asvg="http://schemas.microsoft.com/office/drawing/2016/SVG/main" r:embed="rId15"/>
                </a:ext>
              </a:extLst>
            </a:blip>
            <a:stretch>
              <a:fillRect t="-39561" r="-38112" b="-1473"/>
            </a:stretch>
          </a:blipFill>
        </p:spPr>
        <p:txBody>
          <a:bodyPr/>
          <a:lstStyle/>
          <a:p>
            <a:endParaRPr lang="en-US"/>
          </a:p>
        </p:txBody>
      </p:sp>
      <p:sp>
        <p:nvSpPr>
          <p:cNvPr id="20" name="Freeform 20"/>
          <p:cNvSpPr/>
          <p:nvPr/>
        </p:nvSpPr>
        <p:spPr>
          <a:xfrm>
            <a:off x="9144000" y="8262106"/>
            <a:ext cx="487587" cy="634531"/>
          </a:xfrm>
          <a:custGeom>
            <a:avLst/>
            <a:gdLst/>
            <a:ahLst/>
            <a:cxnLst/>
            <a:rect l="l" t="t" r="r" b="b"/>
            <a:pathLst>
              <a:path w="487587" h="634531">
                <a:moveTo>
                  <a:pt x="0" y="0"/>
                </a:moveTo>
                <a:lnTo>
                  <a:pt x="487587" y="0"/>
                </a:lnTo>
                <a:lnTo>
                  <a:pt x="487587" y="634531"/>
                </a:lnTo>
                <a:lnTo>
                  <a:pt x="0" y="634531"/>
                </a:lnTo>
                <a:lnTo>
                  <a:pt x="0" y="0"/>
                </a:lnTo>
                <a:close/>
              </a:path>
            </a:pathLst>
          </a:custGeom>
          <a:blipFill>
            <a:blip r:embed="rId16">
              <a:extLst>
                <a:ext uri="{96DAC541-7B7A-43D3-8B79-37D633B846F1}">
                  <asvg:svgBlip xmlns:asvg="http://schemas.microsoft.com/office/drawing/2016/SVG/main" r:embed="rId17"/>
                </a:ext>
              </a:extLst>
            </a:blip>
            <a:stretch>
              <a:fillRect t="-39561" r="-38112" b="-1473"/>
            </a:stretch>
          </a:blipFill>
        </p:spPr>
        <p:txBody>
          <a:bodyPr/>
          <a:lstStyle/>
          <a:p>
            <a:endParaRPr lang="en-US"/>
          </a:p>
        </p:txBody>
      </p:sp>
      <p:sp>
        <p:nvSpPr>
          <p:cNvPr id="21" name="Freeform 21"/>
          <p:cNvSpPr/>
          <p:nvPr/>
        </p:nvSpPr>
        <p:spPr>
          <a:xfrm>
            <a:off x="4348702" y="3743554"/>
            <a:ext cx="487587" cy="634531"/>
          </a:xfrm>
          <a:custGeom>
            <a:avLst/>
            <a:gdLst/>
            <a:ahLst/>
            <a:cxnLst/>
            <a:rect l="l" t="t" r="r" b="b"/>
            <a:pathLst>
              <a:path w="487587" h="634531">
                <a:moveTo>
                  <a:pt x="0" y="0"/>
                </a:moveTo>
                <a:lnTo>
                  <a:pt x="487588" y="0"/>
                </a:lnTo>
                <a:lnTo>
                  <a:pt x="487588" y="634532"/>
                </a:lnTo>
                <a:lnTo>
                  <a:pt x="0" y="634532"/>
                </a:lnTo>
                <a:lnTo>
                  <a:pt x="0" y="0"/>
                </a:lnTo>
                <a:close/>
              </a:path>
            </a:pathLst>
          </a:custGeom>
          <a:blipFill>
            <a:blip r:embed="rId16">
              <a:extLst>
                <a:ext uri="{96DAC541-7B7A-43D3-8B79-37D633B846F1}">
                  <asvg:svgBlip xmlns:asvg="http://schemas.microsoft.com/office/drawing/2016/SVG/main" r:embed="rId17"/>
                </a:ext>
              </a:extLst>
            </a:blip>
            <a:stretch>
              <a:fillRect t="-39561" r="-38112" b="-1473"/>
            </a:stretch>
          </a:blipFill>
        </p:spPr>
        <p:txBody>
          <a:bodyPr/>
          <a:lstStyle/>
          <a:p>
            <a:endParaRPr lang="en-US"/>
          </a:p>
        </p:txBody>
      </p:sp>
      <p:sp>
        <p:nvSpPr>
          <p:cNvPr id="22" name="Freeform 22"/>
          <p:cNvSpPr/>
          <p:nvPr/>
        </p:nvSpPr>
        <p:spPr>
          <a:xfrm>
            <a:off x="14559916" y="2260716"/>
            <a:ext cx="5211668" cy="2226804"/>
          </a:xfrm>
          <a:custGeom>
            <a:avLst/>
            <a:gdLst/>
            <a:ahLst/>
            <a:cxnLst/>
            <a:rect l="l" t="t" r="r" b="b"/>
            <a:pathLst>
              <a:path w="5211668" h="2226804">
                <a:moveTo>
                  <a:pt x="0" y="0"/>
                </a:moveTo>
                <a:lnTo>
                  <a:pt x="5211668" y="0"/>
                </a:lnTo>
                <a:lnTo>
                  <a:pt x="5211668" y="2226803"/>
                </a:lnTo>
                <a:lnTo>
                  <a:pt x="0" y="2226803"/>
                </a:lnTo>
                <a:lnTo>
                  <a:pt x="0" y="0"/>
                </a:lnTo>
                <a:close/>
              </a:path>
            </a:pathLst>
          </a:custGeom>
          <a:blipFill>
            <a:blip r:embed="rId18">
              <a:extLst>
                <a:ext uri="{96DAC541-7B7A-43D3-8B79-37D633B846F1}">
                  <asvg:svgBlip xmlns:asvg="http://schemas.microsoft.com/office/drawing/2016/SVG/main" r:embed="rId19"/>
                </a:ext>
              </a:extLst>
            </a:blip>
            <a:stretch>
              <a:fillRect/>
            </a:stretch>
          </a:blipFill>
          <a:ln cap="sq">
            <a:noFill/>
            <a:prstDash val="solid"/>
            <a:miter/>
          </a:ln>
        </p:spPr>
        <p:txBody>
          <a:bodyPr/>
          <a:lstStyle/>
          <a:p>
            <a:endParaRPr lang="en-US"/>
          </a:p>
        </p:txBody>
      </p:sp>
      <p:sp>
        <p:nvSpPr>
          <p:cNvPr id="23" name="Freeform 23"/>
          <p:cNvSpPr/>
          <p:nvPr/>
        </p:nvSpPr>
        <p:spPr>
          <a:xfrm>
            <a:off x="4592496" y="8404981"/>
            <a:ext cx="2568492" cy="1274906"/>
          </a:xfrm>
          <a:custGeom>
            <a:avLst/>
            <a:gdLst/>
            <a:ahLst/>
            <a:cxnLst/>
            <a:rect l="l" t="t" r="r" b="b"/>
            <a:pathLst>
              <a:path w="2568492" h="1274906">
                <a:moveTo>
                  <a:pt x="0" y="0"/>
                </a:moveTo>
                <a:lnTo>
                  <a:pt x="2568492" y="0"/>
                </a:lnTo>
                <a:lnTo>
                  <a:pt x="2568492" y="1274906"/>
                </a:lnTo>
                <a:lnTo>
                  <a:pt x="0" y="1274906"/>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txBody>
          <a:bodyPr/>
          <a:lstStyle/>
          <a:p>
            <a:endParaRPr lang="en-US"/>
          </a:p>
        </p:txBody>
      </p:sp>
      <p:sp>
        <p:nvSpPr>
          <p:cNvPr id="24" name="Freeform 24"/>
          <p:cNvSpPr/>
          <p:nvPr/>
        </p:nvSpPr>
        <p:spPr>
          <a:xfrm flipV="1">
            <a:off x="6909547" y="8896637"/>
            <a:ext cx="3474680" cy="3422560"/>
          </a:xfrm>
          <a:custGeom>
            <a:avLst/>
            <a:gdLst/>
            <a:ahLst/>
            <a:cxnLst/>
            <a:rect l="l" t="t" r="r" b="b"/>
            <a:pathLst>
              <a:path w="3474680" h="3422560">
                <a:moveTo>
                  <a:pt x="0" y="3422561"/>
                </a:moveTo>
                <a:lnTo>
                  <a:pt x="3474681" y="3422561"/>
                </a:lnTo>
                <a:lnTo>
                  <a:pt x="3474681" y="0"/>
                </a:lnTo>
                <a:lnTo>
                  <a:pt x="0" y="0"/>
                </a:lnTo>
                <a:lnTo>
                  <a:pt x="0" y="3422561"/>
                </a:lnTo>
                <a:close/>
              </a:path>
            </a:pathLst>
          </a:custGeom>
          <a:blipFill>
            <a:blip r:embed="rId22">
              <a:alphaModFix amt="50000"/>
              <a:extLst>
                <a:ext uri="{96DAC541-7B7A-43D3-8B79-37D633B846F1}">
                  <asvg:svgBlip xmlns:asvg="http://schemas.microsoft.com/office/drawing/2016/SVG/main" r:embed="rId23"/>
                </a:ext>
              </a:extLst>
            </a:blip>
            <a:stretch>
              <a:fillRect/>
            </a:stretch>
          </a:blipFill>
        </p:spPr>
        <p:txBody>
          <a:bodyPr/>
          <a:lstStyle/>
          <a:p>
            <a:endParaRPr lang="en-US"/>
          </a:p>
        </p:txBody>
      </p:sp>
      <p:sp>
        <p:nvSpPr>
          <p:cNvPr id="25" name="Freeform 25"/>
          <p:cNvSpPr/>
          <p:nvPr/>
        </p:nvSpPr>
        <p:spPr>
          <a:xfrm>
            <a:off x="6656303" y="410674"/>
            <a:ext cx="4236253" cy="1265580"/>
          </a:xfrm>
          <a:custGeom>
            <a:avLst/>
            <a:gdLst/>
            <a:ahLst/>
            <a:cxnLst/>
            <a:rect l="l" t="t" r="r" b="b"/>
            <a:pathLst>
              <a:path w="4236253" h="1265580">
                <a:moveTo>
                  <a:pt x="0" y="0"/>
                </a:moveTo>
                <a:lnTo>
                  <a:pt x="4236253" y="0"/>
                </a:lnTo>
                <a:lnTo>
                  <a:pt x="4236253" y="1265581"/>
                </a:lnTo>
                <a:lnTo>
                  <a:pt x="0" y="1265581"/>
                </a:lnTo>
                <a:lnTo>
                  <a:pt x="0" y="0"/>
                </a:lnTo>
                <a:close/>
              </a:path>
            </a:pathLst>
          </a:custGeom>
          <a:blipFill>
            <a:blip r:embed="rId24">
              <a:extLst>
                <a:ext uri="{96DAC541-7B7A-43D3-8B79-37D633B846F1}">
                  <asvg:svgBlip xmlns:asvg="http://schemas.microsoft.com/office/drawing/2016/SVG/main" r:embed="rId25"/>
                </a:ext>
              </a:extLst>
            </a:blip>
            <a:stretch>
              <a:fillRect/>
            </a:stretch>
          </a:blipFill>
          <a:ln cap="sq">
            <a:noFill/>
            <a:prstDash val="solid"/>
            <a:miter/>
          </a:ln>
        </p:spPr>
        <p:txBody>
          <a:bodyPr/>
          <a:lstStyle/>
          <a:p>
            <a:endParaRPr lang="en-US"/>
          </a:p>
        </p:txBody>
      </p:sp>
      <p:sp>
        <p:nvSpPr>
          <p:cNvPr id="26" name="Freeform 26"/>
          <p:cNvSpPr/>
          <p:nvPr/>
        </p:nvSpPr>
        <p:spPr>
          <a:xfrm>
            <a:off x="14346610" y="5307650"/>
            <a:ext cx="1159416" cy="1060866"/>
          </a:xfrm>
          <a:custGeom>
            <a:avLst/>
            <a:gdLst/>
            <a:ahLst/>
            <a:cxnLst/>
            <a:rect l="l" t="t" r="r" b="b"/>
            <a:pathLst>
              <a:path w="1159416" h="1060866">
                <a:moveTo>
                  <a:pt x="0" y="0"/>
                </a:moveTo>
                <a:lnTo>
                  <a:pt x="1159416" y="0"/>
                </a:lnTo>
                <a:lnTo>
                  <a:pt x="1159416" y="1060866"/>
                </a:lnTo>
                <a:lnTo>
                  <a:pt x="0" y="1060866"/>
                </a:lnTo>
                <a:lnTo>
                  <a:pt x="0" y="0"/>
                </a:lnTo>
                <a:close/>
              </a:path>
            </a:pathLst>
          </a:custGeom>
          <a:blipFill>
            <a:blip r:embed="rId26">
              <a:extLst>
                <a:ext uri="{96DAC541-7B7A-43D3-8B79-37D633B846F1}">
                  <asvg:svgBlip xmlns:asvg="http://schemas.microsoft.com/office/drawing/2016/SVG/main" r:embed="rId27"/>
                </a:ext>
              </a:extLst>
            </a:blip>
            <a:stretch>
              <a:fillRect/>
            </a:stretch>
          </a:blipFill>
        </p:spPr>
        <p:txBody>
          <a:bodyPr/>
          <a:lstStyle/>
          <a:p>
            <a:endParaRPr lang="en-US"/>
          </a:p>
        </p:txBody>
      </p:sp>
      <p:sp>
        <p:nvSpPr>
          <p:cNvPr id="27" name="TextBox 27"/>
          <p:cNvSpPr txBox="1"/>
          <p:nvPr/>
        </p:nvSpPr>
        <p:spPr>
          <a:xfrm>
            <a:off x="5638634" y="4545858"/>
            <a:ext cx="7010733" cy="2441575"/>
          </a:xfrm>
          <a:prstGeom prst="rect">
            <a:avLst/>
          </a:prstGeom>
        </p:spPr>
        <p:txBody>
          <a:bodyPr lIns="0" tIns="0" rIns="0" bIns="0" rtlCol="0" anchor="t">
            <a:spAutoFit/>
          </a:bodyPr>
          <a:lstStyle/>
          <a:p>
            <a:pPr algn="ctr">
              <a:lnSpc>
                <a:spcPts val="9799"/>
              </a:lnSpc>
            </a:pPr>
            <a:r>
              <a:rPr lang="en-US" sz="6999">
                <a:solidFill>
                  <a:srgbClr val="FFFFFF"/>
                </a:solidFill>
                <a:latin typeface="Chewy"/>
                <a:ea typeface="Chewy"/>
                <a:cs typeface="Chewy"/>
                <a:sym typeface="Chewy"/>
              </a:rPr>
              <a:t>GIẢI PHÁP &amp; KHUYẾN NGHỊ</a:t>
            </a:r>
          </a:p>
        </p:txBody>
      </p:sp>
      <p:sp>
        <p:nvSpPr>
          <p:cNvPr id="28" name="Freeform 28"/>
          <p:cNvSpPr/>
          <p:nvPr/>
        </p:nvSpPr>
        <p:spPr>
          <a:xfrm>
            <a:off x="8149235" y="2000147"/>
            <a:ext cx="2120342" cy="2364693"/>
          </a:xfrm>
          <a:custGeom>
            <a:avLst/>
            <a:gdLst/>
            <a:ahLst/>
            <a:cxnLst/>
            <a:rect l="l" t="t" r="r" b="b"/>
            <a:pathLst>
              <a:path w="2120342" h="2364693">
                <a:moveTo>
                  <a:pt x="0" y="0"/>
                </a:moveTo>
                <a:lnTo>
                  <a:pt x="2120341" y="0"/>
                </a:lnTo>
                <a:lnTo>
                  <a:pt x="2120341" y="2364694"/>
                </a:lnTo>
                <a:lnTo>
                  <a:pt x="0" y="2364694"/>
                </a:lnTo>
                <a:lnTo>
                  <a:pt x="0" y="0"/>
                </a:lnTo>
                <a:close/>
              </a:path>
            </a:pathLst>
          </a:custGeom>
          <a:blipFill>
            <a:blip r:embed="rId28">
              <a:extLst>
                <a:ext uri="{96DAC541-7B7A-43D3-8B79-37D633B846F1}">
                  <asvg:svgBlip xmlns:asvg="http://schemas.microsoft.com/office/drawing/2016/SVG/main" r:embed="rId29"/>
                </a:ext>
              </a:extLst>
            </a:blip>
            <a:stretch>
              <a:fillRect/>
            </a:stretch>
          </a:blipFill>
        </p:spPr>
        <p:txBody>
          <a:bodyPr/>
          <a:lstStyle/>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1F275A"/>
        </a:solidFill>
        <a:effectLst/>
      </p:bgPr>
    </p:bg>
    <p:spTree>
      <p:nvGrpSpPr>
        <p:cNvPr id="1" name=""/>
        <p:cNvGrpSpPr/>
        <p:nvPr/>
      </p:nvGrpSpPr>
      <p:grpSpPr>
        <a:xfrm>
          <a:off x="0" y="0"/>
          <a:ext cx="0" cy="0"/>
          <a:chOff x="0" y="0"/>
          <a:chExt cx="0" cy="0"/>
        </a:xfrm>
      </p:grpSpPr>
      <p:sp>
        <p:nvSpPr>
          <p:cNvPr id="2" name="TextBox 2"/>
          <p:cNvSpPr txBox="1"/>
          <p:nvPr/>
        </p:nvSpPr>
        <p:spPr>
          <a:xfrm>
            <a:off x="4401174" y="375630"/>
            <a:ext cx="9485652" cy="1163264"/>
          </a:xfrm>
          <a:prstGeom prst="rect">
            <a:avLst/>
          </a:prstGeom>
        </p:spPr>
        <p:txBody>
          <a:bodyPr lIns="0" tIns="0" rIns="0" bIns="0" rtlCol="0" anchor="t">
            <a:spAutoFit/>
          </a:bodyPr>
          <a:lstStyle/>
          <a:p>
            <a:pPr algn="ctr">
              <a:lnSpc>
                <a:spcPts val="9383"/>
              </a:lnSpc>
            </a:pPr>
            <a:r>
              <a:rPr lang="en-US" sz="6702">
                <a:solidFill>
                  <a:srgbClr val="FFFFFF"/>
                </a:solidFill>
                <a:latin typeface="Chewy"/>
                <a:ea typeface="Chewy"/>
                <a:cs typeface="Chewy"/>
                <a:sym typeface="Chewy"/>
              </a:rPr>
              <a:t>GIẢI PHÁP &amp; KHUYẾN NGHỊ</a:t>
            </a:r>
          </a:p>
        </p:txBody>
      </p:sp>
      <p:sp>
        <p:nvSpPr>
          <p:cNvPr id="3" name="Freeform 3"/>
          <p:cNvSpPr/>
          <p:nvPr/>
        </p:nvSpPr>
        <p:spPr>
          <a:xfrm flipH="1">
            <a:off x="-8810874" y="6748193"/>
            <a:ext cx="13448544" cy="8153180"/>
          </a:xfrm>
          <a:custGeom>
            <a:avLst/>
            <a:gdLst/>
            <a:ahLst/>
            <a:cxnLst/>
            <a:rect l="l" t="t" r="r" b="b"/>
            <a:pathLst>
              <a:path w="13448544" h="8153180">
                <a:moveTo>
                  <a:pt x="13448544" y="0"/>
                </a:moveTo>
                <a:lnTo>
                  <a:pt x="0" y="0"/>
                </a:lnTo>
                <a:lnTo>
                  <a:pt x="0" y="8153179"/>
                </a:lnTo>
                <a:lnTo>
                  <a:pt x="13448544" y="8153179"/>
                </a:lnTo>
                <a:lnTo>
                  <a:pt x="13448544"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13686798" y="6748193"/>
            <a:ext cx="13448544" cy="8153180"/>
          </a:xfrm>
          <a:custGeom>
            <a:avLst/>
            <a:gdLst/>
            <a:ahLst/>
            <a:cxnLst/>
            <a:rect l="l" t="t" r="r" b="b"/>
            <a:pathLst>
              <a:path w="13448544" h="8153180">
                <a:moveTo>
                  <a:pt x="0" y="0"/>
                </a:moveTo>
                <a:lnTo>
                  <a:pt x="13448544" y="0"/>
                </a:lnTo>
                <a:lnTo>
                  <a:pt x="13448544" y="8153179"/>
                </a:lnTo>
                <a:lnTo>
                  <a:pt x="0" y="815317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p:cNvSpPr/>
          <p:nvPr/>
        </p:nvSpPr>
        <p:spPr>
          <a:xfrm flipH="1">
            <a:off x="-9213434" y="7776893"/>
            <a:ext cx="13448544" cy="8153180"/>
          </a:xfrm>
          <a:custGeom>
            <a:avLst/>
            <a:gdLst/>
            <a:ahLst/>
            <a:cxnLst/>
            <a:rect l="l" t="t" r="r" b="b"/>
            <a:pathLst>
              <a:path w="13448544" h="8153180">
                <a:moveTo>
                  <a:pt x="13448544" y="0"/>
                </a:moveTo>
                <a:lnTo>
                  <a:pt x="0" y="0"/>
                </a:lnTo>
                <a:lnTo>
                  <a:pt x="0" y="8153179"/>
                </a:lnTo>
                <a:lnTo>
                  <a:pt x="13448544" y="8153179"/>
                </a:lnTo>
                <a:lnTo>
                  <a:pt x="13448544"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6" name="Freeform 6"/>
          <p:cNvSpPr/>
          <p:nvPr/>
        </p:nvSpPr>
        <p:spPr>
          <a:xfrm>
            <a:off x="14052890" y="7776893"/>
            <a:ext cx="13448544" cy="8153180"/>
          </a:xfrm>
          <a:custGeom>
            <a:avLst/>
            <a:gdLst/>
            <a:ahLst/>
            <a:cxnLst/>
            <a:rect l="l" t="t" r="r" b="b"/>
            <a:pathLst>
              <a:path w="13448544" h="8153180">
                <a:moveTo>
                  <a:pt x="0" y="0"/>
                </a:moveTo>
                <a:lnTo>
                  <a:pt x="13448544" y="0"/>
                </a:lnTo>
                <a:lnTo>
                  <a:pt x="13448544" y="8153179"/>
                </a:lnTo>
                <a:lnTo>
                  <a:pt x="0" y="815317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Freeform 7"/>
          <p:cNvSpPr/>
          <p:nvPr/>
        </p:nvSpPr>
        <p:spPr>
          <a:xfrm flipH="1">
            <a:off x="-1828487" y="-1028700"/>
            <a:ext cx="4303059" cy="4114800"/>
          </a:xfrm>
          <a:custGeom>
            <a:avLst/>
            <a:gdLst/>
            <a:ahLst/>
            <a:cxnLst/>
            <a:rect l="l" t="t" r="r" b="b"/>
            <a:pathLst>
              <a:path w="4303059" h="4114800">
                <a:moveTo>
                  <a:pt x="4303059" y="0"/>
                </a:moveTo>
                <a:lnTo>
                  <a:pt x="0" y="0"/>
                </a:lnTo>
                <a:lnTo>
                  <a:pt x="0" y="4114800"/>
                </a:lnTo>
                <a:lnTo>
                  <a:pt x="4303059" y="4114800"/>
                </a:lnTo>
                <a:lnTo>
                  <a:pt x="4303059" y="0"/>
                </a:lnTo>
                <a:close/>
              </a:path>
            </a:pathLst>
          </a:custGeom>
          <a:blipFill>
            <a:blip r:embed="rId6">
              <a:alphaModFix amt="51000"/>
              <a:extLst>
                <a:ext uri="{96DAC541-7B7A-43D3-8B79-37D633B846F1}">
                  <asvg:svgBlip xmlns:asvg="http://schemas.microsoft.com/office/drawing/2016/SVG/main" r:embed="rId7"/>
                </a:ext>
              </a:extLst>
            </a:blip>
            <a:stretch>
              <a:fillRect/>
            </a:stretch>
          </a:blipFill>
        </p:spPr>
        <p:txBody>
          <a:bodyPr/>
          <a:lstStyle/>
          <a:p>
            <a:endParaRPr lang="en-US"/>
          </a:p>
        </p:txBody>
      </p:sp>
      <p:sp>
        <p:nvSpPr>
          <p:cNvPr id="8" name="Freeform 8"/>
          <p:cNvSpPr/>
          <p:nvPr/>
        </p:nvSpPr>
        <p:spPr>
          <a:xfrm>
            <a:off x="15813428" y="-1028700"/>
            <a:ext cx="4303059" cy="4114800"/>
          </a:xfrm>
          <a:custGeom>
            <a:avLst/>
            <a:gdLst/>
            <a:ahLst/>
            <a:cxnLst/>
            <a:rect l="l" t="t" r="r" b="b"/>
            <a:pathLst>
              <a:path w="4303059" h="4114800">
                <a:moveTo>
                  <a:pt x="0" y="0"/>
                </a:moveTo>
                <a:lnTo>
                  <a:pt x="4303059" y="0"/>
                </a:lnTo>
                <a:lnTo>
                  <a:pt x="4303059" y="4114800"/>
                </a:lnTo>
                <a:lnTo>
                  <a:pt x="0" y="4114800"/>
                </a:lnTo>
                <a:lnTo>
                  <a:pt x="0" y="0"/>
                </a:lnTo>
                <a:close/>
              </a:path>
            </a:pathLst>
          </a:custGeom>
          <a:blipFill>
            <a:blip r:embed="rId6">
              <a:alphaModFix amt="51000"/>
              <a:extLst>
                <a:ext uri="{96DAC541-7B7A-43D3-8B79-37D633B846F1}">
                  <asvg:svgBlip xmlns:asvg="http://schemas.microsoft.com/office/drawing/2016/SVG/main" r:embed="rId7"/>
                </a:ext>
              </a:extLst>
            </a:blip>
            <a:stretch>
              <a:fillRect/>
            </a:stretch>
          </a:blipFill>
        </p:spPr>
        <p:txBody>
          <a:bodyPr/>
          <a:lstStyle/>
          <a:p>
            <a:endParaRPr lang="en-US"/>
          </a:p>
        </p:txBody>
      </p:sp>
      <p:sp>
        <p:nvSpPr>
          <p:cNvPr id="9" name="TextBox 9"/>
          <p:cNvSpPr txBox="1"/>
          <p:nvPr/>
        </p:nvSpPr>
        <p:spPr>
          <a:xfrm>
            <a:off x="2063255" y="1481745"/>
            <a:ext cx="14161490" cy="8406130"/>
          </a:xfrm>
          <a:prstGeom prst="rect">
            <a:avLst/>
          </a:prstGeom>
        </p:spPr>
        <p:txBody>
          <a:bodyPr lIns="0" tIns="0" rIns="0" bIns="0" rtlCol="0" anchor="t">
            <a:spAutoFit/>
          </a:bodyPr>
          <a:lstStyle/>
          <a:p>
            <a:pPr algn="just">
              <a:lnSpc>
                <a:spcPts val="3920"/>
              </a:lnSpc>
            </a:pPr>
            <a:r>
              <a:rPr lang="en-US" sz="2800">
                <a:solidFill>
                  <a:srgbClr val="FFFFFF"/>
                </a:solidFill>
                <a:latin typeface="Comic Sans"/>
                <a:ea typeface="Comic Sans"/>
                <a:cs typeface="Comic Sans"/>
                <a:sym typeface="Comic Sans"/>
              </a:rPr>
              <a:t>📌 Ngắn hạn – cải thiện tức thì:</a:t>
            </a:r>
          </a:p>
          <a:p>
            <a:pPr marL="604523" lvl="1" indent="-302261" algn="just">
              <a:lnSpc>
                <a:spcPts val="3920"/>
              </a:lnSpc>
              <a:buFont typeface="Arial"/>
              <a:buChar char="•"/>
            </a:pPr>
            <a:r>
              <a:rPr lang="en-US" sz="2800">
                <a:solidFill>
                  <a:srgbClr val="FFFFFF"/>
                </a:solidFill>
                <a:latin typeface="Comic Sans"/>
                <a:ea typeface="Comic Sans"/>
                <a:cs typeface="Comic Sans"/>
                <a:sym typeface="Comic Sans"/>
              </a:rPr>
              <a:t>🪑 Ghế ngồi (Seat Comfort):</a:t>
            </a:r>
          </a:p>
          <a:p>
            <a:pPr marL="604523" lvl="1" indent="-302261" algn="just">
              <a:lnSpc>
                <a:spcPts val="3920"/>
              </a:lnSpc>
              <a:buFont typeface="Arial"/>
              <a:buChar char="•"/>
            </a:pPr>
            <a:r>
              <a:rPr lang="en-US" sz="2800">
                <a:solidFill>
                  <a:srgbClr val="FFFFFF"/>
                </a:solidFill>
                <a:latin typeface="Comic Sans"/>
                <a:ea typeface="Comic Sans"/>
                <a:cs typeface="Comic Sans"/>
                <a:sym typeface="Comic Sans"/>
              </a:rPr>
              <a:t> Nâng cấp độ rộng, độ nghiêng và đệm ngồi – đặc biệt cho hạng Economy, hiện đang bị đánh giá rất thấp (2.8/5), ảnh hưởng lớn đến trải nghiệm tổng thể.</a:t>
            </a:r>
          </a:p>
          <a:p>
            <a:pPr marL="604523" lvl="1" indent="-302261" algn="just">
              <a:lnSpc>
                <a:spcPts val="3920"/>
              </a:lnSpc>
              <a:buFont typeface="Arial"/>
              <a:buChar char="•"/>
            </a:pPr>
            <a:r>
              <a:rPr lang="en-US" sz="2800">
                <a:solidFill>
                  <a:srgbClr val="FFFFFF"/>
                </a:solidFill>
                <a:latin typeface="Comic Sans"/>
                <a:ea typeface="Comic Sans"/>
                <a:cs typeface="Comic Sans"/>
                <a:sym typeface="Comic Sans"/>
              </a:rPr>
              <a:t>🍱 Thức ăn &amp; nước uống (Food &amp; Drink):</a:t>
            </a:r>
          </a:p>
          <a:p>
            <a:pPr marL="604523" lvl="1" indent="-302261" algn="just">
              <a:lnSpc>
                <a:spcPts val="3920"/>
              </a:lnSpc>
              <a:buFont typeface="Arial"/>
              <a:buChar char="•"/>
            </a:pPr>
            <a:r>
              <a:rPr lang="en-US" sz="2800">
                <a:solidFill>
                  <a:srgbClr val="FFFFFF"/>
                </a:solidFill>
                <a:latin typeface="Comic Sans"/>
                <a:ea typeface="Comic Sans"/>
                <a:cs typeface="Comic Sans"/>
                <a:sym typeface="Comic Sans"/>
              </a:rPr>
              <a:t> Cải thiện chất lượng và sự đa dạng thực đơn, phục vụ đúng thời điểm hơn. Khách hiện cho điểm thấp nhất trong toàn bộ dịch vụ (~2.9/5).</a:t>
            </a:r>
          </a:p>
          <a:p>
            <a:pPr marL="604523" lvl="1" indent="-302261" algn="just">
              <a:lnSpc>
                <a:spcPts val="3920"/>
              </a:lnSpc>
              <a:buFont typeface="Arial"/>
              <a:buChar char="•"/>
            </a:pPr>
            <a:r>
              <a:rPr lang="en-US" sz="2800">
                <a:solidFill>
                  <a:srgbClr val="FFFFFF"/>
                </a:solidFill>
                <a:latin typeface="Comic Sans"/>
                <a:ea typeface="Comic Sans"/>
                <a:cs typeface="Comic Sans"/>
                <a:sym typeface="Comic Sans"/>
              </a:rPr>
              <a:t>🛫 Check-in &amp; thông báo cổng:</a:t>
            </a:r>
          </a:p>
          <a:p>
            <a:pPr marL="604523" lvl="1" indent="-302261" algn="just">
              <a:lnSpc>
                <a:spcPts val="3920"/>
              </a:lnSpc>
              <a:buFont typeface="Arial"/>
              <a:buChar char="•"/>
            </a:pPr>
            <a:r>
              <a:rPr lang="en-US" sz="2800">
                <a:solidFill>
                  <a:srgbClr val="FFFFFF"/>
                </a:solidFill>
                <a:latin typeface="Comic Sans"/>
                <a:ea typeface="Comic Sans"/>
                <a:cs typeface="Comic Sans"/>
                <a:sym typeface="Comic Sans"/>
              </a:rPr>
              <a:t> Giảm thời gian chờ bằng cách:</a:t>
            </a:r>
          </a:p>
          <a:p>
            <a:pPr marL="1209045" lvl="2" indent="-403015" algn="just">
              <a:lnSpc>
                <a:spcPts val="3920"/>
              </a:lnSpc>
              <a:buFont typeface="Arial"/>
              <a:buChar char="⚬"/>
            </a:pPr>
            <a:r>
              <a:rPr lang="en-US" sz="2800">
                <a:solidFill>
                  <a:srgbClr val="FFFFFF"/>
                </a:solidFill>
                <a:latin typeface="Comic Sans"/>
                <a:ea typeface="Comic Sans"/>
                <a:cs typeface="Comic Sans"/>
                <a:sym typeface="Comic Sans"/>
              </a:rPr>
              <a:t>Tăng quầy check-in.</a:t>
            </a:r>
          </a:p>
          <a:p>
            <a:pPr marL="1209045" lvl="2" indent="-403015" algn="just">
              <a:lnSpc>
                <a:spcPts val="3920"/>
              </a:lnSpc>
              <a:buFont typeface="Arial"/>
              <a:buChar char="⚬"/>
            </a:pPr>
            <a:r>
              <a:rPr lang="en-US" sz="2800">
                <a:solidFill>
                  <a:srgbClr val="FFFFFF"/>
                </a:solidFill>
                <a:latin typeface="Comic Sans"/>
                <a:ea typeface="Comic Sans"/>
                <a:cs typeface="Comic Sans"/>
                <a:sym typeface="Comic Sans"/>
              </a:rPr>
              <a:t>Bổ sung nhân viên hỗ trợ.</a:t>
            </a:r>
          </a:p>
          <a:p>
            <a:pPr marL="1209045" lvl="2" indent="-403015" algn="just">
              <a:lnSpc>
                <a:spcPts val="3920"/>
              </a:lnSpc>
              <a:buFont typeface="Arial"/>
              <a:buChar char="⚬"/>
            </a:pPr>
            <a:r>
              <a:rPr lang="en-US" sz="2800">
                <a:solidFill>
                  <a:srgbClr val="FFFFFF"/>
                </a:solidFill>
                <a:latin typeface="Comic Sans"/>
                <a:ea typeface="Comic Sans"/>
                <a:cs typeface="Comic Sans"/>
                <a:sym typeface="Comic Sans"/>
              </a:rPr>
              <a:t>Hiển thị bảng điện tử rõ ràng hơn để cập nhật giờ bay, cổng lên máy bay kịp thời.</a:t>
            </a:r>
          </a:p>
          <a:p>
            <a:pPr marL="604523" lvl="1" indent="-302261" algn="just">
              <a:lnSpc>
                <a:spcPts val="3920"/>
              </a:lnSpc>
              <a:buFont typeface="Arial"/>
              <a:buChar char="•"/>
            </a:pPr>
            <a:r>
              <a:rPr lang="en-US" sz="2800">
                <a:solidFill>
                  <a:srgbClr val="FFFFFF"/>
                </a:solidFill>
                <a:latin typeface="Comic Sans"/>
                <a:ea typeface="Comic Sans"/>
                <a:cs typeface="Comic Sans"/>
                <a:sym typeface="Comic Sans"/>
              </a:rPr>
              <a:t>🕒 Xử lý Delay chuyên nghiệp hơn:</a:t>
            </a:r>
          </a:p>
          <a:p>
            <a:pPr marL="1209045" lvl="2" indent="-403015" algn="just">
              <a:lnSpc>
                <a:spcPts val="3920"/>
              </a:lnSpc>
              <a:buFont typeface="Arial"/>
              <a:buChar char="⚬"/>
            </a:pPr>
            <a:r>
              <a:rPr lang="en-US" sz="2800">
                <a:solidFill>
                  <a:srgbClr val="FFFFFF"/>
                </a:solidFill>
                <a:latin typeface="Comic Sans"/>
                <a:ea typeface="Comic Sans"/>
                <a:cs typeface="Comic Sans"/>
                <a:sym typeface="Comic Sans"/>
              </a:rPr>
              <a:t>Thông báo qua app/email/SMS khi trễ &gt;15 phút.</a:t>
            </a:r>
          </a:p>
          <a:p>
            <a:pPr marL="1209045" lvl="2" indent="-403015" algn="just">
              <a:lnSpc>
                <a:spcPts val="3920"/>
              </a:lnSpc>
              <a:buFont typeface="Arial"/>
              <a:buChar char="⚬"/>
            </a:pPr>
            <a:r>
              <a:rPr lang="en-US" sz="2800">
                <a:solidFill>
                  <a:srgbClr val="FFFFFF"/>
                </a:solidFill>
                <a:latin typeface="Comic Sans"/>
                <a:ea typeface="Comic Sans"/>
                <a:cs typeface="Comic Sans"/>
                <a:sym typeface="Comic Sans"/>
              </a:rPr>
              <a:t>Hỗ trợ khách bằng nước miễn phí/voucher ăn uống nếu delay dài.</a:t>
            </a:r>
          </a:p>
          <a:p>
            <a:pPr marL="1209045" lvl="2" indent="-403015" algn="just">
              <a:lnSpc>
                <a:spcPts val="3920"/>
              </a:lnSpc>
              <a:buFont typeface="Arial"/>
              <a:buChar char="⚬"/>
            </a:pPr>
            <a:r>
              <a:rPr lang="en-US" sz="2800">
                <a:solidFill>
                  <a:srgbClr val="FFFFFF"/>
                </a:solidFill>
                <a:latin typeface="Comic Sans"/>
                <a:ea typeface="Comic Sans"/>
                <a:cs typeface="Comic Sans"/>
                <a:sym typeface="Comic Sans"/>
              </a:rPr>
              <a:t>On time nhưng phục vụ kém cũng gây bất mãn, cần chú trọng dịch vụ đồng bộ.</a:t>
            </a:r>
          </a:p>
        </p:txBody>
      </p:sp>
      <p:sp>
        <p:nvSpPr>
          <p:cNvPr id="10" name="Freeform 10"/>
          <p:cNvSpPr/>
          <p:nvPr/>
        </p:nvSpPr>
        <p:spPr>
          <a:xfrm>
            <a:off x="14048751" y="646886"/>
            <a:ext cx="586788" cy="763628"/>
          </a:xfrm>
          <a:custGeom>
            <a:avLst/>
            <a:gdLst/>
            <a:ahLst/>
            <a:cxnLst/>
            <a:rect l="l" t="t" r="r" b="b"/>
            <a:pathLst>
              <a:path w="586788" h="763628">
                <a:moveTo>
                  <a:pt x="0" y="0"/>
                </a:moveTo>
                <a:lnTo>
                  <a:pt x="586788" y="0"/>
                </a:lnTo>
                <a:lnTo>
                  <a:pt x="586788" y="763628"/>
                </a:lnTo>
                <a:lnTo>
                  <a:pt x="0" y="763628"/>
                </a:lnTo>
                <a:lnTo>
                  <a:pt x="0" y="0"/>
                </a:lnTo>
                <a:close/>
              </a:path>
            </a:pathLst>
          </a:custGeom>
          <a:blipFill>
            <a:blip r:embed="rId8">
              <a:extLst>
                <a:ext uri="{96DAC541-7B7A-43D3-8B79-37D633B846F1}">
                  <asvg:svgBlip xmlns:asvg="http://schemas.microsoft.com/office/drawing/2016/SVG/main" r:embed="rId9"/>
                </a:ext>
              </a:extLst>
            </a:blip>
            <a:stretch>
              <a:fillRect t="-39561" r="-38112" b="-1473"/>
            </a:stretch>
          </a:blipFill>
        </p:spPr>
        <p:txBody>
          <a:bodyPr/>
          <a:lstStyle/>
          <a:p>
            <a:endParaRPr lang="en-US"/>
          </a:p>
        </p:txBody>
      </p:sp>
      <p:sp>
        <p:nvSpPr>
          <p:cNvPr id="11" name="Freeform 11"/>
          <p:cNvSpPr/>
          <p:nvPr/>
        </p:nvSpPr>
        <p:spPr>
          <a:xfrm flipH="1">
            <a:off x="3648322" y="646886"/>
            <a:ext cx="586788" cy="763628"/>
          </a:xfrm>
          <a:custGeom>
            <a:avLst/>
            <a:gdLst/>
            <a:ahLst/>
            <a:cxnLst/>
            <a:rect l="l" t="t" r="r" b="b"/>
            <a:pathLst>
              <a:path w="586788" h="763628">
                <a:moveTo>
                  <a:pt x="586788" y="0"/>
                </a:moveTo>
                <a:lnTo>
                  <a:pt x="0" y="0"/>
                </a:lnTo>
                <a:lnTo>
                  <a:pt x="0" y="763628"/>
                </a:lnTo>
                <a:lnTo>
                  <a:pt x="586788" y="763628"/>
                </a:lnTo>
                <a:lnTo>
                  <a:pt x="586788" y="0"/>
                </a:lnTo>
                <a:close/>
              </a:path>
            </a:pathLst>
          </a:custGeom>
          <a:blipFill>
            <a:blip r:embed="rId8">
              <a:extLst>
                <a:ext uri="{96DAC541-7B7A-43D3-8B79-37D633B846F1}">
                  <asvg:svgBlip xmlns:asvg="http://schemas.microsoft.com/office/drawing/2016/SVG/main" r:embed="rId9"/>
                </a:ext>
              </a:extLst>
            </a:blip>
            <a:stretch>
              <a:fillRect t="-39561" r="-38112" b="-1473"/>
            </a:stretch>
          </a:blipFill>
        </p:spPr>
        <p:txBody>
          <a:bodyPr/>
          <a:lstStyle/>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1F275A"/>
        </a:solidFill>
        <a:effectLst/>
      </p:bgPr>
    </p:bg>
    <p:spTree>
      <p:nvGrpSpPr>
        <p:cNvPr id="1" name=""/>
        <p:cNvGrpSpPr/>
        <p:nvPr/>
      </p:nvGrpSpPr>
      <p:grpSpPr>
        <a:xfrm>
          <a:off x="0" y="0"/>
          <a:ext cx="0" cy="0"/>
          <a:chOff x="0" y="0"/>
          <a:chExt cx="0" cy="0"/>
        </a:xfrm>
      </p:grpSpPr>
      <p:sp>
        <p:nvSpPr>
          <p:cNvPr id="2" name="TextBox 2"/>
          <p:cNvSpPr txBox="1"/>
          <p:nvPr/>
        </p:nvSpPr>
        <p:spPr>
          <a:xfrm>
            <a:off x="4401174" y="375630"/>
            <a:ext cx="9485652" cy="1163264"/>
          </a:xfrm>
          <a:prstGeom prst="rect">
            <a:avLst/>
          </a:prstGeom>
        </p:spPr>
        <p:txBody>
          <a:bodyPr lIns="0" tIns="0" rIns="0" bIns="0" rtlCol="0" anchor="t">
            <a:spAutoFit/>
          </a:bodyPr>
          <a:lstStyle/>
          <a:p>
            <a:pPr algn="ctr">
              <a:lnSpc>
                <a:spcPts val="9383"/>
              </a:lnSpc>
            </a:pPr>
            <a:r>
              <a:rPr lang="en-US" sz="6702">
                <a:solidFill>
                  <a:srgbClr val="FFFFFF"/>
                </a:solidFill>
                <a:latin typeface="Chewy"/>
                <a:ea typeface="Chewy"/>
                <a:cs typeface="Chewy"/>
                <a:sym typeface="Chewy"/>
              </a:rPr>
              <a:t>GIẢI PHÁP &amp; KHUYẾN NGHỊ</a:t>
            </a:r>
          </a:p>
        </p:txBody>
      </p:sp>
      <p:sp>
        <p:nvSpPr>
          <p:cNvPr id="3" name="Freeform 3"/>
          <p:cNvSpPr/>
          <p:nvPr/>
        </p:nvSpPr>
        <p:spPr>
          <a:xfrm flipH="1">
            <a:off x="-8810874" y="6748193"/>
            <a:ext cx="13448544" cy="8153180"/>
          </a:xfrm>
          <a:custGeom>
            <a:avLst/>
            <a:gdLst/>
            <a:ahLst/>
            <a:cxnLst/>
            <a:rect l="l" t="t" r="r" b="b"/>
            <a:pathLst>
              <a:path w="13448544" h="8153180">
                <a:moveTo>
                  <a:pt x="13448544" y="0"/>
                </a:moveTo>
                <a:lnTo>
                  <a:pt x="0" y="0"/>
                </a:lnTo>
                <a:lnTo>
                  <a:pt x="0" y="8153179"/>
                </a:lnTo>
                <a:lnTo>
                  <a:pt x="13448544" y="8153179"/>
                </a:lnTo>
                <a:lnTo>
                  <a:pt x="13448544"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13686798" y="6748193"/>
            <a:ext cx="13448544" cy="8153180"/>
          </a:xfrm>
          <a:custGeom>
            <a:avLst/>
            <a:gdLst/>
            <a:ahLst/>
            <a:cxnLst/>
            <a:rect l="l" t="t" r="r" b="b"/>
            <a:pathLst>
              <a:path w="13448544" h="8153180">
                <a:moveTo>
                  <a:pt x="0" y="0"/>
                </a:moveTo>
                <a:lnTo>
                  <a:pt x="13448544" y="0"/>
                </a:lnTo>
                <a:lnTo>
                  <a:pt x="13448544" y="8153179"/>
                </a:lnTo>
                <a:lnTo>
                  <a:pt x="0" y="815317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p:cNvSpPr/>
          <p:nvPr/>
        </p:nvSpPr>
        <p:spPr>
          <a:xfrm flipH="1">
            <a:off x="-9213434" y="7776893"/>
            <a:ext cx="13448544" cy="8153180"/>
          </a:xfrm>
          <a:custGeom>
            <a:avLst/>
            <a:gdLst/>
            <a:ahLst/>
            <a:cxnLst/>
            <a:rect l="l" t="t" r="r" b="b"/>
            <a:pathLst>
              <a:path w="13448544" h="8153180">
                <a:moveTo>
                  <a:pt x="13448544" y="0"/>
                </a:moveTo>
                <a:lnTo>
                  <a:pt x="0" y="0"/>
                </a:lnTo>
                <a:lnTo>
                  <a:pt x="0" y="8153179"/>
                </a:lnTo>
                <a:lnTo>
                  <a:pt x="13448544" y="8153179"/>
                </a:lnTo>
                <a:lnTo>
                  <a:pt x="13448544"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6" name="Freeform 6"/>
          <p:cNvSpPr/>
          <p:nvPr/>
        </p:nvSpPr>
        <p:spPr>
          <a:xfrm>
            <a:off x="14052890" y="7776893"/>
            <a:ext cx="13448544" cy="8153180"/>
          </a:xfrm>
          <a:custGeom>
            <a:avLst/>
            <a:gdLst/>
            <a:ahLst/>
            <a:cxnLst/>
            <a:rect l="l" t="t" r="r" b="b"/>
            <a:pathLst>
              <a:path w="13448544" h="8153180">
                <a:moveTo>
                  <a:pt x="0" y="0"/>
                </a:moveTo>
                <a:lnTo>
                  <a:pt x="13448544" y="0"/>
                </a:lnTo>
                <a:lnTo>
                  <a:pt x="13448544" y="8153179"/>
                </a:lnTo>
                <a:lnTo>
                  <a:pt x="0" y="815317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Freeform 7"/>
          <p:cNvSpPr/>
          <p:nvPr/>
        </p:nvSpPr>
        <p:spPr>
          <a:xfrm flipH="1">
            <a:off x="-1828487" y="-1028700"/>
            <a:ext cx="4303059" cy="4114800"/>
          </a:xfrm>
          <a:custGeom>
            <a:avLst/>
            <a:gdLst/>
            <a:ahLst/>
            <a:cxnLst/>
            <a:rect l="l" t="t" r="r" b="b"/>
            <a:pathLst>
              <a:path w="4303059" h="4114800">
                <a:moveTo>
                  <a:pt x="4303059" y="0"/>
                </a:moveTo>
                <a:lnTo>
                  <a:pt x="0" y="0"/>
                </a:lnTo>
                <a:lnTo>
                  <a:pt x="0" y="4114800"/>
                </a:lnTo>
                <a:lnTo>
                  <a:pt x="4303059" y="4114800"/>
                </a:lnTo>
                <a:lnTo>
                  <a:pt x="4303059" y="0"/>
                </a:lnTo>
                <a:close/>
              </a:path>
            </a:pathLst>
          </a:custGeom>
          <a:blipFill>
            <a:blip r:embed="rId6">
              <a:alphaModFix amt="51000"/>
              <a:extLst>
                <a:ext uri="{96DAC541-7B7A-43D3-8B79-37D633B846F1}">
                  <asvg:svgBlip xmlns:asvg="http://schemas.microsoft.com/office/drawing/2016/SVG/main" r:embed="rId7"/>
                </a:ext>
              </a:extLst>
            </a:blip>
            <a:stretch>
              <a:fillRect/>
            </a:stretch>
          </a:blipFill>
        </p:spPr>
        <p:txBody>
          <a:bodyPr/>
          <a:lstStyle/>
          <a:p>
            <a:endParaRPr lang="en-US"/>
          </a:p>
        </p:txBody>
      </p:sp>
      <p:sp>
        <p:nvSpPr>
          <p:cNvPr id="8" name="Freeform 8"/>
          <p:cNvSpPr/>
          <p:nvPr/>
        </p:nvSpPr>
        <p:spPr>
          <a:xfrm>
            <a:off x="15813428" y="-1028700"/>
            <a:ext cx="4303059" cy="4114800"/>
          </a:xfrm>
          <a:custGeom>
            <a:avLst/>
            <a:gdLst/>
            <a:ahLst/>
            <a:cxnLst/>
            <a:rect l="l" t="t" r="r" b="b"/>
            <a:pathLst>
              <a:path w="4303059" h="4114800">
                <a:moveTo>
                  <a:pt x="0" y="0"/>
                </a:moveTo>
                <a:lnTo>
                  <a:pt x="4303059" y="0"/>
                </a:lnTo>
                <a:lnTo>
                  <a:pt x="4303059" y="4114800"/>
                </a:lnTo>
                <a:lnTo>
                  <a:pt x="0" y="4114800"/>
                </a:lnTo>
                <a:lnTo>
                  <a:pt x="0" y="0"/>
                </a:lnTo>
                <a:close/>
              </a:path>
            </a:pathLst>
          </a:custGeom>
          <a:blipFill>
            <a:blip r:embed="rId6">
              <a:alphaModFix amt="51000"/>
              <a:extLst>
                <a:ext uri="{96DAC541-7B7A-43D3-8B79-37D633B846F1}">
                  <asvg:svgBlip xmlns:asvg="http://schemas.microsoft.com/office/drawing/2016/SVG/main" r:embed="rId7"/>
                </a:ext>
              </a:extLst>
            </a:blip>
            <a:stretch>
              <a:fillRect/>
            </a:stretch>
          </a:blipFill>
        </p:spPr>
        <p:txBody>
          <a:bodyPr/>
          <a:lstStyle/>
          <a:p>
            <a:endParaRPr lang="en-US"/>
          </a:p>
        </p:txBody>
      </p:sp>
      <p:sp>
        <p:nvSpPr>
          <p:cNvPr id="9" name="TextBox 9"/>
          <p:cNvSpPr txBox="1"/>
          <p:nvPr/>
        </p:nvSpPr>
        <p:spPr>
          <a:xfrm>
            <a:off x="2063255" y="1481745"/>
            <a:ext cx="14161490" cy="8084820"/>
          </a:xfrm>
          <a:prstGeom prst="rect">
            <a:avLst/>
          </a:prstGeom>
        </p:spPr>
        <p:txBody>
          <a:bodyPr lIns="0" tIns="0" rIns="0" bIns="0" rtlCol="0" anchor="t">
            <a:spAutoFit/>
          </a:bodyPr>
          <a:lstStyle/>
          <a:p>
            <a:pPr algn="just">
              <a:lnSpc>
                <a:spcPts val="3780"/>
              </a:lnSpc>
            </a:pPr>
            <a:r>
              <a:rPr lang="en-US" sz="2700">
                <a:solidFill>
                  <a:srgbClr val="FFFFFF"/>
                </a:solidFill>
                <a:latin typeface="Comic Sans"/>
                <a:ea typeface="Comic Sans"/>
                <a:cs typeface="Comic Sans"/>
                <a:sym typeface="Comic Sans"/>
              </a:rPr>
              <a:t>📌 Dài hạn – chiến lược bền vững:</a:t>
            </a:r>
          </a:p>
          <a:p>
            <a:pPr marL="582933" lvl="1" indent="-291467" algn="just">
              <a:lnSpc>
                <a:spcPts val="3780"/>
              </a:lnSpc>
              <a:buFont typeface="Arial"/>
              <a:buChar char="•"/>
            </a:pPr>
            <a:r>
              <a:rPr lang="en-US" sz="2700">
                <a:solidFill>
                  <a:srgbClr val="FFFFFF"/>
                </a:solidFill>
                <a:latin typeface="Comic Sans"/>
                <a:ea typeface="Comic Sans"/>
                <a:cs typeface="Comic Sans"/>
                <a:sym typeface="Comic Sans"/>
              </a:rPr>
              <a:t>🎯Cá nhân hóa dịch vụ: phân nhóm khách (doanh nhân, du lịch, lớn tuổi…) để thiết kế trải nghiệm riêng phù hợp nhu cầu:</a:t>
            </a:r>
          </a:p>
          <a:p>
            <a:pPr marL="1165866" lvl="2" indent="-388622" algn="just">
              <a:lnSpc>
                <a:spcPts val="3780"/>
              </a:lnSpc>
              <a:buFont typeface="Arial"/>
              <a:buChar char="⚬"/>
            </a:pPr>
            <a:r>
              <a:rPr lang="en-US" sz="2700">
                <a:solidFill>
                  <a:srgbClr val="FFFFFF"/>
                </a:solidFill>
                <a:latin typeface="Comic Sans"/>
                <a:ea typeface="Comic Sans"/>
                <a:cs typeface="Comic Sans"/>
                <a:sym typeface="Comic Sans"/>
              </a:rPr>
              <a:t>Ưu tiên lên máy bay.</a:t>
            </a:r>
          </a:p>
          <a:p>
            <a:pPr marL="1165866" lvl="2" indent="-388622" algn="just">
              <a:lnSpc>
                <a:spcPts val="3780"/>
              </a:lnSpc>
              <a:buFont typeface="Arial"/>
              <a:buChar char="⚬"/>
            </a:pPr>
            <a:r>
              <a:rPr lang="en-US" sz="2700">
                <a:solidFill>
                  <a:srgbClr val="FFFFFF"/>
                </a:solidFill>
                <a:latin typeface="Comic Sans"/>
                <a:ea typeface="Comic Sans"/>
                <a:cs typeface="Comic Sans"/>
                <a:sym typeface="Comic Sans"/>
              </a:rPr>
              <a:t>Chọn ghế trước.</a:t>
            </a:r>
          </a:p>
          <a:p>
            <a:pPr marL="1165866" lvl="2" indent="-388622" algn="just">
              <a:lnSpc>
                <a:spcPts val="3780"/>
              </a:lnSpc>
              <a:buFont typeface="Arial"/>
              <a:buChar char="⚬"/>
            </a:pPr>
            <a:r>
              <a:rPr lang="en-US" sz="2700">
                <a:solidFill>
                  <a:srgbClr val="FFFFFF"/>
                </a:solidFill>
                <a:latin typeface="Comic Sans"/>
                <a:ea typeface="Comic Sans"/>
                <a:cs typeface="Comic Sans"/>
                <a:sym typeface="Comic Sans"/>
              </a:rPr>
              <a:t>Giải trí theo độ tuổi.</a:t>
            </a:r>
          </a:p>
          <a:p>
            <a:pPr marL="582933" lvl="1" indent="-291467" algn="just">
              <a:lnSpc>
                <a:spcPts val="3780"/>
              </a:lnSpc>
              <a:buFont typeface="Arial"/>
              <a:buChar char="•"/>
            </a:pPr>
            <a:r>
              <a:rPr lang="en-US" sz="2700">
                <a:solidFill>
                  <a:srgbClr val="FFFFFF"/>
                </a:solidFill>
                <a:latin typeface="Comic Sans"/>
                <a:ea typeface="Comic Sans"/>
                <a:cs typeface="Comic Sans"/>
                <a:sym typeface="Comic Sans"/>
              </a:rPr>
              <a:t>📊 Ứng dụng Power BI &amp; hệ thống cảnh báo sớm:</a:t>
            </a:r>
          </a:p>
          <a:p>
            <a:pPr marL="1165866" lvl="2" indent="-388622" algn="just">
              <a:lnSpc>
                <a:spcPts val="3780"/>
              </a:lnSpc>
              <a:buFont typeface="Arial"/>
              <a:buChar char="⚬"/>
            </a:pPr>
            <a:r>
              <a:rPr lang="en-US" sz="2700">
                <a:solidFill>
                  <a:srgbClr val="FFFFFF"/>
                </a:solidFill>
                <a:latin typeface="Comic Sans"/>
                <a:ea typeface="Comic Sans"/>
                <a:cs typeface="Comic Sans"/>
                <a:sym typeface="Comic Sans"/>
              </a:rPr>
              <a:t>Theo dõi real-time các chỉ số hài lòng từ các điểm chạm dịch vụ.</a:t>
            </a:r>
          </a:p>
          <a:p>
            <a:pPr marL="1165866" lvl="2" indent="-388622" algn="just">
              <a:lnSpc>
                <a:spcPts val="3780"/>
              </a:lnSpc>
              <a:buFont typeface="Arial"/>
              <a:buChar char="⚬"/>
            </a:pPr>
            <a:r>
              <a:rPr lang="en-US" sz="2700">
                <a:solidFill>
                  <a:srgbClr val="FFFFFF"/>
                </a:solidFill>
                <a:latin typeface="Comic Sans"/>
                <a:ea typeface="Comic Sans"/>
                <a:cs typeface="Comic Sans"/>
                <a:sym typeface="Comic Sans"/>
              </a:rPr>
              <a:t>Cảnh báo sớm nếu dịch vụ có dấu hiệu đi xuống để phản ứng kịp thời.</a:t>
            </a:r>
          </a:p>
          <a:p>
            <a:pPr marL="582933" lvl="1" indent="-291467" algn="just">
              <a:lnSpc>
                <a:spcPts val="3780"/>
              </a:lnSpc>
              <a:buFont typeface="Arial"/>
              <a:buChar char="•"/>
            </a:pPr>
            <a:r>
              <a:rPr lang="en-US" sz="2700">
                <a:solidFill>
                  <a:srgbClr val="FFFFFF"/>
                </a:solidFill>
                <a:latin typeface="Comic Sans"/>
                <a:ea typeface="Comic Sans"/>
                <a:cs typeface="Comic Sans"/>
                <a:sym typeface="Comic Sans"/>
              </a:rPr>
              <a:t>🧠 Đào tạo lại nhân viên tuyến đầu (in-flight &amp; ground):</a:t>
            </a:r>
          </a:p>
          <a:p>
            <a:pPr marL="582933" lvl="1" indent="-291467" algn="just">
              <a:lnSpc>
                <a:spcPts val="3780"/>
              </a:lnSpc>
              <a:buFont typeface="Arial"/>
              <a:buChar char="•"/>
            </a:pPr>
            <a:r>
              <a:rPr lang="en-US" sz="2700">
                <a:solidFill>
                  <a:srgbClr val="FFFFFF"/>
                </a:solidFill>
                <a:latin typeface="Comic Sans"/>
                <a:ea typeface="Comic Sans"/>
                <a:cs typeface="Comic Sans"/>
                <a:sym typeface="Comic Sans"/>
              </a:rPr>
              <a:t> Tập trung vào:</a:t>
            </a:r>
          </a:p>
          <a:p>
            <a:pPr marL="1165866" lvl="2" indent="-388622" algn="just">
              <a:lnSpc>
                <a:spcPts val="3780"/>
              </a:lnSpc>
              <a:buFont typeface="Arial"/>
              <a:buChar char="⚬"/>
            </a:pPr>
            <a:r>
              <a:rPr lang="en-US" sz="2700">
                <a:solidFill>
                  <a:srgbClr val="FFFFFF"/>
                </a:solidFill>
                <a:latin typeface="Comic Sans"/>
                <a:ea typeface="Comic Sans"/>
                <a:cs typeface="Comic Sans"/>
                <a:sym typeface="Comic Sans"/>
              </a:rPr>
              <a:t>Giao tiếp thân thiện.</a:t>
            </a:r>
          </a:p>
          <a:p>
            <a:pPr marL="1165866" lvl="2" indent="-388622" algn="just">
              <a:lnSpc>
                <a:spcPts val="3780"/>
              </a:lnSpc>
              <a:buFont typeface="Arial"/>
              <a:buChar char="⚬"/>
            </a:pPr>
            <a:r>
              <a:rPr lang="en-US" sz="2700">
                <a:solidFill>
                  <a:srgbClr val="FFFFFF"/>
                </a:solidFill>
                <a:latin typeface="Comic Sans"/>
                <a:ea typeface="Comic Sans"/>
                <a:cs typeface="Comic Sans"/>
                <a:sym typeface="Comic Sans"/>
              </a:rPr>
              <a:t>Hướng dẫn rõ ràng.</a:t>
            </a:r>
          </a:p>
          <a:p>
            <a:pPr marL="1165866" lvl="2" indent="-388622" algn="just">
              <a:lnSpc>
                <a:spcPts val="3780"/>
              </a:lnSpc>
              <a:buFont typeface="Arial"/>
              <a:buChar char="⚬"/>
            </a:pPr>
            <a:r>
              <a:rPr lang="en-US" sz="2700">
                <a:solidFill>
                  <a:srgbClr val="FFFFFF"/>
                </a:solidFill>
                <a:latin typeface="Comic Sans"/>
                <a:ea typeface="Comic Sans"/>
                <a:cs typeface="Comic Sans"/>
                <a:sym typeface="Comic Sans"/>
              </a:rPr>
              <a:t>Tâm lý khách trong các tình huống delay.</a:t>
            </a:r>
          </a:p>
          <a:p>
            <a:pPr marL="582933" lvl="1" indent="-291467" algn="just">
              <a:lnSpc>
                <a:spcPts val="3780"/>
              </a:lnSpc>
              <a:buFont typeface="Arial"/>
              <a:buChar char="•"/>
            </a:pPr>
            <a:r>
              <a:rPr lang="en-US" sz="2700">
                <a:solidFill>
                  <a:srgbClr val="FFFFFF"/>
                </a:solidFill>
                <a:latin typeface="Comic Sans"/>
                <a:ea typeface="Comic Sans"/>
                <a:cs typeface="Comic Sans"/>
                <a:sym typeface="Comic Sans"/>
              </a:rPr>
              <a:t>🧭 Tập trung nhóm khách trung thành: 31.82% khách trung thành vẫn không hài lòng → đây là nhóm có nguy cơ rời bỏ nguy hiểm nhất. Ưu tiên giữ chân họ bằng dịch vụ ưu đãi riêng, phản hồi nhanh.</a:t>
            </a:r>
          </a:p>
        </p:txBody>
      </p:sp>
      <p:sp>
        <p:nvSpPr>
          <p:cNvPr id="10" name="Freeform 10"/>
          <p:cNvSpPr/>
          <p:nvPr/>
        </p:nvSpPr>
        <p:spPr>
          <a:xfrm>
            <a:off x="14048751" y="646886"/>
            <a:ext cx="586788" cy="763628"/>
          </a:xfrm>
          <a:custGeom>
            <a:avLst/>
            <a:gdLst/>
            <a:ahLst/>
            <a:cxnLst/>
            <a:rect l="l" t="t" r="r" b="b"/>
            <a:pathLst>
              <a:path w="586788" h="763628">
                <a:moveTo>
                  <a:pt x="0" y="0"/>
                </a:moveTo>
                <a:lnTo>
                  <a:pt x="586788" y="0"/>
                </a:lnTo>
                <a:lnTo>
                  <a:pt x="586788" y="763628"/>
                </a:lnTo>
                <a:lnTo>
                  <a:pt x="0" y="763628"/>
                </a:lnTo>
                <a:lnTo>
                  <a:pt x="0" y="0"/>
                </a:lnTo>
                <a:close/>
              </a:path>
            </a:pathLst>
          </a:custGeom>
          <a:blipFill>
            <a:blip r:embed="rId8">
              <a:extLst>
                <a:ext uri="{96DAC541-7B7A-43D3-8B79-37D633B846F1}">
                  <asvg:svgBlip xmlns:asvg="http://schemas.microsoft.com/office/drawing/2016/SVG/main" r:embed="rId9"/>
                </a:ext>
              </a:extLst>
            </a:blip>
            <a:stretch>
              <a:fillRect t="-39561" r="-38112" b="-1473"/>
            </a:stretch>
          </a:blipFill>
        </p:spPr>
        <p:txBody>
          <a:bodyPr/>
          <a:lstStyle/>
          <a:p>
            <a:endParaRPr lang="en-US"/>
          </a:p>
        </p:txBody>
      </p:sp>
      <p:sp>
        <p:nvSpPr>
          <p:cNvPr id="11" name="Freeform 11"/>
          <p:cNvSpPr/>
          <p:nvPr/>
        </p:nvSpPr>
        <p:spPr>
          <a:xfrm flipH="1">
            <a:off x="3648322" y="646886"/>
            <a:ext cx="586788" cy="763628"/>
          </a:xfrm>
          <a:custGeom>
            <a:avLst/>
            <a:gdLst/>
            <a:ahLst/>
            <a:cxnLst/>
            <a:rect l="l" t="t" r="r" b="b"/>
            <a:pathLst>
              <a:path w="586788" h="763628">
                <a:moveTo>
                  <a:pt x="586788" y="0"/>
                </a:moveTo>
                <a:lnTo>
                  <a:pt x="0" y="0"/>
                </a:lnTo>
                <a:lnTo>
                  <a:pt x="0" y="763628"/>
                </a:lnTo>
                <a:lnTo>
                  <a:pt x="586788" y="763628"/>
                </a:lnTo>
                <a:lnTo>
                  <a:pt x="586788" y="0"/>
                </a:lnTo>
                <a:close/>
              </a:path>
            </a:pathLst>
          </a:custGeom>
          <a:blipFill>
            <a:blip r:embed="rId8">
              <a:extLst>
                <a:ext uri="{96DAC541-7B7A-43D3-8B79-37D633B846F1}">
                  <asvg:svgBlip xmlns:asvg="http://schemas.microsoft.com/office/drawing/2016/SVG/main" r:embed="rId9"/>
                </a:ext>
              </a:extLst>
            </a:blip>
            <a:stretch>
              <a:fillRect t="-39561" r="-38112" b="-1473"/>
            </a:stretch>
          </a:blipFill>
        </p:spPr>
        <p:txBody>
          <a:bodyPr/>
          <a:lstStyle/>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1F275A"/>
        </a:solidFill>
        <a:effectLst/>
      </p:bgPr>
    </p:bg>
    <p:spTree>
      <p:nvGrpSpPr>
        <p:cNvPr id="1" name=""/>
        <p:cNvGrpSpPr/>
        <p:nvPr/>
      </p:nvGrpSpPr>
      <p:grpSpPr>
        <a:xfrm>
          <a:off x="0" y="0"/>
          <a:ext cx="0" cy="0"/>
          <a:chOff x="0" y="0"/>
          <a:chExt cx="0" cy="0"/>
        </a:xfrm>
      </p:grpSpPr>
      <p:sp>
        <p:nvSpPr>
          <p:cNvPr id="2" name="TextBox 2"/>
          <p:cNvSpPr txBox="1"/>
          <p:nvPr/>
        </p:nvSpPr>
        <p:spPr>
          <a:xfrm>
            <a:off x="3486549" y="1457325"/>
            <a:ext cx="11314902" cy="6920262"/>
          </a:xfrm>
          <a:prstGeom prst="rect">
            <a:avLst/>
          </a:prstGeom>
        </p:spPr>
        <p:txBody>
          <a:bodyPr lIns="0" tIns="0" rIns="0" bIns="0" rtlCol="0" anchor="t">
            <a:spAutoFit/>
          </a:bodyPr>
          <a:lstStyle/>
          <a:p>
            <a:pPr algn="ctr">
              <a:lnSpc>
                <a:spcPts val="26308"/>
              </a:lnSpc>
            </a:pPr>
            <a:r>
              <a:rPr lang="en-US" sz="26308">
                <a:solidFill>
                  <a:srgbClr val="FFFFFF"/>
                </a:solidFill>
                <a:latin typeface="Chewy"/>
                <a:ea typeface="Chewy"/>
                <a:cs typeface="Chewy"/>
                <a:sym typeface="Chewy"/>
              </a:rPr>
              <a:t>THANK YOU</a:t>
            </a:r>
          </a:p>
        </p:txBody>
      </p:sp>
      <p:sp>
        <p:nvSpPr>
          <p:cNvPr id="3" name="Freeform 3"/>
          <p:cNvSpPr/>
          <p:nvPr/>
        </p:nvSpPr>
        <p:spPr>
          <a:xfrm flipH="1">
            <a:off x="-8810874" y="5419835"/>
            <a:ext cx="13448544" cy="8153180"/>
          </a:xfrm>
          <a:custGeom>
            <a:avLst/>
            <a:gdLst/>
            <a:ahLst/>
            <a:cxnLst/>
            <a:rect l="l" t="t" r="r" b="b"/>
            <a:pathLst>
              <a:path w="13448544" h="8153180">
                <a:moveTo>
                  <a:pt x="13448544" y="0"/>
                </a:moveTo>
                <a:lnTo>
                  <a:pt x="0" y="0"/>
                </a:lnTo>
                <a:lnTo>
                  <a:pt x="0" y="8153180"/>
                </a:lnTo>
                <a:lnTo>
                  <a:pt x="13448544" y="8153180"/>
                </a:lnTo>
                <a:lnTo>
                  <a:pt x="13448544"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13686798" y="5419835"/>
            <a:ext cx="13448544" cy="8153180"/>
          </a:xfrm>
          <a:custGeom>
            <a:avLst/>
            <a:gdLst/>
            <a:ahLst/>
            <a:cxnLst/>
            <a:rect l="l" t="t" r="r" b="b"/>
            <a:pathLst>
              <a:path w="13448544" h="8153180">
                <a:moveTo>
                  <a:pt x="0" y="0"/>
                </a:moveTo>
                <a:lnTo>
                  <a:pt x="13448544" y="0"/>
                </a:lnTo>
                <a:lnTo>
                  <a:pt x="13448544" y="8153180"/>
                </a:lnTo>
                <a:lnTo>
                  <a:pt x="0" y="815318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p:cNvSpPr/>
          <p:nvPr/>
        </p:nvSpPr>
        <p:spPr>
          <a:xfrm flipH="1">
            <a:off x="-9213434" y="6448535"/>
            <a:ext cx="13448544" cy="8153180"/>
          </a:xfrm>
          <a:custGeom>
            <a:avLst/>
            <a:gdLst/>
            <a:ahLst/>
            <a:cxnLst/>
            <a:rect l="l" t="t" r="r" b="b"/>
            <a:pathLst>
              <a:path w="13448544" h="8153180">
                <a:moveTo>
                  <a:pt x="13448544" y="0"/>
                </a:moveTo>
                <a:lnTo>
                  <a:pt x="0" y="0"/>
                </a:lnTo>
                <a:lnTo>
                  <a:pt x="0" y="8153180"/>
                </a:lnTo>
                <a:lnTo>
                  <a:pt x="13448544" y="8153180"/>
                </a:lnTo>
                <a:lnTo>
                  <a:pt x="13448544"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6" name="Freeform 6"/>
          <p:cNvSpPr/>
          <p:nvPr/>
        </p:nvSpPr>
        <p:spPr>
          <a:xfrm>
            <a:off x="14052890" y="6448535"/>
            <a:ext cx="13448544" cy="8153180"/>
          </a:xfrm>
          <a:custGeom>
            <a:avLst/>
            <a:gdLst/>
            <a:ahLst/>
            <a:cxnLst/>
            <a:rect l="l" t="t" r="r" b="b"/>
            <a:pathLst>
              <a:path w="13448544" h="8153180">
                <a:moveTo>
                  <a:pt x="0" y="0"/>
                </a:moveTo>
                <a:lnTo>
                  <a:pt x="13448544" y="0"/>
                </a:lnTo>
                <a:lnTo>
                  <a:pt x="13448544" y="8153180"/>
                </a:lnTo>
                <a:lnTo>
                  <a:pt x="0" y="815318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Freeform 7"/>
          <p:cNvSpPr/>
          <p:nvPr/>
        </p:nvSpPr>
        <p:spPr>
          <a:xfrm flipH="1">
            <a:off x="-1828487" y="-1028700"/>
            <a:ext cx="4303059" cy="4114800"/>
          </a:xfrm>
          <a:custGeom>
            <a:avLst/>
            <a:gdLst/>
            <a:ahLst/>
            <a:cxnLst/>
            <a:rect l="l" t="t" r="r" b="b"/>
            <a:pathLst>
              <a:path w="4303059" h="4114800">
                <a:moveTo>
                  <a:pt x="4303059" y="0"/>
                </a:moveTo>
                <a:lnTo>
                  <a:pt x="0" y="0"/>
                </a:lnTo>
                <a:lnTo>
                  <a:pt x="0" y="4114800"/>
                </a:lnTo>
                <a:lnTo>
                  <a:pt x="4303059" y="4114800"/>
                </a:lnTo>
                <a:lnTo>
                  <a:pt x="4303059" y="0"/>
                </a:lnTo>
                <a:close/>
              </a:path>
            </a:pathLst>
          </a:custGeom>
          <a:blipFill>
            <a:blip r:embed="rId6">
              <a:alphaModFix amt="51000"/>
              <a:extLst>
                <a:ext uri="{96DAC541-7B7A-43D3-8B79-37D633B846F1}">
                  <asvg:svgBlip xmlns:asvg="http://schemas.microsoft.com/office/drawing/2016/SVG/main" r:embed="rId7"/>
                </a:ext>
              </a:extLst>
            </a:blip>
            <a:stretch>
              <a:fillRect/>
            </a:stretch>
          </a:blipFill>
        </p:spPr>
        <p:txBody>
          <a:bodyPr/>
          <a:lstStyle/>
          <a:p>
            <a:endParaRPr lang="en-US"/>
          </a:p>
        </p:txBody>
      </p:sp>
      <p:sp>
        <p:nvSpPr>
          <p:cNvPr id="8" name="Freeform 8"/>
          <p:cNvSpPr/>
          <p:nvPr/>
        </p:nvSpPr>
        <p:spPr>
          <a:xfrm>
            <a:off x="15813428" y="-1028700"/>
            <a:ext cx="4303059" cy="4114800"/>
          </a:xfrm>
          <a:custGeom>
            <a:avLst/>
            <a:gdLst/>
            <a:ahLst/>
            <a:cxnLst/>
            <a:rect l="l" t="t" r="r" b="b"/>
            <a:pathLst>
              <a:path w="4303059" h="4114800">
                <a:moveTo>
                  <a:pt x="0" y="0"/>
                </a:moveTo>
                <a:lnTo>
                  <a:pt x="4303059" y="0"/>
                </a:lnTo>
                <a:lnTo>
                  <a:pt x="4303059" y="4114800"/>
                </a:lnTo>
                <a:lnTo>
                  <a:pt x="0" y="4114800"/>
                </a:lnTo>
                <a:lnTo>
                  <a:pt x="0" y="0"/>
                </a:lnTo>
                <a:close/>
              </a:path>
            </a:pathLst>
          </a:custGeom>
          <a:blipFill>
            <a:blip r:embed="rId6">
              <a:alphaModFix amt="51000"/>
              <a:extLst>
                <a:ext uri="{96DAC541-7B7A-43D3-8B79-37D633B846F1}">
                  <asvg:svgBlip xmlns:asvg="http://schemas.microsoft.com/office/drawing/2016/SVG/main" r:embed="rId7"/>
                </a:ext>
              </a:extLst>
            </a:blip>
            <a:stretch>
              <a:fillRect/>
            </a:stretch>
          </a:blipFill>
        </p:spPr>
        <p:txBody>
          <a:bodyPr/>
          <a:lstStyle/>
          <a:p>
            <a:endParaRPr lang="en-US"/>
          </a:p>
        </p:txBody>
      </p:sp>
      <p:sp>
        <p:nvSpPr>
          <p:cNvPr id="9" name="Freeform 9"/>
          <p:cNvSpPr/>
          <p:nvPr/>
        </p:nvSpPr>
        <p:spPr>
          <a:xfrm flipH="1">
            <a:off x="4816283" y="5769070"/>
            <a:ext cx="1044231" cy="1358930"/>
          </a:xfrm>
          <a:custGeom>
            <a:avLst/>
            <a:gdLst/>
            <a:ahLst/>
            <a:cxnLst/>
            <a:rect l="l" t="t" r="r" b="b"/>
            <a:pathLst>
              <a:path w="1044231" h="1358930">
                <a:moveTo>
                  <a:pt x="1044231" y="0"/>
                </a:moveTo>
                <a:lnTo>
                  <a:pt x="0" y="0"/>
                </a:lnTo>
                <a:lnTo>
                  <a:pt x="0" y="1358930"/>
                </a:lnTo>
                <a:lnTo>
                  <a:pt x="1044231" y="1358930"/>
                </a:lnTo>
                <a:lnTo>
                  <a:pt x="1044231" y="0"/>
                </a:lnTo>
                <a:close/>
              </a:path>
            </a:pathLst>
          </a:custGeom>
          <a:blipFill>
            <a:blip r:embed="rId8">
              <a:extLst>
                <a:ext uri="{96DAC541-7B7A-43D3-8B79-37D633B846F1}">
                  <asvg:svgBlip xmlns:asvg="http://schemas.microsoft.com/office/drawing/2016/SVG/main" r:embed="rId9"/>
                </a:ext>
              </a:extLst>
            </a:blip>
            <a:stretch>
              <a:fillRect t="-39561" r="-38112" b="-1473"/>
            </a:stretch>
          </a:blipFill>
        </p:spPr>
        <p:txBody>
          <a:bodyPr/>
          <a:lstStyle/>
          <a:p>
            <a:endParaRPr lang="en-US"/>
          </a:p>
        </p:txBody>
      </p:sp>
      <p:sp>
        <p:nvSpPr>
          <p:cNvPr id="10" name="Freeform 10"/>
          <p:cNvSpPr/>
          <p:nvPr/>
        </p:nvSpPr>
        <p:spPr>
          <a:xfrm>
            <a:off x="12427486" y="5769070"/>
            <a:ext cx="1044231" cy="1358930"/>
          </a:xfrm>
          <a:custGeom>
            <a:avLst/>
            <a:gdLst/>
            <a:ahLst/>
            <a:cxnLst/>
            <a:rect l="l" t="t" r="r" b="b"/>
            <a:pathLst>
              <a:path w="1044231" h="1358930">
                <a:moveTo>
                  <a:pt x="0" y="0"/>
                </a:moveTo>
                <a:lnTo>
                  <a:pt x="1044231" y="0"/>
                </a:lnTo>
                <a:lnTo>
                  <a:pt x="1044231" y="1358930"/>
                </a:lnTo>
                <a:lnTo>
                  <a:pt x="0" y="1358930"/>
                </a:lnTo>
                <a:lnTo>
                  <a:pt x="0" y="0"/>
                </a:lnTo>
                <a:close/>
              </a:path>
            </a:pathLst>
          </a:custGeom>
          <a:blipFill>
            <a:blip r:embed="rId8">
              <a:extLst>
                <a:ext uri="{96DAC541-7B7A-43D3-8B79-37D633B846F1}">
                  <asvg:svgBlip xmlns:asvg="http://schemas.microsoft.com/office/drawing/2016/SVG/main" r:embed="rId9"/>
                </a:ext>
              </a:extLst>
            </a:blip>
            <a:stretch>
              <a:fillRect t="-39561" r="-38112" b="-1473"/>
            </a:stretch>
          </a:blipFill>
        </p:spPr>
        <p:txBody>
          <a:bodyPr/>
          <a:lstStyle/>
          <a:p>
            <a:endParaRPr lang="en-US"/>
          </a:p>
        </p:txBody>
      </p:sp>
      <p:grpSp>
        <p:nvGrpSpPr>
          <p:cNvPr id="11" name="Group 11"/>
          <p:cNvGrpSpPr/>
          <p:nvPr/>
        </p:nvGrpSpPr>
        <p:grpSpPr>
          <a:xfrm>
            <a:off x="5860514" y="8377587"/>
            <a:ext cx="6566973" cy="847993"/>
            <a:chOff x="0" y="0"/>
            <a:chExt cx="1796308" cy="231957"/>
          </a:xfrm>
        </p:grpSpPr>
        <p:sp>
          <p:nvSpPr>
            <p:cNvPr id="12" name="Freeform 12"/>
            <p:cNvSpPr/>
            <p:nvPr/>
          </p:nvSpPr>
          <p:spPr>
            <a:xfrm>
              <a:off x="0" y="0"/>
              <a:ext cx="1796308" cy="231957"/>
            </a:xfrm>
            <a:custGeom>
              <a:avLst/>
              <a:gdLst/>
              <a:ahLst/>
              <a:cxnLst/>
              <a:rect l="l" t="t" r="r" b="b"/>
              <a:pathLst>
                <a:path w="1796308" h="231957">
                  <a:moveTo>
                    <a:pt x="70735" y="0"/>
                  </a:moveTo>
                  <a:lnTo>
                    <a:pt x="1725573" y="0"/>
                  </a:lnTo>
                  <a:cubicBezTo>
                    <a:pt x="1744333" y="0"/>
                    <a:pt x="1762325" y="7452"/>
                    <a:pt x="1775590" y="20718"/>
                  </a:cubicBezTo>
                  <a:cubicBezTo>
                    <a:pt x="1788855" y="33983"/>
                    <a:pt x="1796308" y="51975"/>
                    <a:pt x="1796308" y="70735"/>
                  </a:cubicBezTo>
                  <a:lnTo>
                    <a:pt x="1796308" y="161222"/>
                  </a:lnTo>
                  <a:cubicBezTo>
                    <a:pt x="1796308" y="179982"/>
                    <a:pt x="1788855" y="197974"/>
                    <a:pt x="1775590" y="211239"/>
                  </a:cubicBezTo>
                  <a:cubicBezTo>
                    <a:pt x="1762325" y="224505"/>
                    <a:pt x="1744333" y="231957"/>
                    <a:pt x="1725573" y="231957"/>
                  </a:cubicBezTo>
                  <a:lnTo>
                    <a:pt x="70735" y="231957"/>
                  </a:lnTo>
                  <a:cubicBezTo>
                    <a:pt x="51975" y="231957"/>
                    <a:pt x="33983" y="224505"/>
                    <a:pt x="20718" y="211239"/>
                  </a:cubicBezTo>
                  <a:cubicBezTo>
                    <a:pt x="7452" y="197974"/>
                    <a:pt x="0" y="179982"/>
                    <a:pt x="0" y="161222"/>
                  </a:cubicBezTo>
                  <a:lnTo>
                    <a:pt x="0" y="70735"/>
                  </a:lnTo>
                  <a:cubicBezTo>
                    <a:pt x="0" y="51975"/>
                    <a:pt x="7452" y="33983"/>
                    <a:pt x="20718" y="20718"/>
                  </a:cubicBezTo>
                  <a:cubicBezTo>
                    <a:pt x="33983" y="7452"/>
                    <a:pt x="51975" y="0"/>
                    <a:pt x="70735" y="0"/>
                  </a:cubicBezTo>
                  <a:close/>
                </a:path>
              </a:pathLst>
            </a:custGeom>
            <a:solidFill>
              <a:srgbClr val="FEBF54"/>
            </a:solidFill>
          </p:spPr>
          <p:txBody>
            <a:bodyPr/>
            <a:lstStyle/>
            <a:p>
              <a:endParaRPr lang="en-US"/>
            </a:p>
          </p:txBody>
        </p:sp>
        <p:sp>
          <p:nvSpPr>
            <p:cNvPr id="13" name="TextBox 13"/>
            <p:cNvSpPr txBox="1"/>
            <p:nvPr/>
          </p:nvSpPr>
          <p:spPr>
            <a:xfrm>
              <a:off x="0" y="-38100"/>
              <a:ext cx="1796308" cy="270057"/>
            </a:xfrm>
            <a:prstGeom prst="rect">
              <a:avLst/>
            </a:prstGeom>
          </p:spPr>
          <p:txBody>
            <a:bodyPr lIns="50800" tIns="50800" rIns="50800" bIns="50800" rtlCol="0" anchor="ctr"/>
            <a:lstStyle/>
            <a:p>
              <a:pPr algn="ctr">
                <a:lnSpc>
                  <a:spcPts val="2659"/>
                </a:lnSpc>
              </a:pPr>
              <a:endParaRPr/>
            </a:p>
          </p:txBody>
        </p:sp>
      </p:grpSp>
      <p:sp>
        <p:nvSpPr>
          <p:cNvPr id="14" name="TextBox 14"/>
          <p:cNvSpPr txBox="1"/>
          <p:nvPr/>
        </p:nvSpPr>
        <p:spPr>
          <a:xfrm>
            <a:off x="6157788" y="8442961"/>
            <a:ext cx="5972425" cy="577202"/>
          </a:xfrm>
          <a:prstGeom prst="rect">
            <a:avLst/>
          </a:prstGeom>
        </p:spPr>
        <p:txBody>
          <a:bodyPr lIns="0" tIns="0" rIns="0" bIns="0" rtlCol="0" anchor="t">
            <a:spAutoFit/>
          </a:bodyPr>
          <a:lstStyle/>
          <a:p>
            <a:pPr algn="ctr">
              <a:lnSpc>
                <a:spcPts val="4717"/>
              </a:lnSpc>
            </a:pPr>
            <a:r>
              <a:rPr lang="en-US" sz="3369" b="1">
                <a:solidFill>
                  <a:srgbClr val="1F275A"/>
                </a:solidFill>
                <a:latin typeface="Comic Sans Bold"/>
                <a:ea typeface="Comic Sans Bold"/>
                <a:cs typeface="Comic Sans Bold"/>
                <a:sym typeface="Comic Sans Bold"/>
              </a:rPr>
              <a:t>Võ Văn Thông</a:t>
            </a:r>
          </a:p>
        </p:txBody>
      </p:sp>
      <p:sp>
        <p:nvSpPr>
          <p:cNvPr id="15" name="Freeform 15"/>
          <p:cNvSpPr/>
          <p:nvPr/>
        </p:nvSpPr>
        <p:spPr>
          <a:xfrm flipH="1">
            <a:off x="16798153" y="4017511"/>
            <a:ext cx="4099394" cy="1751559"/>
          </a:xfrm>
          <a:custGeom>
            <a:avLst/>
            <a:gdLst/>
            <a:ahLst/>
            <a:cxnLst/>
            <a:rect l="l" t="t" r="r" b="b"/>
            <a:pathLst>
              <a:path w="4099394" h="1751559">
                <a:moveTo>
                  <a:pt x="4099394" y="0"/>
                </a:moveTo>
                <a:lnTo>
                  <a:pt x="0" y="0"/>
                </a:lnTo>
                <a:lnTo>
                  <a:pt x="0" y="1751559"/>
                </a:lnTo>
                <a:lnTo>
                  <a:pt x="4099394" y="1751559"/>
                </a:lnTo>
                <a:lnTo>
                  <a:pt x="4099394"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16" name="Freeform 16"/>
          <p:cNvSpPr/>
          <p:nvPr/>
        </p:nvSpPr>
        <p:spPr>
          <a:xfrm>
            <a:off x="-2609547" y="4017511"/>
            <a:ext cx="4099394" cy="1751559"/>
          </a:xfrm>
          <a:custGeom>
            <a:avLst/>
            <a:gdLst/>
            <a:ahLst/>
            <a:cxnLst/>
            <a:rect l="l" t="t" r="r" b="b"/>
            <a:pathLst>
              <a:path w="4099394" h="1751559">
                <a:moveTo>
                  <a:pt x="0" y="0"/>
                </a:moveTo>
                <a:lnTo>
                  <a:pt x="4099394" y="0"/>
                </a:lnTo>
                <a:lnTo>
                  <a:pt x="4099394" y="1751559"/>
                </a:lnTo>
                <a:lnTo>
                  <a:pt x="0" y="175155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F275A"/>
        </a:solidFill>
        <a:effectLst/>
      </p:bgPr>
    </p:bg>
    <p:spTree>
      <p:nvGrpSpPr>
        <p:cNvPr id="1" name=""/>
        <p:cNvGrpSpPr/>
        <p:nvPr/>
      </p:nvGrpSpPr>
      <p:grpSpPr>
        <a:xfrm>
          <a:off x="0" y="0"/>
          <a:ext cx="0" cy="0"/>
          <a:chOff x="0" y="0"/>
          <a:chExt cx="0" cy="0"/>
        </a:xfrm>
      </p:grpSpPr>
      <p:sp>
        <p:nvSpPr>
          <p:cNvPr id="2" name="Freeform 2"/>
          <p:cNvSpPr/>
          <p:nvPr/>
        </p:nvSpPr>
        <p:spPr>
          <a:xfrm flipH="1">
            <a:off x="-5393652" y="6667787"/>
            <a:ext cx="13448544" cy="8153180"/>
          </a:xfrm>
          <a:custGeom>
            <a:avLst/>
            <a:gdLst/>
            <a:ahLst/>
            <a:cxnLst/>
            <a:rect l="l" t="t" r="r" b="b"/>
            <a:pathLst>
              <a:path w="13448544" h="8153180">
                <a:moveTo>
                  <a:pt x="13448544" y="0"/>
                </a:moveTo>
                <a:lnTo>
                  <a:pt x="0" y="0"/>
                </a:lnTo>
                <a:lnTo>
                  <a:pt x="0" y="8153180"/>
                </a:lnTo>
                <a:lnTo>
                  <a:pt x="13448544" y="8153180"/>
                </a:lnTo>
                <a:lnTo>
                  <a:pt x="13448544"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flipV="1">
            <a:off x="16053299" y="3581687"/>
            <a:ext cx="4303059" cy="4114800"/>
          </a:xfrm>
          <a:custGeom>
            <a:avLst/>
            <a:gdLst/>
            <a:ahLst/>
            <a:cxnLst/>
            <a:rect l="l" t="t" r="r" b="b"/>
            <a:pathLst>
              <a:path w="4303059" h="4114800">
                <a:moveTo>
                  <a:pt x="0" y="4114800"/>
                </a:moveTo>
                <a:lnTo>
                  <a:pt x="4303059" y="4114800"/>
                </a:lnTo>
                <a:lnTo>
                  <a:pt x="4303059" y="0"/>
                </a:lnTo>
                <a:lnTo>
                  <a:pt x="0" y="0"/>
                </a:lnTo>
                <a:lnTo>
                  <a:pt x="0" y="4114800"/>
                </a:lnTo>
                <a:close/>
              </a:path>
            </a:pathLst>
          </a:custGeom>
          <a:blipFill>
            <a:blip r:embed="rId4">
              <a:alphaModFix amt="51000"/>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n-US"/>
          </a:p>
        </p:txBody>
      </p:sp>
      <p:sp>
        <p:nvSpPr>
          <p:cNvPr id="4" name="Freeform 4"/>
          <p:cNvSpPr/>
          <p:nvPr/>
        </p:nvSpPr>
        <p:spPr>
          <a:xfrm>
            <a:off x="10269576" y="6667787"/>
            <a:ext cx="13448544" cy="8153180"/>
          </a:xfrm>
          <a:custGeom>
            <a:avLst/>
            <a:gdLst/>
            <a:ahLst/>
            <a:cxnLst/>
            <a:rect l="l" t="t" r="r" b="b"/>
            <a:pathLst>
              <a:path w="13448544" h="8153180">
                <a:moveTo>
                  <a:pt x="0" y="0"/>
                </a:moveTo>
                <a:lnTo>
                  <a:pt x="13448544" y="0"/>
                </a:lnTo>
                <a:lnTo>
                  <a:pt x="13448544" y="8153180"/>
                </a:lnTo>
                <a:lnTo>
                  <a:pt x="0" y="815318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p:cNvSpPr/>
          <p:nvPr/>
        </p:nvSpPr>
        <p:spPr>
          <a:xfrm flipH="1">
            <a:off x="-5796212" y="7696487"/>
            <a:ext cx="13448544" cy="8153180"/>
          </a:xfrm>
          <a:custGeom>
            <a:avLst/>
            <a:gdLst/>
            <a:ahLst/>
            <a:cxnLst/>
            <a:rect l="l" t="t" r="r" b="b"/>
            <a:pathLst>
              <a:path w="13448544" h="8153180">
                <a:moveTo>
                  <a:pt x="13448544" y="0"/>
                </a:moveTo>
                <a:lnTo>
                  <a:pt x="0" y="0"/>
                </a:lnTo>
                <a:lnTo>
                  <a:pt x="0" y="8153180"/>
                </a:lnTo>
                <a:lnTo>
                  <a:pt x="13448544" y="8153180"/>
                </a:lnTo>
                <a:lnTo>
                  <a:pt x="13448544"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6" name="Freeform 6"/>
          <p:cNvSpPr/>
          <p:nvPr/>
        </p:nvSpPr>
        <p:spPr>
          <a:xfrm>
            <a:off x="10635668" y="7696487"/>
            <a:ext cx="13448544" cy="8153180"/>
          </a:xfrm>
          <a:custGeom>
            <a:avLst/>
            <a:gdLst/>
            <a:ahLst/>
            <a:cxnLst/>
            <a:rect l="l" t="t" r="r" b="b"/>
            <a:pathLst>
              <a:path w="13448544" h="8153180">
                <a:moveTo>
                  <a:pt x="0" y="0"/>
                </a:moveTo>
                <a:lnTo>
                  <a:pt x="13448544" y="0"/>
                </a:lnTo>
                <a:lnTo>
                  <a:pt x="13448544" y="8153180"/>
                </a:lnTo>
                <a:lnTo>
                  <a:pt x="0" y="815318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grpSp>
        <p:nvGrpSpPr>
          <p:cNvPr id="7" name="Group 7"/>
          <p:cNvGrpSpPr/>
          <p:nvPr/>
        </p:nvGrpSpPr>
        <p:grpSpPr>
          <a:xfrm>
            <a:off x="-2410815" y="-4204810"/>
            <a:ext cx="5469237" cy="5469237"/>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07FC6"/>
            </a:solidFill>
          </p:spPr>
          <p:txBody>
            <a:bodyPr/>
            <a:lstStyle/>
            <a:p>
              <a:endParaRPr lang="en-US"/>
            </a:p>
          </p:txBody>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0" name="Freeform 10"/>
          <p:cNvSpPr/>
          <p:nvPr/>
        </p:nvSpPr>
        <p:spPr>
          <a:xfrm>
            <a:off x="1189257" y="1028700"/>
            <a:ext cx="2535955" cy="6064240"/>
          </a:xfrm>
          <a:custGeom>
            <a:avLst/>
            <a:gdLst/>
            <a:ahLst/>
            <a:cxnLst/>
            <a:rect l="l" t="t" r="r" b="b"/>
            <a:pathLst>
              <a:path w="2535955" h="6064240">
                <a:moveTo>
                  <a:pt x="0" y="0"/>
                </a:moveTo>
                <a:lnTo>
                  <a:pt x="2535955" y="0"/>
                </a:lnTo>
                <a:lnTo>
                  <a:pt x="2535955" y="6064240"/>
                </a:lnTo>
                <a:lnTo>
                  <a:pt x="0" y="6064240"/>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txBody>
          <a:bodyPr/>
          <a:lstStyle/>
          <a:p>
            <a:endParaRPr lang="en-US"/>
          </a:p>
        </p:txBody>
      </p:sp>
      <p:sp>
        <p:nvSpPr>
          <p:cNvPr id="11" name="Freeform 11"/>
          <p:cNvSpPr/>
          <p:nvPr/>
        </p:nvSpPr>
        <p:spPr>
          <a:xfrm>
            <a:off x="12207868" y="7427017"/>
            <a:ext cx="5436900" cy="2342810"/>
          </a:xfrm>
          <a:custGeom>
            <a:avLst/>
            <a:gdLst/>
            <a:ahLst/>
            <a:cxnLst/>
            <a:rect l="l" t="t" r="r" b="b"/>
            <a:pathLst>
              <a:path w="5436900" h="2342810">
                <a:moveTo>
                  <a:pt x="0" y="0"/>
                </a:moveTo>
                <a:lnTo>
                  <a:pt x="5436900" y="0"/>
                </a:lnTo>
                <a:lnTo>
                  <a:pt x="5436900" y="2342810"/>
                </a:lnTo>
                <a:lnTo>
                  <a:pt x="0" y="234281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grpSp>
        <p:nvGrpSpPr>
          <p:cNvPr id="12" name="Group 12"/>
          <p:cNvGrpSpPr/>
          <p:nvPr/>
        </p:nvGrpSpPr>
        <p:grpSpPr>
          <a:xfrm>
            <a:off x="15975176" y="-2390809"/>
            <a:ext cx="5469237" cy="5469237"/>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07FC6"/>
            </a:solidFill>
          </p:spPr>
          <p:txBody>
            <a:bodyPr/>
            <a:lstStyle/>
            <a:p>
              <a:endParaRPr lang="en-US"/>
            </a:p>
          </p:txBody>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5" name="Freeform 15"/>
          <p:cNvSpPr/>
          <p:nvPr/>
        </p:nvSpPr>
        <p:spPr>
          <a:xfrm>
            <a:off x="13034176" y="691265"/>
            <a:ext cx="4610592" cy="1969980"/>
          </a:xfrm>
          <a:custGeom>
            <a:avLst/>
            <a:gdLst/>
            <a:ahLst/>
            <a:cxnLst/>
            <a:rect l="l" t="t" r="r" b="b"/>
            <a:pathLst>
              <a:path w="4610592" h="1969980">
                <a:moveTo>
                  <a:pt x="0" y="0"/>
                </a:moveTo>
                <a:lnTo>
                  <a:pt x="4610592" y="0"/>
                </a:lnTo>
                <a:lnTo>
                  <a:pt x="4610592" y="1969980"/>
                </a:lnTo>
                <a:lnTo>
                  <a:pt x="0" y="196998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16" name="Freeform 16"/>
          <p:cNvSpPr/>
          <p:nvPr/>
        </p:nvSpPr>
        <p:spPr>
          <a:xfrm>
            <a:off x="-2599362" y="477687"/>
            <a:ext cx="4173045" cy="1783028"/>
          </a:xfrm>
          <a:custGeom>
            <a:avLst/>
            <a:gdLst/>
            <a:ahLst/>
            <a:cxnLst/>
            <a:rect l="l" t="t" r="r" b="b"/>
            <a:pathLst>
              <a:path w="4173045" h="1783028">
                <a:moveTo>
                  <a:pt x="0" y="0"/>
                </a:moveTo>
                <a:lnTo>
                  <a:pt x="4173045" y="0"/>
                </a:lnTo>
                <a:lnTo>
                  <a:pt x="4173045" y="1783029"/>
                </a:lnTo>
                <a:lnTo>
                  <a:pt x="0" y="1783029"/>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17" name="Freeform 17"/>
          <p:cNvSpPr/>
          <p:nvPr/>
        </p:nvSpPr>
        <p:spPr>
          <a:xfrm flipH="1">
            <a:off x="1573683" y="-1337779"/>
            <a:ext cx="4303059" cy="4114800"/>
          </a:xfrm>
          <a:custGeom>
            <a:avLst/>
            <a:gdLst/>
            <a:ahLst/>
            <a:cxnLst/>
            <a:rect l="l" t="t" r="r" b="b"/>
            <a:pathLst>
              <a:path w="4303059" h="4114800">
                <a:moveTo>
                  <a:pt x="4303059" y="0"/>
                </a:moveTo>
                <a:lnTo>
                  <a:pt x="0" y="0"/>
                </a:lnTo>
                <a:lnTo>
                  <a:pt x="0" y="4114800"/>
                </a:lnTo>
                <a:lnTo>
                  <a:pt x="4303059" y="4114800"/>
                </a:lnTo>
                <a:lnTo>
                  <a:pt x="4303059" y="0"/>
                </a:lnTo>
                <a:close/>
              </a:path>
            </a:pathLst>
          </a:custGeom>
          <a:blipFill>
            <a:blip r:embed="rId4">
              <a:alphaModFix amt="51000"/>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8" name="Freeform 18"/>
          <p:cNvSpPr/>
          <p:nvPr/>
        </p:nvSpPr>
        <p:spPr>
          <a:xfrm>
            <a:off x="11621080" y="2013392"/>
            <a:ext cx="586788" cy="763628"/>
          </a:xfrm>
          <a:custGeom>
            <a:avLst/>
            <a:gdLst/>
            <a:ahLst/>
            <a:cxnLst/>
            <a:rect l="l" t="t" r="r" b="b"/>
            <a:pathLst>
              <a:path w="586788" h="763628">
                <a:moveTo>
                  <a:pt x="0" y="0"/>
                </a:moveTo>
                <a:lnTo>
                  <a:pt x="586788" y="0"/>
                </a:lnTo>
                <a:lnTo>
                  <a:pt x="586788" y="763629"/>
                </a:lnTo>
                <a:lnTo>
                  <a:pt x="0" y="763629"/>
                </a:lnTo>
                <a:lnTo>
                  <a:pt x="0" y="0"/>
                </a:lnTo>
                <a:close/>
              </a:path>
            </a:pathLst>
          </a:custGeom>
          <a:blipFill>
            <a:blip r:embed="rId14">
              <a:extLst>
                <a:ext uri="{96DAC541-7B7A-43D3-8B79-37D633B846F1}">
                  <asvg:svgBlip xmlns:asvg="http://schemas.microsoft.com/office/drawing/2016/SVG/main" r:embed="rId15"/>
                </a:ext>
              </a:extLst>
            </a:blip>
            <a:stretch>
              <a:fillRect t="-39561" r="-38112" b="-1473"/>
            </a:stretch>
          </a:blipFill>
        </p:spPr>
        <p:txBody>
          <a:bodyPr/>
          <a:lstStyle/>
          <a:p>
            <a:endParaRPr lang="en-US"/>
          </a:p>
        </p:txBody>
      </p:sp>
      <p:sp>
        <p:nvSpPr>
          <p:cNvPr id="19" name="Freeform 19"/>
          <p:cNvSpPr/>
          <p:nvPr/>
        </p:nvSpPr>
        <p:spPr>
          <a:xfrm>
            <a:off x="3712828" y="6932859"/>
            <a:ext cx="586788" cy="763628"/>
          </a:xfrm>
          <a:custGeom>
            <a:avLst/>
            <a:gdLst/>
            <a:ahLst/>
            <a:cxnLst/>
            <a:rect l="l" t="t" r="r" b="b"/>
            <a:pathLst>
              <a:path w="586788" h="763628">
                <a:moveTo>
                  <a:pt x="0" y="0"/>
                </a:moveTo>
                <a:lnTo>
                  <a:pt x="586788" y="0"/>
                </a:lnTo>
                <a:lnTo>
                  <a:pt x="586788" y="763628"/>
                </a:lnTo>
                <a:lnTo>
                  <a:pt x="0" y="763628"/>
                </a:lnTo>
                <a:lnTo>
                  <a:pt x="0" y="0"/>
                </a:lnTo>
                <a:close/>
              </a:path>
            </a:pathLst>
          </a:custGeom>
          <a:blipFill>
            <a:blip r:embed="rId14">
              <a:extLst>
                <a:ext uri="{96DAC541-7B7A-43D3-8B79-37D633B846F1}">
                  <asvg:svgBlip xmlns:asvg="http://schemas.microsoft.com/office/drawing/2016/SVG/main" r:embed="rId15"/>
                </a:ext>
              </a:extLst>
            </a:blip>
            <a:stretch>
              <a:fillRect t="-39561" r="-38112" b="-1473"/>
            </a:stretch>
          </a:blipFill>
        </p:spPr>
        <p:txBody>
          <a:bodyPr/>
          <a:lstStyle/>
          <a:p>
            <a:endParaRPr lang="en-US"/>
          </a:p>
        </p:txBody>
      </p:sp>
      <p:sp>
        <p:nvSpPr>
          <p:cNvPr id="20" name="Freeform 20"/>
          <p:cNvSpPr/>
          <p:nvPr/>
        </p:nvSpPr>
        <p:spPr>
          <a:xfrm>
            <a:off x="9144000" y="8262106"/>
            <a:ext cx="487587" cy="634531"/>
          </a:xfrm>
          <a:custGeom>
            <a:avLst/>
            <a:gdLst/>
            <a:ahLst/>
            <a:cxnLst/>
            <a:rect l="l" t="t" r="r" b="b"/>
            <a:pathLst>
              <a:path w="487587" h="634531">
                <a:moveTo>
                  <a:pt x="0" y="0"/>
                </a:moveTo>
                <a:lnTo>
                  <a:pt x="487587" y="0"/>
                </a:lnTo>
                <a:lnTo>
                  <a:pt x="487587" y="634531"/>
                </a:lnTo>
                <a:lnTo>
                  <a:pt x="0" y="634531"/>
                </a:lnTo>
                <a:lnTo>
                  <a:pt x="0" y="0"/>
                </a:lnTo>
                <a:close/>
              </a:path>
            </a:pathLst>
          </a:custGeom>
          <a:blipFill>
            <a:blip r:embed="rId16">
              <a:extLst>
                <a:ext uri="{96DAC541-7B7A-43D3-8B79-37D633B846F1}">
                  <asvg:svgBlip xmlns:asvg="http://schemas.microsoft.com/office/drawing/2016/SVG/main" r:embed="rId17"/>
                </a:ext>
              </a:extLst>
            </a:blip>
            <a:stretch>
              <a:fillRect t="-39561" r="-38112" b="-1473"/>
            </a:stretch>
          </a:blipFill>
        </p:spPr>
        <p:txBody>
          <a:bodyPr/>
          <a:lstStyle/>
          <a:p>
            <a:endParaRPr lang="en-US"/>
          </a:p>
        </p:txBody>
      </p:sp>
      <p:sp>
        <p:nvSpPr>
          <p:cNvPr id="21" name="Freeform 21"/>
          <p:cNvSpPr/>
          <p:nvPr/>
        </p:nvSpPr>
        <p:spPr>
          <a:xfrm>
            <a:off x="4348702" y="3743554"/>
            <a:ext cx="487587" cy="634531"/>
          </a:xfrm>
          <a:custGeom>
            <a:avLst/>
            <a:gdLst/>
            <a:ahLst/>
            <a:cxnLst/>
            <a:rect l="l" t="t" r="r" b="b"/>
            <a:pathLst>
              <a:path w="487587" h="634531">
                <a:moveTo>
                  <a:pt x="0" y="0"/>
                </a:moveTo>
                <a:lnTo>
                  <a:pt x="487588" y="0"/>
                </a:lnTo>
                <a:lnTo>
                  <a:pt x="487588" y="634532"/>
                </a:lnTo>
                <a:lnTo>
                  <a:pt x="0" y="634532"/>
                </a:lnTo>
                <a:lnTo>
                  <a:pt x="0" y="0"/>
                </a:lnTo>
                <a:close/>
              </a:path>
            </a:pathLst>
          </a:custGeom>
          <a:blipFill>
            <a:blip r:embed="rId16">
              <a:extLst>
                <a:ext uri="{96DAC541-7B7A-43D3-8B79-37D633B846F1}">
                  <asvg:svgBlip xmlns:asvg="http://schemas.microsoft.com/office/drawing/2016/SVG/main" r:embed="rId17"/>
                </a:ext>
              </a:extLst>
            </a:blip>
            <a:stretch>
              <a:fillRect t="-39561" r="-38112" b="-1473"/>
            </a:stretch>
          </a:blipFill>
        </p:spPr>
        <p:txBody>
          <a:bodyPr/>
          <a:lstStyle/>
          <a:p>
            <a:endParaRPr lang="en-US"/>
          </a:p>
        </p:txBody>
      </p:sp>
      <p:sp>
        <p:nvSpPr>
          <p:cNvPr id="22" name="Freeform 22"/>
          <p:cNvSpPr/>
          <p:nvPr/>
        </p:nvSpPr>
        <p:spPr>
          <a:xfrm>
            <a:off x="14559916" y="2260716"/>
            <a:ext cx="5211668" cy="2226804"/>
          </a:xfrm>
          <a:custGeom>
            <a:avLst/>
            <a:gdLst/>
            <a:ahLst/>
            <a:cxnLst/>
            <a:rect l="l" t="t" r="r" b="b"/>
            <a:pathLst>
              <a:path w="5211668" h="2226804">
                <a:moveTo>
                  <a:pt x="0" y="0"/>
                </a:moveTo>
                <a:lnTo>
                  <a:pt x="5211668" y="0"/>
                </a:lnTo>
                <a:lnTo>
                  <a:pt x="5211668" y="2226803"/>
                </a:lnTo>
                <a:lnTo>
                  <a:pt x="0" y="2226803"/>
                </a:lnTo>
                <a:lnTo>
                  <a:pt x="0" y="0"/>
                </a:lnTo>
                <a:close/>
              </a:path>
            </a:pathLst>
          </a:custGeom>
          <a:blipFill>
            <a:blip r:embed="rId18">
              <a:extLst>
                <a:ext uri="{96DAC541-7B7A-43D3-8B79-37D633B846F1}">
                  <asvg:svgBlip xmlns:asvg="http://schemas.microsoft.com/office/drawing/2016/SVG/main" r:embed="rId19"/>
                </a:ext>
              </a:extLst>
            </a:blip>
            <a:stretch>
              <a:fillRect/>
            </a:stretch>
          </a:blipFill>
          <a:ln cap="sq">
            <a:noFill/>
            <a:prstDash val="solid"/>
            <a:miter/>
          </a:ln>
        </p:spPr>
        <p:txBody>
          <a:bodyPr/>
          <a:lstStyle/>
          <a:p>
            <a:endParaRPr lang="en-US"/>
          </a:p>
        </p:txBody>
      </p:sp>
      <p:sp>
        <p:nvSpPr>
          <p:cNvPr id="23" name="Freeform 23"/>
          <p:cNvSpPr/>
          <p:nvPr/>
        </p:nvSpPr>
        <p:spPr>
          <a:xfrm>
            <a:off x="4592496" y="8404981"/>
            <a:ext cx="2568492" cy="1274906"/>
          </a:xfrm>
          <a:custGeom>
            <a:avLst/>
            <a:gdLst/>
            <a:ahLst/>
            <a:cxnLst/>
            <a:rect l="l" t="t" r="r" b="b"/>
            <a:pathLst>
              <a:path w="2568492" h="1274906">
                <a:moveTo>
                  <a:pt x="0" y="0"/>
                </a:moveTo>
                <a:lnTo>
                  <a:pt x="2568492" y="0"/>
                </a:lnTo>
                <a:lnTo>
                  <a:pt x="2568492" y="1274906"/>
                </a:lnTo>
                <a:lnTo>
                  <a:pt x="0" y="1274906"/>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txBody>
          <a:bodyPr/>
          <a:lstStyle/>
          <a:p>
            <a:endParaRPr lang="en-US"/>
          </a:p>
        </p:txBody>
      </p:sp>
      <p:sp>
        <p:nvSpPr>
          <p:cNvPr id="24" name="Freeform 24"/>
          <p:cNvSpPr/>
          <p:nvPr/>
        </p:nvSpPr>
        <p:spPr>
          <a:xfrm flipV="1">
            <a:off x="6909547" y="8896637"/>
            <a:ext cx="3474680" cy="3422560"/>
          </a:xfrm>
          <a:custGeom>
            <a:avLst/>
            <a:gdLst/>
            <a:ahLst/>
            <a:cxnLst/>
            <a:rect l="l" t="t" r="r" b="b"/>
            <a:pathLst>
              <a:path w="3474680" h="3422560">
                <a:moveTo>
                  <a:pt x="0" y="3422561"/>
                </a:moveTo>
                <a:lnTo>
                  <a:pt x="3474681" y="3422561"/>
                </a:lnTo>
                <a:lnTo>
                  <a:pt x="3474681" y="0"/>
                </a:lnTo>
                <a:lnTo>
                  <a:pt x="0" y="0"/>
                </a:lnTo>
                <a:lnTo>
                  <a:pt x="0" y="3422561"/>
                </a:lnTo>
                <a:close/>
              </a:path>
            </a:pathLst>
          </a:custGeom>
          <a:blipFill>
            <a:blip r:embed="rId22">
              <a:alphaModFix amt="50000"/>
              <a:extLst>
                <a:ext uri="{96DAC541-7B7A-43D3-8B79-37D633B846F1}">
                  <asvg:svgBlip xmlns:asvg="http://schemas.microsoft.com/office/drawing/2016/SVG/main" r:embed="rId23"/>
                </a:ext>
              </a:extLst>
            </a:blip>
            <a:stretch>
              <a:fillRect/>
            </a:stretch>
          </a:blipFill>
        </p:spPr>
        <p:txBody>
          <a:bodyPr/>
          <a:lstStyle/>
          <a:p>
            <a:endParaRPr lang="en-US"/>
          </a:p>
        </p:txBody>
      </p:sp>
      <p:sp>
        <p:nvSpPr>
          <p:cNvPr id="25" name="Freeform 25"/>
          <p:cNvSpPr/>
          <p:nvPr/>
        </p:nvSpPr>
        <p:spPr>
          <a:xfrm>
            <a:off x="6656303" y="410674"/>
            <a:ext cx="4236253" cy="1265580"/>
          </a:xfrm>
          <a:custGeom>
            <a:avLst/>
            <a:gdLst/>
            <a:ahLst/>
            <a:cxnLst/>
            <a:rect l="l" t="t" r="r" b="b"/>
            <a:pathLst>
              <a:path w="4236253" h="1265580">
                <a:moveTo>
                  <a:pt x="0" y="0"/>
                </a:moveTo>
                <a:lnTo>
                  <a:pt x="4236253" y="0"/>
                </a:lnTo>
                <a:lnTo>
                  <a:pt x="4236253" y="1265581"/>
                </a:lnTo>
                <a:lnTo>
                  <a:pt x="0" y="1265581"/>
                </a:lnTo>
                <a:lnTo>
                  <a:pt x="0" y="0"/>
                </a:lnTo>
                <a:close/>
              </a:path>
            </a:pathLst>
          </a:custGeom>
          <a:blipFill>
            <a:blip r:embed="rId24">
              <a:extLst>
                <a:ext uri="{96DAC541-7B7A-43D3-8B79-37D633B846F1}">
                  <asvg:svgBlip xmlns:asvg="http://schemas.microsoft.com/office/drawing/2016/SVG/main" r:embed="rId25"/>
                </a:ext>
              </a:extLst>
            </a:blip>
            <a:stretch>
              <a:fillRect/>
            </a:stretch>
          </a:blipFill>
          <a:ln cap="sq">
            <a:noFill/>
            <a:prstDash val="solid"/>
            <a:miter/>
          </a:ln>
        </p:spPr>
        <p:txBody>
          <a:bodyPr/>
          <a:lstStyle/>
          <a:p>
            <a:endParaRPr lang="en-US"/>
          </a:p>
        </p:txBody>
      </p:sp>
      <p:sp>
        <p:nvSpPr>
          <p:cNvPr id="26" name="Freeform 26"/>
          <p:cNvSpPr/>
          <p:nvPr/>
        </p:nvSpPr>
        <p:spPr>
          <a:xfrm>
            <a:off x="14346610" y="5307650"/>
            <a:ext cx="1159416" cy="1060866"/>
          </a:xfrm>
          <a:custGeom>
            <a:avLst/>
            <a:gdLst/>
            <a:ahLst/>
            <a:cxnLst/>
            <a:rect l="l" t="t" r="r" b="b"/>
            <a:pathLst>
              <a:path w="1159416" h="1060866">
                <a:moveTo>
                  <a:pt x="0" y="0"/>
                </a:moveTo>
                <a:lnTo>
                  <a:pt x="1159416" y="0"/>
                </a:lnTo>
                <a:lnTo>
                  <a:pt x="1159416" y="1060866"/>
                </a:lnTo>
                <a:lnTo>
                  <a:pt x="0" y="1060866"/>
                </a:lnTo>
                <a:lnTo>
                  <a:pt x="0" y="0"/>
                </a:lnTo>
                <a:close/>
              </a:path>
            </a:pathLst>
          </a:custGeom>
          <a:blipFill>
            <a:blip r:embed="rId26">
              <a:extLst>
                <a:ext uri="{96DAC541-7B7A-43D3-8B79-37D633B846F1}">
                  <asvg:svgBlip xmlns:asvg="http://schemas.microsoft.com/office/drawing/2016/SVG/main" r:embed="rId27"/>
                </a:ext>
              </a:extLst>
            </a:blip>
            <a:stretch>
              <a:fillRect/>
            </a:stretch>
          </a:blipFill>
        </p:spPr>
        <p:txBody>
          <a:bodyPr/>
          <a:lstStyle/>
          <a:p>
            <a:endParaRPr lang="en-US"/>
          </a:p>
        </p:txBody>
      </p:sp>
      <p:sp>
        <p:nvSpPr>
          <p:cNvPr id="27" name="Freeform 27"/>
          <p:cNvSpPr/>
          <p:nvPr/>
        </p:nvSpPr>
        <p:spPr>
          <a:xfrm>
            <a:off x="8530562" y="2013392"/>
            <a:ext cx="1226875" cy="2329510"/>
          </a:xfrm>
          <a:custGeom>
            <a:avLst/>
            <a:gdLst/>
            <a:ahLst/>
            <a:cxnLst/>
            <a:rect l="l" t="t" r="r" b="b"/>
            <a:pathLst>
              <a:path w="1226875" h="2329510">
                <a:moveTo>
                  <a:pt x="0" y="0"/>
                </a:moveTo>
                <a:lnTo>
                  <a:pt x="1226876" y="0"/>
                </a:lnTo>
                <a:lnTo>
                  <a:pt x="1226876" y="2329510"/>
                </a:lnTo>
                <a:lnTo>
                  <a:pt x="0" y="2329510"/>
                </a:lnTo>
                <a:lnTo>
                  <a:pt x="0" y="0"/>
                </a:lnTo>
                <a:close/>
              </a:path>
            </a:pathLst>
          </a:custGeom>
          <a:blipFill>
            <a:blip r:embed="rId28">
              <a:extLst>
                <a:ext uri="{96DAC541-7B7A-43D3-8B79-37D633B846F1}">
                  <asvg:svgBlip xmlns:asvg="http://schemas.microsoft.com/office/drawing/2016/SVG/main" r:embed="rId29"/>
                </a:ext>
              </a:extLst>
            </a:blip>
            <a:stretch>
              <a:fillRect/>
            </a:stretch>
          </a:blipFill>
        </p:spPr>
        <p:txBody>
          <a:bodyPr/>
          <a:lstStyle/>
          <a:p>
            <a:endParaRPr lang="en-US"/>
          </a:p>
        </p:txBody>
      </p:sp>
      <p:sp>
        <p:nvSpPr>
          <p:cNvPr id="28" name="TextBox 28"/>
          <p:cNvSpPr txBox="1"/>
          <p:nvPr/>
        </p:nvSpPr>
        <p:spPr>
          <a:xfrm>
            <a:off x="5638634" y="4786207"/>
            <a:ext cx="7010733" cy="1285875"/>
          </a:xfrm>
          <a:prstGeom prst="rect">
            <a:avLst/>
          </a:prstGeom>
        </p:spPr>
        <p:txBody>
          <a:bodyPr lIns="0" tIns="0" rIns="0" bIns="0" rtlCol="0" anchor="t">
            <a:spAutoFit/>
          </a:bodyPr>
          <a:lstStyle/>
          <a:p>
            <a:pPr algn="ctr">
              <a:lnSpc>
                <a:spcPts val="10499"/>
              </a:lnSpc>
            </a:pPr>
            <a:r>
              <a:rPr lang="en-US" sz="7499">
                <a:solidFill>
                  <a:srgbClr val="FFFFFF"/>
                </a:solidFill>
                <a:latin typeface="Chewy"/>
                <a:ea typeface="Chewy"/>
                <a:cs typeface="Chewy"/>
                <a:sym typeface="Chewy"/>
              </a:rPr>
              <a:t>GIỚI THIỆU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F275A"/>
        </a:solidFill>
        <a:effectLst/>
      </p:bgPr>
    </p:bg>
    <p:spTree>
      <p:nvGrpSpPr>
        <p:cNvPr id="1" name=""/>
        <p:cNvGrpSpPr/>
        <p:nvPr/>
      </p:nvGrpSpPr>
      <p:grpSpPr>
        <a:xfrm>
          <a:off x="0" y="0"/>
          <a:ext cx="0" cy="0"/>
          <a:chOff x="0" y="0"/>
          <a:chExt cx="0" cy="0"/>
        </a:xfrm>
      </p:grpSpPr>
      <p:sp>
        <p:nvSpPr>
          <p:cNvPr id="2" name="TextBox 2"/>
          <p:cNvSpPr txBox="1"/>
          <p:nvPr/>
        </p:nvSpPr>
        <p:spPr>
          <a:xfrm>
            <a:off x="1067685" y="2188395"/>
            <a:ext cx="8974068" cy="1003300"/>
          </a:xfrm>
          <a:prstGeom prst="rect">
            <a:avLst/>
          </a:prstGeom>
        </p:spPr>
        <p:txBody>
          <a:bodyPr lIns="0" tIns="0" rIns="0" bIns="0" rtlCol="0" anchor="t">
            <a:spAutoFit/>
          </a:bodyPr>
          <a:lstStyle/>
          <a:p>
            <a:pPr algn="l">
              <a:lnSpc>
                <a:spcPts val="7699"/>
              </a:lnSpc>
            </a:pPr>
            <a:r>
              <a:rPr lang="en-US" sz="6999">
                <a:solidFill>
                  <a:srgbClr val="FFFFFF"/>
                </a:solidFill>
                <a:latin typeface="Chewy"/>
                <a:ea typeface="Chewy"/>
                <a:cs typeface="Chewy"/>
                <a:sym typeface="Chewy"/>
              </a:rPr>
              <a:t>GIỚI THIỆU</a:t>
            </a:r>
          </a:p>
        </p:txBody>
      </p:sp>
      <p:sp>
        <p:nvSpPr>
          <p:cNvPr id="3" name="Freeform 3"/>
          <p:cNvSpPr/>
          <p:nvPr/>
        </p:nvSpPr>
        <p:spPr>
          <a:xfrm>
            <a:off x="13686798" y="6748193"/>
            <a:ext cx="13448544" cy="8153180"/>
          </a:xfrm>
          <a:custGeom>
            <a:avLst/>
            <a:gdLst/>
            <a:ahLst/>
            <a:cxnLst/>
            <a:rect l="l" t="t" r="r" b="b"/>
            <a:pathLst>
              <a:path w="13448544" h="8153180">
                <a:moveTo>
                  <a:pt x="0" y="0"/>
                </a:moveTo>
                <a:lnTo>
                  <a:pt x="13448544" y="0"/>
                </a:lnTo>
                <a:lnTo>
                  <a:pt x="13448544" y="8153179"/>
                </a:lnTo>
                <a:lnTo>
                  <a:pt x="0" y="815317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14052890" y="7776893"/>
            <a:ext cx="13448544" cy="8153180"/>
          </a:xfrm>
          <a:custGeom>
            <a:avLst/>
            <a:gdLst/>
            <a:ahLst/>
            <a:cxnLst/>
            <a:rect l="l" t="t" r="r" b="b"/>
            <a:pathLst>
              <a:path w="13448544" h="8153180">
                <a:moveTo>
                  <a:pt x="0" y="0"/>
                </a:moveTo>
                <a:lnTo>
                  <a:pt x="13448544" y="0"/>
                </a:lnTo>
                <a:lnTo>
                  <a:pt x="13448544" y="8153179"/>
                </a:lnTo>
                <a:lnTo>
                  <a:pt x="0" y="815317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a:off x="9885079" y="0"/>
            <a:ext cx="6383389" cy="3191695"/>
          </a:xfrm>
          <a:custGeom>
            <a:avLst/>
            <a:gdLst/>
            <a:ahLst/>
            <a:cxnLst/>
            <a:rect l="l" t="t" r="r" b="b"/>
            <a:pathLst>
              <a:path w="6383389" h="3191695">
                <a:moveTo>
                  <a:pt x="0" y="0"/>
                </a:moveTo>
                <a:lnTo>
                  <a:pt x="6383389" y="0"/>
                </a:lnTo>
                <a:lnTo>
                  <a:pt x="6383389" y="3191695"/>
                </a:lnTo>
                <a:lnTo>
                  <a:pt x="0" y="3191695"/>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txBody>
          <a:bodyPr/>
          <a:lstStyle/>
          <a:p>
            <a:endParaRPr lang="en-US"/>
          </a:p>
        </p:txBody>
      </p:sp>
      <p:sp>
        <p:nvSpPr>
          <p:cNvPr id="6" name="Freeform 6"/>
          <p:cNvSpPr/>
          <p:nvPr/>
        </p:nvSpPr>
        <p:spPr>
          <a:xfrm>
            <a:off x="16501059" y="3502648"/>
            <a:ext cx="633887" cy="824921"/>
          </a:xfrm>
          <a:custGeom>
            <a:avLst/>
            <a:gdLst/>
            <a:ahLst/>
            <a:cxnLst/>
            <a:rect l="l" t="t" r="r" b="b"/>
            <a:pathLst>
              <a:path w="633887" h="824921">
                <a:moveTo>
                  <a:pt x="0" y="0"/>
                </a:moveTo>
                <a:lnTo>
                  <a:pt x="633887" y="0"/>
                </a:lnTo>
                <a:lnTo>
                  <a:pt x="633887" y="824921"/>
                </a:lnTo>
                <a:lnTo>
                  <a:pt x="0" y="824921"/>
                </a:lnTo>
                <a:lnTo>
                  <a:pt x="0" y="0"/>
                </a:lnTo>
                <a:close/>
              </a:path>
            </a:pathLst>
          </a:custGeom>
          <a:blipFill>
            <a:blip r:embed="rId8">
              <a:extLst>
                <a:ext uri="{96DAC541-7B7A-43D3-8B79-37D633B846F1}">
                  <asvg:svgBlip xmlns:asvg="http://schemas.microsoft.com/office/drawing/2016/SVG/main" r:embed="rId9"/>
                </a:ext>
              </a:extLst>
            </a:blip>
            <a:stretch>
              <a:fillRect t="-39561" r="-38112" b="-1473"/>
            </a:stretch>
          </a:blipFill>
        </p:spPr>
        <p:txBody>
          <a:bodyPr/>
          <a:lstStyle/>
          <a:p>
            <a:endParaRPr lang="en-US"/>
          </a:p>
        </p:txBody>
      </p:sp>
      <p:sp>
        <p:nvSpPr>
          <p:cNvPr id="7" name="Freeform 7"/>
          <p:cNvSpPr/>
          <p:nvPr/>
        </p:nvSpPr>
        <p:spPr>
          <a:xfrm flipH="1" flipV="1">
            <a:off x="-2516118" y="-1206807"/>
            <a:ext cx="4303059" cy="4114800"/>
          </a:xfrm>
          <a:custGeom>
            <a:avLst/>
            <a:gdLst/>
            <a:ahLst/>
            <a:cxnLst/>
            <a:rect l="l" t="t" r="r" b="b"/>
            <a:pathLst>
              <a:path w="4303059" h="4114800">
                <a:moveTo>
                  <a:pt x="4303059" y="4114800"/>
                </a:moveTo>
                <a:lnTo>
                  <a:pt x="0" y="4114800"/>
                </a:lnTo>
                <a:lnTo>
                  <a:pt x="0" y="0"/>
                </a:lnTo>
                <a:lnTo>
                  <a:pt x="4303059" y="0"/>
                </a:lnTo>
                <a:lnTo>
                  <a:pt x="4303059" y="4114800"/>
                </a:lnTo>
                <a:close/>
              </a:path>
            </a:pathLst>
          </a:custGeom>
          <a:blipFill>
            <a:blip r:embed="rId10">
              <a:alphaModFix amt="5100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8" name="Freeform 8"/>
          <p:cNvSpPr/>
          <p:nvPr/>
        </p:nvSpPr>
        <p:spPr>
          <a:xfrm flipV="1">
            <a:off x="16501059" y="-1206807"/>
            <a:ext cx="4303059" cy="4114800"/>
          </a:xfrm>
          <a:custGeom>
            <a:avLst/>
            <a:gdLst/>
            <a:ahLst/>
            <a:cxnLst/>
            <a:rect l="l" t="t" r="r" b="b"/>
            <a:pathLst>
              <a:path w="4303059" h="4114800">
                <a:moveTo>
                  <a:pt x="0" y="4114800"/>
                </a:moveTo>
                <a:lnTo>
                  <a:pt x="4303059" y="4114800"/>
                </a:lnTo>
                <a:lnTo>
                  <a:pt x="4303059" y="0"/>
                </a:lnTo>
                <a:lnTo>
                  <a:pt x="0" y="0"/>
                </a:lnTo>
                <a:lnTo>
                  <a:pt x="0" y="4114800"/>
                </a:lnTo>
                <a:close/>
              </a:path>
            </a:pathLst>
          </a:custGeom>
          <a:blipFill>
            <a:blip r:embed="rId10">
              <a:alphaModFix amt="5100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9" name="TextBox 9"/>
          <p:cNvSpPr txBox="1"/>
          <p:nvPr/>
        </p:nvSpPr>
        <p:spPr>
          <a:xfrm>
            <a:off x="1067685" y="3502648"/>
            <a:ext cx="14750642" cy="5143500"/>
          </a:xfrm>
          <a:prstGeom prst="rect">
            <a:avLst/>
          </a:prstGeom>
        </p:spPr>
        <p:txBody>
          <a:bodyPr lIns="0" tIns="0" rIns="0" bIns="0" rtlCol="0" anchor="t">
            <a:spAutoFit/>
          </a:bodyPr>
          <a:lstStyle/>
          <a:p>
            <a:pPr algn="just">
              <a:lnSpc>
                <a:spcPts val="4079"/>
              </a:lnSpc>
            </a:pPr>
            <a:r>
              <a:rPr lang="en-US" sz="3399">
                <a:solidFill>
                  <a:srgbClr val="FFFFFF"/>
                </a:solidFill>
                <a:latin typeface="Comic Sans"/>
                <a:ea typeface="Comic Sans"/>
                <a:cs typeface="Comic Sans"/>
                <a:sym typeface="Comic Sans"/>
              </a:rPr>
              <a:t>Invistico Airlines là một hãng hàng không giả lập, được xây dựng nhằm phản ánh hoạt động và dịch vụ của các hãng hàng không thương mại phổ biến.</a:t>
            </a:r>
          </a:p>
          <a:p>
            <a:pPr algn="just">
              <a:lnSpc>
                <a:spcPts val="4079"/>
              </a:lnSpc>
            </a:pPr>
            <a:r>
              <a:rPr lang="en-US" sz="3399">
                <a:solidFill>
                  <a:srgbClr val="FFFFFF"/>
                </a:solidFill>
                <a:latin typeface="Comic Sans"/>
                <a:ea typeface="Comic Sans"/>
                <a:cs typeface="Comic Sans"/>
                <a:sym typeface="Comic Sans"/>
              </a:rPr>
              <a:t>Dữ liệu khảo sát hơn 130.000 khách hàng, bao gồm:</a:t>
            </a:r>
          </a:p>
          <a:p>
            <a:pPr marL="734059" lvl="1" indent="-367030" algn="just">
              <a:lnSpc>
                <a:spcPts val="4079"/>
              </a:lnSpc>
              <a:buFont typeface="Arial"/>
              <a:buChar char="•"/>
            </a:pPr>
            <a:r>
              <a:rPr lang="en-US" sz="3399">
                <a:solidFill>
                  <a:srgbClr val="FFFFFF"/>
                </a:solidFill>
                <a:latin typeface="Comic Sans"/>
                <a:ea typeface="Comic Sans"/>
                <a:cs typeface="Comic Sans"/>
                <a:sym typeface="Comic Sans"/>
              </a:rPr>
              <a:t>Mức độ hài lòng tổng thể và từng dịch vụ (check-in, wifi, đồ ăn, giải trí...);</a:t>
            </a:r>
          </a:p>
          <a:p>
            <a:pPr marL="734059" lvl="1" indent="-367030" algn="just">
              <a:lnSpc>
                <a:spcPts val="4079"/>
              </a:lnSpc>
              <a:buFont typeface="Arial"/>
              <a:buChar char="•"/>
            </a:pPr>
            <a:r>
              <a:rPr lang="en-US" sz="3399">
                <a:solidFill>
                  <a:srgbClr val="FFFFFF"/>
                </a:solidFill>
                <a:latin typeface="Comic Sans"/>
                <a:ea typeface="Comic Sans"/>
                <a:cs typeface="Comic Sans"/>
                <a:sym typeface="Comic Sans"/>
              </a:rPr>
              <a:t>Thông tin cá nhân (độ tuổi, hạng vé, loại chuyến đi, trung thành...).</a:t>
            </a:r>
          </a:p>
          <a:p>
            <a:pPr algn="just">
              <a:lnSpc>
                <a:spcPts val="4079"/>
              </a:lnSpc>
            </a:pPr>
            <a:r>
              <a:rPr lang="en-US" sz="3399">
                <a:solidFill>
                  <a:srgbClr val="FFFFFF"/>
                </a:solidFill>
                <a:latin typeface="Comic Sans"/>
                <a:ea typeface="Comic Sans"/>
                <a:cs typeface="Comic Sans"/>
                <a:sym typeface="Comic Sans"/>
              </a:rPr>
              <a:t>Mục tiêu là hiểu rõ trải nghiệm của khách hàng trong suốt hành trình bay để cải thiện dịch vụ.</a:t>
            </a:r>
          </a:p>
          <a:p>
            <a:pPr algn="just">
              <a:lnSpc>
                <a:spcPts val="4079"/>
              </a:lnSpc>
            </a:pPr>
            <a:endParaRPr lang="en-US" sz="3399">
              <a:solidFill>
                <a:srgbClr val="FFFFFF"/>
              </a:solidFill>
              <a:latin typeface="Comic Sans"/>
              <a:ea typeface="Comic Sans"/>
              <a:cs typeface="Comic Sans"/>
              <a:sym typeface="Comic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F275A"/>
        </a:solidFill>
        <a:effectLst/>
      </p:bgPr>
    </p:bg>
    <p:spTree>
      <p:nvGrpSpPr>
        <p:cNvPr id="1" name=""/>
        <p:cNvGrpSpPr/>
        <p:nvPr/>
      </p:nvGrpSpPr>
      <p:grpSpPr>
        <a:xfrm>
          <a:off x="0" y="0"/>
          <a:ext cx="0" cy="0"/>
          <a:chOff x="0" y="0"/>
          <a:chExt cx="0" cy="0"/>
        </a:xfrm>
      </p:grpSpPr>
      <p:sp>
        <p:nvSpPr>
          <p:cNvPr id="2" name="Freeform 2"/>
          <p:cNvSpPr/>
          <p:nvPr/>
        </p:nvSpPr>
        <p:spPr>
          <a:xfrm flipH="1">
            <a:off x="-5393652" y="6667787"/>
            <a:ext cx="13448544" cy="8153180"/>
          </a:xfrm>
          <a:custGeom>
            <a:avLst/>
            <a:gdLst/>
            <a:ahLst/>
            <a:cxnLst/>
            <a:rect l="l" t="t" r="r" b="b"/>
            <a:pathLst>
              <a:path w="13448544" h="8153180">
                <a:moveTo>
                  <a:pt x="13448544" y="0"/>
                </a:moveTo>
                <a:lnTo>
                  <a:pt x="0" y="0"/>
                </a:lnTo>
                <a:lnTo>
                  <a:pt x="0" y="8153180"/>
                </a:lnTo>
                <a:lnTo>
                  <a:pt x="13448544" y="8153180"/>
                </a:lnTo>
                <a:lnTo>
                  <a:pt x="13448544"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flipV="1">
            <a:off x="16053299" y="3581687"/>
            <a:ext cx="4303059" cy="4114800"/>
          </a:xfrm>
          <a:custGeom>
            <a:avLst/>
            <a:gdLst/>
            <a:ahLst/>
            <a:cxnLst/>
            <a:rect l="l" t="t" r="r" b="b"/>
            <a:pathLst>
              <a:path w="4303059" h="4114800">
                <a:moveTo>
                  <a:pt x="0" y="4114800"/>
                </a:moveTo>
                <a:lnTo>
                  <a:pt x="4303059" y="4114800"/>
                </a:lnTo>
                <a:lnTo>
                  <a:pt x="4303059" y="0"/>
                </a:lnTo>
                <a:lnTo>
                  <a:pt x="0" y="0"/>
                </a:lnTo>
                <a:lnTo>
                  <a:pt x="0" y="4114800"/>
                </a:lnTo>
                <a:close/>
              </a:path>
            </a:pathLst>
          </a:custGeom>
          <a:blipFill>
            <a:blip r:embed="rId4">
              <a:alphaModFix amt="51000"/>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n-US"/>
          </a:p>
        </p:txBody>
      </p:sp>
      <p:sp>
        <p:nvSpPr>
          <p:cNvPr id="4" name="Freeform 4"/>
          <p:cNvSpPr/>
          <p:nvPr/>
        </p:nvSpPr>
        <p:spPr>
          <a:xfrm>
            <a:off x="10269576" y="6667787"/>
            <a:ext cx="13448544" cy="8153180"/>
          </a:xfrm>
          <a:custGeom>
            <a:avLst/>
            <a:gdLst/>
            <a:ahLst/>
            <a:cxnLst/>
            <a:rect l="l" t="t" r="r" b="b"/>
            <a:pathLst>
              <a:path w="13448544" h="8153180">
                <a:moveTo>
                  <a:pt x="0" y="0"/>
                </a:moveTo>
                <a:lnTo>
                  <a:pt x="13448544" y="0"/>
                </a:lnTo>
                <a:lnTo>
                  <a:pt x="13448544" y="8153180"/>
                </a:lnTo>
                <a:lnTo>
                  <a:pt x="0" y="815318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p:cNvSpPr/>
          <p:nvPr/>
        </p:nvSpPr>
        <p:spPr>
          <a:xfrm flipH="1">
            <a:off x="-5796212" y="7696487"/>
            <a:ext cx="13448544" cy="8153180"/>
          </a:xfrm>
          <a:custGeom>
            <a:avLst/>
            <a:gdLst/>
            <a:ahLst/>
            <a:cxnLst/>
            <a:rect l="l" t="t" r="r" b="b"/>
            <a:pathLst>
              <a:path w="13448544" h="8153180">
                <a:moveTo>
                  <a:pt x="13448544" y="0"/>
                </a:moveTo>
                <a:lnTo>
                  <a:pt x="0" y="0"/>
                </a:lnTo>
                <a:lnTo>
                  <a:pt x="0" y="8153180"/>
                </a:lnTo>
                <a:lnTo>
                  <a:pt x="13448544" y="8153180"/>
                </a:lnTo>
                <a:lnTo>
                  <a:pt x="13448544"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6" name="Freeform 6"/>
          <p:cNvSpPr/>
          <p:nvPr/>
        </p:nvSpPr>
        <p:spPr>
          <a:xfrm>
            <a:off x="10635668" y="7696487"/>
            <a:ext cx="13448544" cy="8153180"/>
          </a:xfrm>
          <a:custGeom>
            <a:avLst/>
            <a:gdLst/>
            <a:ahLst/>
            <a:cxnLst/>
            <a:rect l="l" t="t" r="r" b="b"/>
            <a:pathLst>
              <a:path w="13448544" h="8153180">
                <a:moveTo>
                  <a:pt x="0" y="0"/>
                </a:moveTo>
                <a:lnTo>
                  <a:pt x="13448544" y="0"/>
                </a:lnTo>
                <a:lnTo>
                  <a:pt x="13448544" y="8153180"/>
                </a:lnTo>
                <a:lnTo>
                  <a:pt x="0" y="815318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grpSp>
        <p:nvGrpSpPr>
          <p:cNvPr id="7" name="Group 7"/>
          <p:cNvGrpSpPr/>
          <p:nvPr/>
        </p:nvGrpSpPr>
        <p:grpSpPr>
          <a:xfrm>
            <a:off x="-2410815" y="-4204810"/>
            <a:ext cx="5469237" cy="5469237"/>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07FC6"/>
            </a:solidFill>
          </p:spPr>
          <p:txBody>
            <a:bodyPr/>
            <a:lstStyle/>
            <a:p>
              <a:endParaRPr lang="en-US"/>
            </a:p>
          </p:txBody>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0" name="Freeform 10"/>
          <p:cNvSpPr/>
          <p:nvPr/>
        </p:nvSpPr>
        <p:spPr>
          <a:xfrm>
            <a:off x="1189257" y="1028700"/>
            <a:ext cx="2535955" cy="6064240"/>
          </a:xfrm>
          <a:custGeom>
            <a:avLst/>
            <a:gdLst/>
            <a:ahLst/>
            <a:cxnLst/>
            <a:rect l="l" t="t" r="r" b="b"/>
            <a:pathLst>
              <a:path w="2535955" h="6064240">
                <a:moveTo>
                  <a:pt x="0" y="0"/>
                </a:moveTo>
                <a:lnTo>
                  <a:pt x="2535955" y="0"/>
                </a:lnTo>
                <a:lnTo>
                  <a:pt x="2535955" y="6064240"/>
                </a:lnTo>
                <a:lnTo>
                  <a:pt x="0" y="6064240"/>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txBody>
          <a:bodyPr/>
          <a:lstStyle/>
          <a:p>
            <a:endParaRPr lang="en-US"/>
          </a:p>
        </p:txBody>
      </p:sp>
      <p:sp>
        <p:nvSpPr>
          <p:cNvPr id="11" name="Freeform 11"/>
          <p:cNvSpPr/>
          <p:nvPr/>
        </p:nvSpPr>
        <p:spPr>
          <a:xfrm>
            <a:off x="12207868" y="7427017"/>
            <a:ext cx="5436900" cy="2342810"/>
          </a:xfrm>
          <a:custGeom>
            <a:avLst/>
            <a:gdLst/>
            <a:ahLst/>
            <a:cxnLst/>
            <a:rect l="l" t="t" r="r" b="b"/>
            <a:pathLst>
              <a:path w="5436900" h="2342810">
                <a:moveTo>
                  <a:pt x="0" y="0"/>
                </a:moveTo>
                <a:lnTo>
                  <a:pt x="5436900" y="0"/>
                </a:lnTo>
                <a:lnTo>
                  <a:pt x="5436900" y="2342810"/>
                </a:lnTo>
                <a:lnTo>
                  <a:pt x="0" y="234281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grpSp>
        <p:nvGrpSpPr>
          <p:cNvPr id="12" name="Group 12"/>
          <p:cNvGrpSpPr/>
          <p:nvPr/>
        </p:nvGrpSpPr>
        <p:grpSpPr>
          <a:xfrm>
            <a:off x="15975176" y="-2390809"/>
            <a:ext cx="5469237" cy="5469237"/>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07FC6"/>
            </a:solidFill>
          </p:spPr>
          <p:txBody>
            <a:bodyPr/>
            <a:lstStyle/>
            <a:p>
              <a:endParaRPr lang="en-US"/>
            </a:p>
          </p:txBody>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5" name="Freeform 15"/>
          <p:cNvSpPr/>
          <p:nvPr/>
        </p:nvSpPr>
        <p:spPr>
          <a:xfrm>
            <a:off x="13034176" y="691265"/>
            <a:ext cx="4610592" cy="1969980"/>
          </a:xfrm>
          <a:custGeom>
            <a:avLst/>
            <a:gdLst/>
            <a:ahLst/>
            <a:cxnLst/>
            <a:rect l="l" t="t" r="r" b="b"/>
            <a:pathLst>
              <a:path w="4610592" h="1969980">
                <a:moveTo>
                  <a:pt x="0" y="0"/>
                </a:moveTo>
                <a:lnTo>
                  <a:pt x="4610592" y="0"/>
                </a:lnTo>
                <a:lnTo>
                  <a:pt x="4610592" y="1969980"/>
                </a:lnTo>
                <a:lnTo>
                  <a:pt x="0" y="196998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16" name="Freeform 16"/>
          <p:cNvSpPr/>
          <p:nvPr/>
        </p:nvSpPr>
        <p:spPr>
          <a:xfrm>
            <a:off x="-2599362" y="477687"/>
            <a:ext cx="4173045" cy="1783028"/>
          </a:xfrm>
          <a:custGeom>
            <a:avLst/>
            <a:gdLst/>
            <a:ahLst/>
            <a:cxnLst/>
            <a:rect l="l" t="t" r="r" b="b"/>
            <a:pathLst>
              <a:path w="4173045" h="1783028">
                <a:moveTo>
                  <a:pt x="0" y="0"/>
                </a:moveTo>
                <a:lnTo>
                  <a:pt x="4173045" y="0"/>
                </a:lnTo>
                <a:lnTo>
                  <a:pt x="4173045" y="1783029"/>
                </a:lnTo>
                <a:lnTo>
                  <a:pt x="0" y="1783029"/>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17" name="Freeform 17"/>
          <p:cNvSpPr/>
          <p:nvPr/>
        </p:nvSpPr>
        <p:spPr>
          <a:xfrm flipH="1">
            <a:off x="1573683" y="-1337779"/>
            <a:ext cx="4303059" cy="4114800"/>
          </a:xfrm>
          <a:custGeom>
            <a:avLst/>
            <a:gdLst/>
            <a:ahLst/>
            <a:cxnLst/>
            <a:rect l="l" t="t" r="r" b="b"/>
            <a:pathLst>
              <a:path w="4303059" h="4114800">
                <a:moveTo>
                  <a:pt x="4303059" y="0"/>
                </a:moveTo>
                <a:lnTo>
                  <a:pt x="0" y="0"/>
                </a:lnTo>
                <a:lnTo>
                  <a:pt x="0" y="4114800"/>
                </a:lnTo>
                <a:lnTo>
                  <a:pt x="4303059" y="4114800"/>
                </a:lnTo>
                <a:lnTo>
                  <a:pt x="4303059" y="0"/>
                </a:lnTo>
                <a:close/>
              </a:path>
            </a:pathLst>
          </a:custGeom>
          <a:blipFill>
            <a:blip r:embed="rId4">
              <a:alphaModFix amt="51000"/>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8" name="Freeform 18"/>
          <p:cNvSpPr/>
          <p:nvPr/>
        </p:nvSpPr>
        <p:spPr>
          <a:xfrm>
            <a:off x="11621080" y="2013392"/>
            <a:ext cx="586788" cy="763628"/>
          </a:xfrm>
          <a:custGeom>
            <a:avLst/>
            <a:gdLst/>
            <a:ahLst/>
            <a:cxnLst/>
            <a:rect l="l" t="t" r="r" b="b"/>
            <a:pathLst>
              <a:path w="586788" h="763628">
                <a:moveTo>
                  <a:pt x="0" y="0"/>
                </a:moveTo>
                <a:lnTo>
                  <a:pt x="586788" y="0"/>
                </a:lnTo>
                <a:lnTo>
                  <a:pt x="586788" y="763629"/>
                </a:lnTo>
                <a:lnTo>
                  <a:pt x="0" y="763629"/>
                </a:lnTo>
                <a:lnTo>
                  <a:pt x="0" y="0"/>
                </a:lnTo>
                <a:close/>
              </a:path>
            </a:pathLst>
          </a:custGeom>
          <a:blipFill>
            <a:blip r:embed="rId14">
              <a:extLst>
                <a:ext uri="{96DAC541-7B7A-43D3-8B79-37D633B846F1}">
                  <asvg:svgBlip xmlns:asvg="http://schemas.microsoft.com/office/drawing/2016/SVG/main" r:embed="rId15"/>
                </a:ext>
              </a:extLst>
            </a:blip>
            <a:stretch>
              <a:fillRect t="-39561" r="-38112" b="-1473"/>
            </a:stretch>
          </a:blipFill>
        </p:spPr>
        <p:txBody>
          <a:bodyPr/>
          <a:lstStyle/>
          <a:p>
            <a:endParaRPr lang="en-US"/>
          </a:p>
        </p:txBody>
      </p:sp>
      <p:sp>
        <p:nvSpPr>
          <p:cNvPr id="19" name="Freeform 19"/>
          <p:cNvSpPr/>
          <p:nvPr/>
        </p:nvSpPr>
        <p:spPr>
          <a:xfrm>
            <a:off x="3712828" y="6932859"/>
            <a:ext cx="586788" cy="763628"/>
          </a:xfrm>
          <a:custGeom>
            <a:avLst/>
            <a:gdLst/>
            <a:ahLst/>
            <a:cxnLst/>
            <a:rect l="l" t="t" r="r" b="b"/>
            <a:pathLst>
              <a:path w="586788" h="763628">
                <a:moveTo>
                  <a:pt x="0" y="0"/>
                </a:moveTo>
                <a:lnTo>
                  <a:pt x="586788" y="0"/>
                </a:lnTo>
                <a:lnTo>
                  <a:pt x="586788" y="763628"/>
                </a:lnTo>
                <a:lnTo>
                  <a:pt x="0" y="763628"/>
                </a:lnTo>
                <a:lnTo>
                  <a:pt x="0" y="0"/>
                </a:lnTo>
                <a:close/>
              </a:path>
            </a:pathLst>
          </a:custGeom>
          <a:blipFill>
            <a:blip r:embed="rId14">
              <a:extLst>
                <a:ext uri="{96DAC541-7B7A-43D3-8B79-37D633B846F1}">
                  <asvg:svgBlip xmlns:asvg="http://schemas.microsoft.com/office/drawing/2016/SVG/main" r:embed="rId15"/>
                </a:ext>
              </a:extLst>
            </a:blip>
            <a:stretch>
              <a:fillRect t="-39561" r="-38112" b="-1473"/>
            </a:stretch>
          </a:blipFill>
        </p:spPr>
        <p:txBody>
          <a:bodyPr/>
          <a:lstStyle/>
          <a:p>
            <a:endParaRPr lang="en-US"/>
          </a:p>
        </p:txBody>
      </p:sp>
      <p:sp>
        <p:nvSpPr>
          <p:cNvPr id="20" name="Freeform 20"/>
          <p:cNvSpPr/>
          <p:nvPr/>
        </p:nvSpPr>
        <p:spPr>
          <a:xfrm>
            <a:off x="9144000" y="8262106"/>
            <a:ext cx="487587" cy="634531"/>
          </a:xfrm>
          <a:custGeom>
            <a:avLst/>
            <a:gdLst/>
            <a:ahLst/>
            <a:cxnLst/>
            <a:rect l="l" t="t" r="r" b="b"/>
            <a:pathLst>
              <a:path w="487587" h="634531">
                <a:moveTo>
                  <a:pt x="0" y="0"/>
                </a:moveTo>
                <a:lnTo>
                  <a:pt x="487587" y="0"/>
                </a:lnTo>
                <a:lnTo>
                  <a:pt x="487587" y="634531"/>
                </a:lnTo>
                <a:lnTo>
                  <a:pt x="0" y="634531"/>
                </a:lnTo>
                <a:lnTo>
                  <a:pt x="0" y="0"/>
                </a:lnTo>
                <a:close/>
              </a:path>
            </a:pathLst>
          </a:custGeom>
          <a:blipFill>
            <a:blip r:embed="rId16">
              <a:extLst>
                <a:ext uri="{96DAC541-7B7A-43D3-8B79-37D633B846F1}">
                  <asvg:svgBlip xmlns:asvg="http://schemas.microsoft.com/office/drawing/2016/SVG/main" r:embed="rId17"/>
                </a:ext>
              </a:extLst>
            </a:blip>
            <a:stretch>
              <a:fillRect t="-39561" r="-38112" b="-1473"/>
            </a:stretch>
          </a:blipFill>
        </p:spPr>
        <p:txBody>
          <a:bodyPr/>
          <a:lstStyle/>
          <a:p>
            <a:endParaRPr lang="en-US"/>
          </a:p>
        </p:txBody>
      </p:sp>
      <p:sp>
        <p:nvSpPr>
          <p:cNvPr id="21" name="Freeform 21"/>
          <p:cNvSpPr/>
          <p:nvPr/>
        </p:nvSpPr>
        <p:spPr>
          <a:xfrm>
            <a:off x="4348702" y="3743554"/>
            <a:ext cx="487587" cy="634531"/>
          </a:xfrm>
          <a:custGeom>
            <a:avLst/>
            <a:gdLst/>
            <a:ahLst/>
            <a:cxnLst/>
            <a:rect l="l" t="t" r="r" b="b"/>
            <a:pathLst>
              <a:path w="487587" h="634531">
                <a:moveTo>
                  <a:pt x="0" y="0"/>
                </a:moveTo>
                <a:lnTo>
                  <a:pt x="487588" y="0"/>
                </a:lnTo>
                <a:lnTo>
                  <a:pt x="487588" y="634532"/>
                </a:lnTo>
                <a:lnTo>
                  <a:pt x="0" y="634532"/>
                </a:lnTo>
                <a:lnTo>
                  <a:pt x="0" y="0"/>
                </a:lnTo>
                <a:close/>
              </a:path>
            </a:pathLst>
          </a:custGeom>
          <a:blipFill>
            <a:blip r:embed="rId16">
              <a:extLst>
                <a:ext uri="{96DAC541-7B7A-43D3-8B79-37D633B846F1}">
                  <asvg:svgBlip xmlns:asvg="http://schemas.microsoft.com/office/drawing/2016/SVG/main" r:embed="rId17"/>
                </a:ext>
              </a:extLst>
            </a:blip>
            <a:stretch>
              <a:fillRect t="-39561" r="-38112" b="-1473"/>
            </a:stretch>
          </a:blipFill>
        </p:spPr>
        <p:txBody>
          <a:bodyPr/>
          <a:lstStyle/>
          <a:p>
            <a:endParaRPr lang="en-US"/>
          </a:p>
        </p:txBody>
      </p:sp>
      <p:sp>
        <p:nvSpPr>
          <p:cNvPr id="22" name="Freeform 22"/>
          <p:cNvSpPr/>
          <p:nvPr/>
        </p:nvSpPr>
        <p:spPr>
          <a:xfrm>
            <a:off x="14559916" y="2260716"/>
            <a:ext cx="5211668" cy="2226804"/>
          </a:xfrm>
          <a:custGeom>
            <a:avLst/>
            <a:gdLst/>
            <a:ahLst/>
            <a:cxnLst/>
            <a:rect l="l" t="t" r="r" b="b"/>
            <a:pathLst>
              <a:path w="5211668" h="2226804">
                <a:moveTo>
                  <a:pt x="0" y="0"/>
                </a:moveTo>
                <a:lnTo>
                  <a:pt x="5211668" y="0"/>
                </a:lnTo>
                <a:lnTo>
                  <a:pt x="5211668" y="2226803"/>
                </a:lnTo>
                <a:lnTo>
                  <a:pt x="0" y="2226803"/>
                </a:lnTo>
                <a:lnTo>
                  <a:pt x="0" y="0"/>
                </a:lnTo>
                <a:close/>
              </a:path>
            </a:pathLst>
          </a:custGeom>
          <a:blipFill>
            <a:blip r:embed="rId18">
              <a:extLst>
                <a:ext uri="{96DAC541-7B7A-43D3-8B79-37D633B846F1}">
                  <asvg:svgBlip xmlns:asvg="http://schemas.microsoft.com/office/drawing/2016/SVG/main" r:embed="rId19"/>
                </a:ext>
              </a:extLst>
            </a:blip>
            <a:stretch>
              <a:fillRect/>
            </a:stretch>
          </a:blipFill>
          <a:ln cap="sq">
            <a:noFill/>
            <a:prstDash val="solid"/>
            <a:miter/>
          </a:ln>
        </p:spPr>
        <p:txBody>
          <a:bodyPr/>
          <a:lstStyle/>
          <a:p>
            <a:endParaRPr lang="en-US"/>
          </a:p>
        </p:txBody>
      </p:sp>
      <p:sp>
        <p:nvSpPr>
          <p:cNvPr id="23" name="Freeform 23"/>
          <p:cNvSpPr/>
          <p:nvPr/>
        </p:nvSpPr>
        <p:spPr>
          <a:xfrm>
            <a:off x="4592496" y="8404981"/>
            <a:ext cx="2568492" cy="1274906"/>
          </a:xfrm>
          <a:custGeom>
            <a:avLst/>
            <a:gdLst/>
            <a:ahLst/>
            <a:cxnLst/>
            <a:rect l="l" t="t" r="r" b="b"/>
            <a:pathLst>
              <a:path w="2568492" h="1274906">
                <a:moveTo>
                  <a:pt x="0" y="0"/>
                </a:moveTo>
                <a:lnTo>
                  <a:pt x="2568492" y="0"/>
                </a:lnTo>
                <a:lnTo>
                  <a:pt x="2568492" y="1274906"/>
                </a:lnTo>
                <a:lnTo>
                  <a:pt x="0" y="1274906"/>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txBody>
          <a:bodyPr/>
          <a:lstStyle/>
          <a:p>
            <a:endParaRPr lang="en-US"/>
          </a:p>
        </p:txBody>
      </p:sp>
      <p:sp>
        <p:nvSpPr>
          <p:cNvPr id="24" name="Freeform 24"/>
          <p:cNvSpPr/>
          <p:nvPr/>
        </p:nvSpPr>
        <p:spPr>
          <a:xfrm flipV="1">
            <a:off x="6909547" y="8896637"/>
            <a:ext cx="3474680" cy="3422560"/>
          </a:xfrm>
          <a:custGeom>
            <a:avLst/>
            <a:gdLst/>
            <a:ahLst/>
            <a:cxnLst/>
            <a:rect l="l" t="t" r="r" b="b"/>
            <a:pathLst>
              <a:path w="3474680" h="3422560">
                <a:moveTo>
                  <a:pt x="0" y="3422561"/>
                </a:moveTo>
                <a:lnTo>
                  <a:pt x="3474681" y="3422561"/>
                </a:lnTo>
                <a:lnTo>
                  <a:pt x="3474681" y="0"/>
                </a:lnTo>
                <a:lnTo>
                  <a:pt x="0" y="0"/>
                </a:lnTo>
                <a:lnTo>
                  <a:pt x="0" y="3422561"/>
                </a:lnTo>
                <a:close/>
              </a:path>
            </a:pathLst>
          </a:custGeom>
          <a:blipFill>
            <a:blip r:embed="rId22">
              <a:alphaModFix amt="50000"/>
              <a:extLst>
                <a:ext uri="{96DAC541-7B7A-43D3-8B79-37D633B846F1}">
                  <asvg:svgBlip xmlns:asvg="http://schemas.microsoft.com/office/drawing/2016/SVG/main" r:embed="rId23"/>
                </a:ext>
              </a:extLst>
            </a:blip>
            <a:stretch>
              <a:fillRect/>
            </a:stretch>
          </a:blipFill>
        </p:spPr>
        <p:txBody>
          <a:bodyPr/>
          <a:lstStyle/>
          <a:p>
            <a:endParaRPr lang="en-US"/>
          </a:p>
        </p:txBody>
      </p:sp>
      <p:sp>
        <p:nvSpPr>
          <p:cNvPr id="25" name="Freeform 25"/>
          <p:cNvSpPr/>
          <p:nvPr/>
        </p:nvSpPr>
        <p:spPr>
          <a:xfrm>
            <a:off x="6656303" y="410674"/>
            <a:ext cx="4236253" cy="1265580"/>
          </a:xfrm>
          <a:custGeom>
            <a:avLst/>
            <a:gdLst/>
            <a:ahLst/>
            <a:cxnLst/>
            <a:rect l="l" t="t" r="r" b="b"/>
            <a:pathLst>
              <a:path w="4236253" h="1265580">
                <a:moveTo>
                  <a:pt x="0" y="0"/>
                </a:moveTo>
                <a:lnTo>
                  <a:pt x="4236253" y="0"/>
                </a:lnTo>
                <a:lnTo>
                  <a:pt x="4236253" y="1265581"/>
                </a:lnTo>
                <a:lnTo>
                  <a:pt x="0" y="1265581"/>
                </a:lnTo>
                <a:lnTo>
                  <a:pt x="0" y="0"/>
                </a:lnTo>
                <a:close/>
              </a:path>
            </a:pathLst>
          </a:custGeom>
          <a:blipFill>
            <a:blip r:embed="rId24">
              <a:extLst>
                <a:ext uri="{96DAC541-7B7A-43D3-8B79-37D633B846F1}">
                  <asvg:svgBlip xmlns:asvg="http://schemas.microsoft.com/office/drawing/2016/SVG/main" r:embed="rId25"/>
                </a:ext>
              </a:extLst>
            </a:blip>
            <a:stretch>
              <a:fillRect/>
            </a:stretch>
          </a:blipFill>
          <a:ln cap="sq">
            <a:noFill/>
            <a:prstDash val="solid"/>
            <a:miter/>
          </a:ln>
        </p:spPr>
        <p:txBody>
          <a:bodyPr/>
          <a:lstStyle/>
          <a:p>
            <a:endParaRPr lang="en-US"/>
          </a:p>
        </p:txBody>
      </p:sp>
      <p:sp>
        <p:nvSpPr>
          <p:cNvPr id="26" name="Freeform 26"/>
          <p:cNvSpPr/>
          <p:nvPr/>
        </p:nvSpPr>
        <p:spPr>
          <a:xfrm>
            <a:off x="14346610" y="5307650"/>
            <a:ext cx="1159416" cy="1060866"/>
          </a:xfrm>
          <a:custGeom>
            <a:avLst/>
            <a:gdLst/>
            <a:ahLst/>
            <a:cxnLst/>
            <a:rect l="l" t="t" r="r" b="b"/>
            <a:pathLst>
              <a:path w="1159416" h="1060866">
                <a:moveTo>
                  <a:pt x="0" y="0"/>
                </a:moveTo>
                <a:lnTo>
                  <a:pt x="1159416" y="0"/>
                </a:lnTo>
                <a:lnTo>
                  <a:pt x="1159416" y="1060866"/>
                </a:lnTo>
                <a:lnTo>
                  <a:pt x="0" y="1060866"/>
                </a:lnTo>
                <a:lnTo>
                  <a:pt x="0" y="0"/>
                </a:lnTo>
                <a:close/>
              </a:path>
            </a:pathLst>
          </a:custGeom>
          <a:blipFill>
            <a:blip r:embed="rId26">
              <a:extLst>
                <a:ext uri="{96DAC541-7B7A-43D3-8B79-37D633B846F1}">
                  <asvg:svgBlip xmlns:asvg="http://schemas.microsoft.com/office/drawing/2016/SVG/main" r:embed="rId27"/>
                </a:ext>
              </a:extLst>
            </a:blip>
            <a:stretch>
              <a:fillRect/>
            </a:stretch>
          </a:blipFill>
        </p:spPr>
        <p:txBody>
          <a:bodyPr/>
          <a:lstStyle/>
          <a:p>
            <a:endParaRPr lang="en-US"/>
          </a:p>
        </p:txBody>
      </p:sp>
      <p:sp>
        <p:nvSpPr>
          <p:cNvPr id="27" name="Freeform 27"/>
          <p:cNvSpPr/>
          <p:nvPr/>
        </p:nvSpPr>
        <p:spPr>
          <a:xfrm>
            <a:off x="7788851" y="2013392"/>
            <a:ext cx="1716072" cy="2329510"/>
          </a:xfrm>
          <a:custGeom>
            <a:avLst/>
            <a:gdLst/>
            <a:ahLst/>
            <a:cxnLst/>
            <a:rect l="l" t="t" r="r" b="b"/>
            <a:pathLst>
              <a:path w="1716072" h="2329510">
                <a:moveTo>
                  <a:pt x="0" y="0"/>
                </a:moveTo>
                <a:lnTo>
                  <a:pt x="1716073" y="0"/>
                </a:lnTo>
                <a:lnTo>
                  <a:pt x="1716073" y="2329510"/>
                </a:lnTo>
                <a:lnTo>
                  <a:pt x="0" y="2329510"/>
                </a:lnTo>
                <a:lnTo>
                  <a:pt x="0" y="0"/>
                </a:lnTo>
                <a:close/>
              </a:path>
            </a:pathLst>
          </a:custGeom>
          <a:blipFill>
            <a:blip r:embed="rId28">
              <a:extLst>
                <a:ext uri="{96DAC541-7B7A-43D3-8B79-37D633B846F1}">
                  <asvg:svgBlip xmlns:asvg="http://schemas.microsoft.com/office/drawing/2016/SVG/main" r:embed="rId29"/>
                </a:ext>
              </a:extLst>
            </a:blip>
            <a:stretch>
              <a:fillRect/>
            </a:stretch>
          </a:blipFill>
        </p:spPr>
        <p:txBody>
          <a:bodyPr/>
          <a:lstStyle/>
          <a:p>
            <a:endParaRPr lang="en-US"/>
          </a:p>
        </p:txBody>
      </p:sp>
      <p:sp>
        <p:nvSpPr>
          <p:cNvPr id="28" name="TextBox 28"/>
          <p:cNvSpPr txBox="1"/>
          <p:nvPr/>
        </p:nvSpPr>
        <p:spPr>
          <a:xfrm>
            <a:off x="5141521" y="4344644"/>
            <a:ext cx="7010733" cy="2441575"/>
          </a:xfrm>
          <a:prstGeom prst="rect">
            <a:avLst/>
          </a:prstGeom>
        </p:spPr>
        <p:txBody>
          <a:bodyPr lIns="0" tIns="0" rIns="0" bIns="0" rtlCol="0" anchor="t">
            <a:spAutoFit/>
          </a:bodyPr>
          <a:lstStyle/>
          <a:p>
            <a:pPr algn="ctr">
              <a:lnSpc>
                <a:spcPts val="9799"/>
              </a:lnSpc>
            </a:pPr>
            <a:r>
              <a:rPr lang="en-US" sz="6999">
                <a:solidFill>
                  <a:srgbClr val="FFFFFF"/>
                </a:solidFill>
                <a:latin typeface="Chewy"/>
                <a:ea typeface="Chewy"/>
                <a:cs typeface="Chewy"/>
                <a:sym typeface="Chewy"/>
              </a:rPr>
              <a:t>TỔNG QUAN VỀ KHÁCH HÀNG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F275A"/>
        </a:solidFill>
        <a:effectLst/>
      </p:bgPr>
    </p:bg>
    <p:spTree>
      <p:nvGrpSpPr>
        <p:cNvPr id="1" name=""/>
        <p:cNvGrpSpPr/>
        <p:nvPr/>
      </p:nvGrpSpPr>
      <p:grpSpPr>
        <a:xfrm>
          <a:off x="0" y="0"/>
          <a:ext cx="0" cy="0"/>
          <a:chOff x="0" y="0"/>
          <a:chExt cx="0" cy="0"/>
        </a:xfrm>
      </p:grpSpPr>
      <p:sp>
        <p:nvSpPr>
          <p:cNvPr id="2" name="Freeform 2"/>
          <p:cNvSpPr/>
          <p:nvPr/>
        </p:nvSpPr>
        <p:spPr>
          <a:xfrm flipH="1">
            <a:off x="-8810874" y="6808779"/>
            <a:ext cx="13448544" cy="8153180"/>
          </a:xfrm>
          <a:custGeom>
            <a:avLst/>
            <a:gdLst/>
            <a:ahLst/>
            <a:cxnLst/>
            <a:rect l="l" t="t" r="r" b="b"/>
            <a:pathLst>
              <a:path w="13448544" h="8153180">
                <a:moveTo>
                  <a:pt x="13448544" y="0"/>
                </a:moveTo>
                <a:lnTo>
                  <a:pt x="0" y="0"/>
                </a:lnTo>
                <a:lnTo>
                  <a:pt x="0" y="8153180"/>
                </a:lnTo>
                <a:lnTo>
                  <a:pt x="13448544" y="8153180"/>
                </a:lnTo>
                <a:lnTo>
                  <a:pt x="13448544"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3686798" y="6808779"/>
            <a:ext cx="13448544" cy="8153180"/>
          </a:xfrm>
          <a:custGeom>
            <a:avLst/>
            <a:gdLst/>
            <a:ahLst/>
            <a:cxnLst/>
            <a:rect l="l" t="t" r="r" b="b"/>
            <a:pathLst>
              <a:path w="13448544" h="8153180">
                <a:moveTo>
                  <a:pt x="0" y="0"/>
                </a:moveTo>
                <a:lnTo>
                  <a:pt x="13448544" y="0"/>
                </a:lnTo>
                <a:lnTo>
                  <a:pt x="13448544" y="8153180"/>
                </a:lnTo>
                <a:lnTo>
                  <a:pt x="0" y="815318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flipH="1">
            <a:off x="-9213434" y="7837479"/>
            <a:ext cx="13448544" cy="8153180"/>
          </a:xfrm>
          <a:custGeom>
            <a:avLst/>
            <a:gdLst/>
            <a:ahLst/>
            <a:cxnLst/>
            <a:rect l="l" t="t" r="r" b="b"/>
            <a:pathLst>
              <a:path w="13448544" h="8153180">
                <a:moveTo>
                  <a:pt x="13448544" y="0"/>
                </a:moveTo>
                <a:lnTo>
                  <a:pt x="0" y="0"/>
                </a:lnTo>
                <a:lnTo>
                  <a:pt x="0" y="8153180"/>
                </a:lnTo>
                <a:lnTo>
                  <a:pt x="13448544" y="8153180"/>
                </a:lnTo>
                <a:lnTo>
                  <a:pt x="13448544"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a:off x="14052890" y="7837479"/>
            <a:ext cx="13448544" cy="8153180"/>
          </a:xfrm>
          <a:custGeom>
            <a:avLst/>
            <a:gdLst/>
            <a:ahLst/>
            <a:cxnLst/>
            <a:rect l="l" t="t" r="r" b="b"/>
            <a:pathLst>
              <a:path w="13448544" h="8153180">
                <a:moveTo>
                  <a:pt x="0" y="0"/>
                </a:moveTo>
                <a:lnTo>
                  <a:pt x="13448544" y="0"/>
                </a:lnTo>
                <a:lnTo>
                  <a:pt x="13448544" y="8153180"/>
                </a:lnTo>
                <a:lnTo>
                  <a:pt x="0" y="815318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6" name="Freeform 6"/>
          <p:cNvSpPr/>
          <p:nvPr/>
        </p:nvSpPr>
        <p:spPr>
          <a:xfrm flipH="1">
            <a:off x="16458734" y="1337121"/>
            <a:ext cx="4610592" cy="1969980"/>
          </a:xfrm>
          <a:custGeom>
            <a:avLst/>
            <a:gdLst/>
            <a:ahLst/>
            <a:cxnLst/>
            <a:rect l="l" t="t" r="r" b="b"/>
            <a:pathLst>
              <a:path w="4610592" h="1969980">
                <a:moveTo>
                  <a:pt x="4610592" y="0"/>
                </a:moveTo>
                <a:lnTo>
                  <a:pt x="0" y="0"/>
                </a:lnTo>
                <a:lnTo>
                  <a:pt x="0" y="1969981"/>
                </a:lnTo>
                <a:lnTo>
                  <a:pt x="4610592" y="1969981"/>
                </a:lnTo>
                <a:lnTo>
                  <a:pt x="4610592"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7" name="Freeform 7"/>
          <p:cNvSpPr/>
          <p:nvPr/>
        </p:nvSpPr>
        <p:spPr>
          <a:xfrm>
            <a:off x="-2781326" y="1337121"/>
            <a:ext cx="4610592" cy="1969980"/>
          </a:xfrm>
          <a:custGeom>
            <a:avLst/>
            <a:gdLst/>
            <a:ahLst/>
            <a:cxnLst/>
            <a:rect l="l" t="t" r="r" b="b"/>
            <a:pathLst>
              <a:path w="4610592" h="1969980">
                <a:moveTo>
                  <a:pt x="0" y="0"/>
                </a:moveTo>
                <a:lnTo>
                  <a:pt x="4610592" y="0"/>
                </a:lnTo>
                <a:lnTo>
                  <a:pt x="4610592" y="1969981"/>
                </a:lnTo>
                <a:lnTo>
                  <a:pt x="0" y="196998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8" name="Freeform 8"/>
          <p:cNvSpPr/>
          <p:nvPr/>
        </p:nvSpPr>
        <p:spPr>
          <a:xfrm>
            <a:off x="16141791" y="3670373"/>
            <a:ext cx="633887" cy="824921"/>
          </a:xfrm>
          <a:custGeom>
            <a:avLst/>
            <a:gdLst/>
            <a:ahLst/>
            <a:cxnLst/>
            <a:rect l="l" t="t" r="r" b="b"/>
            <a:pathLst>
              <a:path w="633887" h="824921">
                <a:moveTo>
                  <a:pt x="0" y="0"/>
                </a:moveTo>
                <a:lnTo>
                  <a:pt x="633887" y="0"/>
                </a:lnTo>
                <a:lnTo>
                  <a:pt x="633887" y="824921"/>
                </a:lnTo>
                <a:lnTo>
                  <a:pt x="0" y="824921"/>
                </a:lnTo>
                <a:lnTo>
                  <a:pt x="0" y="0"/>
                </a:lnTo>
                <a:close/>
              </a:path>
            </a:pathLst>
          </a:custGeom>
          <a:blipFill>
            <a:blip r:embed="rId8">
              <a:extLst>
                <a:ext uri="{96DAC541-7B7A-43D3-8B79-37D633B846F1}">
                  <asvg:svgBlip xmlns:asvg="http://schemas.microsoft.com/office/drawing/2016/SVG/main" r:embed="rId9"/>
                </a:ext>
              </a:extLst>
            </a:blip>
            <a:stretch>
              <a:fillRect t="-39561" r="-38112" b="-1473"/>
            </a:stretch>
          </a:blipFill>
        </p:spPr>
        <p:txBody>
          <a:bodyPr/>
          <a:lstStyle/>
          <a:p>
            <a:endParaRPr lang="en-US"/>
          </a:p>
        </p:txBody>
      </p:sp>
      <p:sp>
        <p:nvSpPr>
          <p:cNvPr id="9" name="Freeform 9"/>
          <p:cNvSpPr/>
          <p:nvPr/>
        </p:nvSpPr>
        <p:spPr>
          <a:xfrm>
            <a:off x="723487" y="710046"/>
            <a:ext cx="16535813" cy="9278932"/>
          </a:xfrm>
          <a:custGeom>
            <a:avLst/>
            <a:gdLst/>
            <a:ahLst/>
            <a:cxnLst/>
            <a:rect l="l" t="t" r="r" b="b"/>
            <a:pathLst>
              <a:path w="16535813" h="9278932">
                <a:moveTo>
                  <a:pt x="0" y="0"/>
                </a:moveTo>
                <a:lnTo>
                  <a:pt x="16535813" y="0"/>
                </a:lnTo>
                <a:lnTo>
                  <a:pt x="16535813" y="9278932"/>
                </a:lnTo>
                <a:lnTo>
                  <a:pt x="0" y="9278932"/>
                </a:lnTo>
                <a:lnTo>
                  <a:pt x="0" y="0"/>
                </a:lnTo>
                <a:close/>
              </a:path>
            </a:pathLst>
          </a:custGeom>
          <a:blipFill>
            <a:blip r:embed="rId10"/>
            <a:stretch>
              <a:fillRect t="-625" b="-61"/>
            </a:stretch>
          </a:blipFill>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F275A"/>
        </a:solidFill>
        <a:effectLst/>
      </p:bgPr>
    </p:bg>
    <p:spTree>
      <p:nvGrpSpPr>
        <p:cNvPr id="1" name=""/>
        <p:cNvGrpSpPr/>
        <p:nvPr/>
      </p:nvGrpSpPr>
      <p:grpSpPr>
        <a:xfrm>
          <a:off x="0" y="0"/>
          <a:ext cx="0" cy="0"/>
          <a:chOff x="0" y="0"/>
          <a:chExt cx="0" cy="0"/>
        </a:xfrm>
      </p:grpSpPr>
      <p:sp>
        <p:nvSpPr>
          <p:cNvPr id="2" name="Freeform 2"/>
          <p:cNvSpPr/>
          <p:nvPr/>
        </p:nvSpPr>
        <p:spPr>
          <a:xfrm flipH="1">
            <a:off x="-8810874" y="6808779"/>
            <a:ext cx="13448544" cy="8153180"/>
          </a:xfrm>
          <a:custGeom>
            <a:avLst/>
            <a:gdLst/>
            <a:ahLst/>
            <a:cxnLst/>
            <a:rect l="l" t="t" r="r" b="b"/>
            <a:pathLst>
              <a:path w="13448544" h="8153180">
                <a:moveTo>
                  <a:pt x="13448544" y="0"/>
                </a:moveTo>
                <a:lnTo>
                  <a:pt x="0" y="0"/>
                </a:lnTo>
                <a:lnTo>
                  <a:pt x="0" y="8153180"/>
                </a:lnTo>
                <a:lnTo>
                  <a:pt x="13448544" y="8153180"/>
                </a:lnTo>
                <a:lnTo>
                  <a:pt x="13448544"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3686798" y="6808779"/>
            <a:ext cx="13448544" cy="8153180"/>
          </a:xfrm>
          <a:custGeom>
            <a:avLst/>
            <a:gdLst/>
            <a:ahLst/>
            <a:cxnLst/>
            <a:rect l="l" t="t" r="r" b="b"/>
            <a:pathLst>
              <a:path w="13448544" h="8153180">
                <a:moveTo>
                  <a:pt x="0" y="0"/>
                </a:moveTo>
                <a:lnTo>
                  <a:pt x="13448544" y="0"/>
                </a:lnTo>
                <a:lnTo>
                  <a:pt x="13448544" y="8153180"/>
                </a:lnTo>
                <a:lnTo>
                  <a:pt x="0" y="815318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flipH="1">
            <a:off x="-9213434" y="7837479"/>
            <a:ext cx="13448544" cy="8153180"/>
          </a:xfrm>
          <a:custGeom>
            <a:avLst/>
            <a:gdLst/>
            <a:ahLst/>
            <a:cxnLst/>
            <a:rect l="l" t="t" r="r" b="b"/>
            <a:pathLst>
              <a:path w="13448544" h="8153180">
                <a:moveTo>
                  <a:pt x="13448544" y="0"/>
                </a:moveTo>
                <a:lnTo>
                  <a:pt x="0" y="0"/>
                </a:lnTo>
                <a:lnTo>
                  <a:pt x="0" y="8153180"/>
                </a:lnTo>
                <a:lnTo>
                  <a:pt x="13448544" y="8153180"/>
                </a:lnTo>
                <a:lnTo>
                  <a:pt x="13448544"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a:off x="14052890" y="7837479"/>
            <a:ext cx="13448544" cy="8153180"/>
          </a:xfrm>
          <a:custGeom>
            <a:avLst/>
            <a:gdLst/>
            <a:ahLst/>
            <a:cxnLst/>
            <a:rect l="l" t="t" r="r" b="b"/>
            <a:pathLst>
              <a:path w="13448544" h="8153180">
                <a:moveTo>
                  <a:pt x="0" y="0"/>
                </a:moveTo>
                <a:lnTo>
                  <a:pt x="13448544" y="0"/>
                </a:lnTo>
                <a:lnTo>
                  <a:pt x="13448544" y="8153180"/>
                </a:lnTo>
                <a:lnTo>
                  <a:pt x="0" y="815318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6" name="Freeform 6"/>
          <p:cNvSpPr/>
          <p:nvPr/>
        </p:nvSpPr>
        <p:spPr>
          <a:xfrm flipH="1">
            <a:off x="16458734" y="1337121"/>
            <a:ext cx="4610592" cy="1969980"/>
          </a:xfrm>
          <a:custGeom>
            <a:avLst/>
            <a:gdLst/>
            <a:ahLst/>
            <a:cxnLst/>
            <a:rect l="l" t="t" r="r" b="b"/>
            <a:pathLst>
              <a:path w="4610592" h="1969980">
                <a:moveTo>
                  <a:pt x="4610592" y="0"/>
                </a:moveTo>
                <a:lnTo>
                  <a:pt x="0" y="0"/>
                </a:lnTo>
                <a:lnTo>
                  <a:pt x="0" y="1969981"/>
                </a:lnTo>
                <a:lnTo>
                  <a:pt x="4610592" y="1969981"/>
                </a:lnTo>
                <a:lnTo>
                  <a:pt x="4610592"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7" name="Freeform 7"/>
          <p:cNvSpPr/>
          <p:nvPr/>
        </p:nvSpPr>
        <p:spPr>
          <a:xfrm>
            <a:off x="-2781326" y="1337121"/>
            <a:ext cx="4610592" cy="1969980"/>
          </a:xfrm>
          <a:custGeom>
            <a:avLst/>
            <a:gdLst/>
            <a:ahLst/>
            <a:cxnLst/>
            <a:rect l="l" t="t" r="r" b="b"/>
            <a:pathLst>
              <a:path w="4610592" h="1969980">
                <a:moveTo>
                  <a:pt x="0" y="0"/>
                </a:moveTo>
                <a:lnTo>
                  <a:pt x="4610592" y="0"/>
                </a:lnTo>
                <a:lnTo>
                  <a:pt x="4610592" y="1969981"/>
                </a:lnTo>
                <a:lnTo>
                  <a:pt x="0" y="196998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8" name="Freeform 8"/>
          <p:cNvSpPr/>
          <p:nvPr/>
        </p:nvSpPr>
        <p:spPr>
          <a:xfrm>
            <a:off x="16141791" y="3670373"/>
            <a:ext cx="633887" cy="824921"/>
          </a:xfrm>
          <a:custGeom>
            <a:avLst/>
            <a:gdLst/>
            <a:ahLst/>
            <a:cxnLst/>
            <a:rect l="l" t="t" r="r" b="b"/>
            <a:pathLst>
              <a:path w="633887" h="824921">
                <a:moveTo>
                  <a:pt x="0" y="0"/>
                </a:moveTo>
                <a:lnTo>
                  <a:pt x="633887" y="0"/>
                </a:lnTo>
                <a:lnTo>
                  <a:pt x="633887" y="824921"/>
                </a:lnTo>
                <a:lnTo>
                  <a:pt x="0" y="824921"/>
                </a:lnTo>
                <a:lnTo>
                  <a:pt x="0" y="0"/>
                </a:lnTo>
                <a:close/>
              </a:path>
            </a:pathLst>
          </a:custGeom>
          <a:blipFill>
            <a:blip r:embed="rId8">
              <a:extLst>
                <a:ext uri="{96DAC541-7B7A-43D3-8B79-37D633B846F1}">
                  <asvg:svgBlip xmlns:asvg="http://schemas.microsoft.com/office/drawing/2016/SVG/main" r:embed="rId9"/>
                </a:ext>
              </a:extLst>
            </a:blip>
            <a:stretch>
              <a:fillRect t="-39561" r="-38112" b="-1473"/>
            </a:stretch>
          </a:blipFill>
        </p:spPr>
        <p:txBody>
          <a:bodyPr/>
          <a:lstStyle/>
          <a:p>
            <a:endParaRPr lang="en-US"/>
          </a:p>
        </p:txBody>
      </p:sp>
      <p:sp>
        <p:nvSpPr>
          <p:cNvPr id="9" name="Freeform 9"/>
          <p:cNvSpPr/>
          <p:nvPr/>
        </p:nvSpPr>
        <p:spPr>
          <a:xfrm>
            <a:off x="1109055" y="800895"/>
            <a:ext cx="16069890" cy="9099575"/>
          </a:xfrm>
          <a:custGeom>
            <a:avLst/>
            <a:gdLst/>
            <a:ahLst/>
            <a:cxnLst/>
            <a:rect l="l" t="t" r="r" b="b"/>
            <a:pathLst>
              <a:path w="16069890" h="9099575">
                <a:moveTo>
                  <a:pt x="0" y="0"/>
                </a:moveTo>
                <a:lnTo>
                  <a:pt x="16069890" y="0"/>
                </a:lnTo>
                <a:lnTo>
                  <a:pt x="16069890" y="9099575"/>
                </a:lnTo>
                <a:lnTo>
                  <a:pt x="0" y="9099575"/>
                </a:lnTo>
                <a:lnTo>
                  <a:pt x="0" y="0"/>
                </a:lnTo>
                <a:close/>
              </a:path>
            </a:pathLst>
          </a:custGeom>
          <a:blipFill>
            <a:blip r:embed="rId10"/>
            <a:stretch>
              <a:fillRect/>
            </a:stretch>
          </a:blipFill>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F275A"/>
        </a:solidFill>
        <a:effectLst/>
      </p:bgPr>
    </p:bg>
    <p:spTree>
      <p:nvGrpSpPr>
        <p:cNvPr id="1" name=""/>
        <p:cNvGrpSpPr/>
        <p:nvPr/>
      </p:nvGrpSpPr>
      <p:grpSpPr>
        <a:xfrm>
          <a:off x="0" y="0"/>
          <a:ext cx="0" cy="0"/>
          <a:chOff x="0" y="0"/>
          <a:chExt cx="0" cy="0"/>
        </a:xfrm>
      </p:grpSpPr>
      <p:sp>
        <p:nvSpPr>
          <p:cNvPr id="2" name="Freeform 2"/>
          <p:cNvSpPr/>
          <p:nvPr/>
        </p:nvSpPr>
        <p:spPr>
          <a:xfrm flipH="1">
            <a:off x="-8810874" y="6808779"/>
            <a:ext cx="13448544" cy="8153180"/>
          </a:xfrm>
          <a:custGeom>
            <a:avLst/>
            <a:gdLst/>
            <a:ahLst/>
            <a:cxnLst/>
            <a:rect l="l" t="t" r="r" b="b"/>
            <a:pathLst>
              <a:path w="13448544" h="8153180">
                <a:moveTo>
                  <a:pt x="13448544" y="0"/>
                </a:moveTo>
                <a:lnTo>
                  <a:pt x="0" y="0"/>
                </a:lnTo>
                <a:lnTo>
                  <a:pt x="0" y="8153180"/>
                </a:lnTo>
                <a:lnTo>
                  <a:pt x="13448544" y="8153180"/>
                </a:lnTo>
                <a:lnTo>
                  <a:pt x="13448544"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3686798" y="6808779"/>
            <a:ext cx="13448544" cy="8153180"/>
          </a:xfrm>
          <a:custGeom>
            <a:avLst/>
            <a:gdLst/>
            <a:ahLst/>
            <a:cxnLst/>
            <a:rect l="l" t="t" r="r" b="b"/>
            <a:pathLst>
              <a:path w="13448544" h="8153180">
                <a:moveTo>
                  <a:pt x="0" y="0"/>
                </a:moveTo>
                <a:lnTo>
                  <a:pt x="13448544" y="0"/>
                </a:lnTo>
                <a:lnTo>
                  <a:pt x="13448544" y="8153180"/>
                </a:lnTo>
                <a:lnTo>
                  <a:pt x="0" y="815318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flipH="1">
            <a:off x="-9213434" y="7837479"/>
            <a:ext cx="13448544" cy="8153180"/>
          </a:xfrm>
          <a:custGeom>
            <a:avLst/>
            <a:gdLst/>
            <a:ahLst/>
            <a:cxnLst/>
            <a:rect l="l" t="t" r="r" b="b"/>
            <a:pathLst>
              <a:path w="13448544" h="8153180">
                <a:moveTo>
                  <a:pt x="13448544" y="0"/>
                </a:moveTo>
                <a:lnTo>
                  <a:pt x="0" y="0"/>
                </a:lnTo>
                <a:lnTo>
                  <a:pt x="0" y="8153180"/>
                </a:lnTo>
                <a:lnTo>
                  <a:pt x="13448544" y="8153180"/>
                </a:lnTo>
                <a:lnTo>
                  <a:pt x="13448544"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a:off x="14052890" y="7837479"/>
            <a:ext cx="13448544" cy="8153180"/>
          </a:xfrm>
          <a:custGeom>
            <a:avLst/>
            <a:gdLst/>
            <a:ahLst/>
            <a:cxnLst/>
            <a:rect l="l" t="t" r="r" b="b"/>
            <a:pathLst>
              <a:path w="13448544" h="8153180">
                <a:moveTo>
                  <a:pt x="0" y="0"/>
                </a:moveTo>
                <a:lnTo>
                  <a:pt x="13448544" y="0"/>
                </a:lnTo>
                <a:lnTo>
                  <a:pt x="13448544" y="8153180"/>
                </a:lnTo>
                <a:lnTo>
                  <a:pt x="0" y="815318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6" name="Freeform 6"/>
          <p:cNvSpPr/>
          <p:nvPr/>
        </p:nvSpPr>
        <p:spPr>
          <a:xfrm flipH="1">
            <a:off x="16458734" y="1337121"/>
            <a:ext cx="4610592" cy="1969980"/>
          </a:xfrm>
          <a:custGeom>
            <a:avLst/>
            <a:gdLst/>
            <a:ahLst/>
            <a:cxnLst/>
            <a:rect l="l" t="t" r="r" b="b"/>
            <a:pathLst>
              <a:path w="4610592" h="1969980">
                <a:moveTo>
                  <a:pt x="4610592" y="0"/>
                </a:moveTo>
                <a:lnTo>
                  <a:pt x="0" y="0"/>
                </a:lnTo>
                <a:lnTo>
                  <a:pt x="0" y="1969981"/>
                </a:lnTo>
                <a:lnTo>
                  <a:pt x="4610592" y="1969981"/>
                </a:lnTo>
                <a:lnTo>
                  <a:pt x="4610592"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7" name="Freeform 7"/>
          <p:cNvSpPr/>
          <p:nvPr/>
        </p:nvSpPr>
        <p:spPr>
          <a:xfrm>
            <a:off x="-2781326" y="1337121"/>
            <a:ext cx="4610592" cy="1969980"/>
          </a:xfrm>
          <a:custGeom>
            <a:avLst/>
            <a:gdLst/>
            <a:ahLst/>
            <a:cxnLst/>
            <a:rect l="l" t="t" r="r" b="b"/>
            <a:pathLst>
              <a:path w="4610592" h="1969980">
                <a:moveTo>
                  <a:pt x="0" y="0"/>
                </a:moveTo>
                <a:lnTo>
                  <a:pt x="4610592" y="0"/>
                </a:lnTo>
                <a:lnTo>
                  <a:pt x="4610592" y="1969981"/>
                </a:lnTo>
                <a:lnTo>
                  <a:pt x="0" y="196998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8" name="Freeform 8"/>
          <p:cNvSpPr/>
          <p:nvPr/>
        </p:nvSpPr>
        <p:spPr>
          <a:xfrm>
            <a:off x="16141791" y="3670373"/>
            <a:ext cx="633887" cy="824921"/>
          </a:xfrm>
          <a:custGeom>
            <a:avLst/>
            <a:gdLst/>
            <a:ahLst/>
            <a:cxnLst/>
            <a:rect l="l" t="t" r="r" b="b"/>
            <a:pathLst>
              <a:path w="633887" h="824921">
                <a:moveTo>
                  <a:pt x="0" y="0"/>
                </a:moveTo>
                <a:lnTo>
                  <a:pt x="633887" y="0"/>
                </a:lnTo>
                <a:lnTo>
                  <a:pt x="633887" y="824921"/>
                </a:lnTo>
                <a:lnTo>
                  <a:pt x="0" y="824921"/>
                </a:lnTo>
                <a:lnTo>
                  <a:pt x="0" y="0"/>
                </a:lnTo>
                <a:close/>
              </a:path>
            </a:pathLst>
          </a:custGeom>
          <a:blipFill>
            <a:blip r:embed="rId8">
              <a:extLst>
                <a:ext uri="{96DAC541-7B7A-43D3-8B79-37D633B846F1}">
                  <asvg:svgBlip xmlns:asvg="http://schemas.microsoft.com/office/drawing/2016/SVG/main" r:embed="rId9"/>
                </a:ext>
              </a:extLst>
            </a:blip>
            <a:stretch>
              <a:fillRect t="-39561" r="-38112" b="-1473"/>
            </a:stretch>
          </a:blipFill>
        </p:spPr>
        <p:txBody>
          <a:bodyPr/>
          <a:lstStyle/>
          <a:p>
            <a:endParaRPr lang="en-US"/>
          </a:p>
        </p:txBody>
      </p:sp>
      <p:sp>
        <p:nvSpPr>
          <p:cNvPr id="9" name="Freeform 9"/>
          <p:cNvSpPr/>
          <p:nvPr/>
        </p:nvSpPr>
        <p:spPr>
          <a:xfrm>
            <a:off x="1028700" y="558356"/>
            <a:ext cx="16230600" cy="9170289"/>
          </a:xfrm>
          <a:custGeom>
            <a:avLst/>
            <a:gdLst/>
            <a:ahLst/>
            <a:cxnLst/>
            <a:rect l="l" t="t" r="r" b="b"/>
            <a:pathLst>
              <a:path w="16230600" h="9170289">
                <a:moveTo>
                  <a:pt x="0" y="0"/>
                </a:moveTo>
                <a:lnTo>
                  <a:pt x="16230600" y="0"/>
                </a:lnTo>
                <a:lnTo>
                  <a:pt x="16230600" y="9170288"/>
                </a:lnTo>
                <a:lnTo>
                  <a:pt x="0" y="9170288"/>
                </a:lnTo>
                <a:lnTo>
                  <a:pt x="0" y="0"/>
                </a:lnTo>
                <a:close/>
              </a:path>
            </a:pathLst>
          </a:custGeom>
          <a:blipFill>
            <a:blip r:embed="rId10"/>
            <a:stretch>
              <a:fillRect/>
            </a:stretch>
          </a:blipFill>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F275A"/>
        </a:solidFill>
        <a:effectLst/>
      </p:bgPr>
    </p:bg>
    <p:spTree>
      <p:nvGrpSpPr>
        <p:cNvPr id="1" name=""/>
        <p:cNvGrpSpPr/>
        <p:nvPr/>
      </p:nvGrpSpPr>
      <p:grpSpPr>
        <a:xfrm>
          <a:off x="0" y="0"/>
          <a:ext cx="0" cy="0"/>
          <a:chOff x="0" y="0"/>
          <a:chExt cx="0" cy="0"/>
        </a:xfrm>
      </p:grpSpPr>
      <p:sp>
        <p:nvSpPr>
          <p:cNvPr id="2" name="TextBox 2"/>
          <p:cNvSpPr txBox="1"/>
          <p:nvPr/>
        </p:nvSpPr>
        <p:spPr>
          <a:xfrm>
            <a:off x="1258041" y="1419118"/>
            <a:ext cx="11155623" cy="1158875"/>
          </a:xfrm>
          <a:prstGeom prst="rect">
            <a:avLst/>
          </a:prstGeom>
        </p:spPr>
        <p:txBody>
          <a:bodyPr lIns="0" tIns="0" rIns="0" bIns="0" rtlCol="0" anchor="t">
            <a:spAutoFit/>
          </a:bodyPr>
          <a:lstStyle/>
          <a:p>
            <a:pPr algn="l">
              <a:lnSpc>
                <a:spcPts val="8800"/>
              </a:lnSpc>
            </a:pPr>
            <a:r>
              <a:rPr lang="en-US" sz="8000">
                <a:solidFill>
                  <a:srgbClr val="FFFFFF"/>
                </a:solidFill>
                <a:latin typeface="Chewy"/>
                <a:ea typeface="Chewy"/>
                <a:cs typeface="Chewy"/>
                <a:sym typeface="Chewy"/>
              </a:rPr>
              <a:t>TỔNG QUAN KHÁCH HÀNG</a:t>
            </a:r>
          </a:p>
        </p:txBody>
      </p:sp>
      <p:sp>
        <p:nvSpPr>
          <p:cNvPr id="3" name="TextBox 3"/>
          <p:cNvSpPr txBox="1"/>
          <p:nvPr/>
        </p:nvSpPr>
        <p:spPr>
          <a:xfrm>
            <a:off x="669588" y="2675489"/>
            <a:ext cx="12332528" cy="7829550"/>
          </a:xfrm>
          <a:prstGeom prst="rect">
            <a:avLst/>
          </a:prstGeom>
        </p:spPr>
        <p:txBody>
          <a:bodyPr lIns="0" tIns="0" rIns="0" bIns="0" rtlCol="0" anchor="t">
            <a:spAutoFit/>
          </a:bodyPr>
          <a:lstStyle/>
          <a:p>
            <a:pPr marL="647702" lvl="1" indent="-323851" algn="just">
              <a:lnSpc>
                <a:spcPts val="3600"/>
              </a:lnSpc>
              <a:buFont typeface="Arial"/>
              <a:buChar char="•"/>
            </a:pPr>
            <a:r>
              <a:rPr lang="en-US" sz="3000">
                <a:solidFill>
                  <a:srgbClr val="FFFFFF"/>
                </a:solidFill>
                <a:latin typeface="Comic Sans"/>
                <a:ea typeface="Comic Sans"/>
                <a:cs typeface="Comic Sans"/>
                <a:sym typeface="Comic Sans"/>
              </a:rPr>
              <a:t>Tổng khách khảo sát:  ~130,000</a:t>
            </a:r>
          </a:p>
          <a:p>
            <a:pPr marL="647702" lvl="1" indent="-323851" algn="just">
              <a:lnSpc>
                <a:spcPts val="3600"/>
              </a:lnSpc>
              <a:buFont typeface="Arial"/>
              <a:buChar char="•"/>
            </a:pPr>
            <a:r>
              <a:rPr lang="en-US" sz="3000">
                <a:solidFill>
                  <a:srgbClr val="FFFFFF"/>
                </a:solidFill>
                <a:latin typeface="Comic Sans"/>
                <a:ea typeface="Comic Sans"/>
                <a:cs typeface="Comic Sans"/>
                <a:sym typeface="Comic Sans"/>
              </a:rPr>
              <a:t> ↳ Trong đó 54.73% hài lòng, 45.27% không hài lòng  mức độ hài lòng ở mức trung bình.</a:t>
            </a:r>
          </a:p>
          <a:p>
            <a:pPr algn="just">
              <a:lnSpc>
                <a:spcPts val="3600"/>
              </a:lnSpc>
            </a:pPr>
            <a:r>
              <a:rPr lang="en-US" sz="3000">
                <a:solidFill>
                  <a:srgbClr val="FFFFFF"/>
                </a:solidFill>
                <a:latin typeface="Comic Sans"/>
                <a:ea typeface="Comic Sans"/>
                <a:cs typeface="Comic Sans"/>
                <a:sym typeface="Comic Sans"/>
              </a:rPr>
              <a:t>🎯 Loyalty – Khách trung thành vs không trung thành</a:t>
            </a:r>
          </a:p>
          <a:p>
            <a:pPr marL="647702" lvl="1" indent="-323851" algn="just">
              <a:lnSpc>
                <a:spcPts val="3600"/>
              </a:lnSpc>
              <a:buFont typeface="Arial"/>
              <a:buChar char="•"/>
            </a:pPr>
            <a:r>
              <a:rPr lang="en-US" sz="3000">
                <a:solidFill>
                  <a:srgbClr val="FFFFFF"/>
                </a:solidFill>
                <a:latin typeface="Comic Sans"/>
                <a:ea typeface="Comic Sans"/>
                <a:cs typeface="Comic Sans"/>
                <a:sym typeface="Comic Sans"/>
              </a:rPr>
              <a:t>Khách trung thành (Loyal Customer): chiếm 81.69%, là đối tượng chính của hãng.</a:t>
            </a:r>
          </a:p>
          <a:p>
            <a:pPr marL="1295403" lvl="2" indent="-431801" algn="just">
              <a:lnSpc>
                <a:spcPts val="3600"/>
              </a:lnSpc>
              <a:buFont typeface="Arial"/>
              <a:buChar char="⚬"/>
            </a:pPr>
            <a:r>
              <a:rPr lang="en-US" sz="3000">
                <a:solidFill>
                  <a:srgbClr val="FFFFFF"/>
                </a:solidFill>
                <a:latin typeface="Comic Sans"/>
                <a:ea typeface="Comic Sans"/>
                <a:cs typeface="Comic Sans"/>
                <a:sym typeface="Comic Sans"/>
              </a:rPr>
              <a:t>Tuy nhiên, chỉ 65,387 người hài lòng, còn lại 40.731 (≈38.37%) không hài lòng → cần giữ chân nhóm cốt lõi.</a:t>
            </a:r>
          </a:p>
          <a:p>
            <a:pPr marL="647702" lvl="1" indent="-323851" algn="just">
              <a:lnSpc>
                <a:spcPts val="3600"/>
              </a:lnSpc>
              <a:buFont typeface="Arial"/>
              <a:buChar char="•"/>
            </a:pPr>
            <a:r>
              <a:rPr lang="en-US" sz="3000">
                <a:solidFill>
                  <a:srgbClr val="FFFFFF"/>
                </a:solidFill>
                <a:latin typeface="Comic Sans"/>
                <a:ea typeface="Comic Sans"/>
                <a:cs typeface="Comic Sans"/>
                <a:sym typeface="Comic Sans"/>
              </a:rPr>
              <a:t>Khách không trung thành (Disloyal Customer): chiếm 18.3%</a:t>
            </a:r>
          </a:p>
          <a:p>
            <a:pPr marL="1295403" lvl="2" indent="-431801" algn="just">
              <a:lnSpc>
                <a:spcPts val="3600"/>
              </a:lnSpc>
              <a:buFont typeface="Arial"/>
              <a:buChar char="⚬"/>
            </a:pPr>
            <a:r>
              <a:rPr lang="en-US" sz="3000">
                <a:solidFill>
                  <a:srgbClr val="FFFFFF"/>
                </a:solidFill>
                <a:latin typeface="Comic Sans"/>
                <a:ea typeface="Comic Sans"/>
                <a:cs typeface="Comic Sans"/>
                <a:sym typeface="Comic Sans"/>
              </a:rPr>
              <a:t>Tỷ lệ không hài lòng rất cao (chỉ 5,700/23,780 người hài lòng)</a:t>
            </a:r>
          </a:p>
          <a:p>
            <a:pPr algn="just">
              <a:lnSpc>
                <a:spcPts val="3600"/>
              </a:lnSpc>
            </a:pPr>
            <a:r>
              <a:rPr lang="en-US" sz="3000">
                <a:solidFill>
                  <a:srgbClr val="FFFFFF"/>
                </a:solidFill>
                <a:latin typeface="Comic Sans"/>
                <a:ea typeface="Comic Sans"/>
                <a:cs typeface="Comic Sans"/>
                <a:sym typeface="Comic Sans"/>
              </a:rPr>
              <a:t>💺 Hạng vé sử dụng (Travel Class)</a:t>
            </a:r>
          </a:p>
          <a:p>
            <a:pPr marL="647702" lvl="1" indent="-323851" algn="just">
              <a:lnSpc>
                <a:spcPts val="3600"/>
              </a:lnSpc>
              <a:buFont typeface="Arial"/>
              <a:buChar char="•"/>
            </a:pPr>
            <a:r>
              <a:rPr lang="en-US" sz="3000">
                <a:solidFill>
                  <a:srgbClr val="FFFFFF"/>
                </a:solidFill>
                <a:latin typeface="Comic Sans"/>
                <a:ea typeface="Comic Sans"/>
                <a:cs typeface="Comic Sans"/>
                <a:sym typeface="Comic Sans"/>
              </a:rPr>
              <a:t>Business Class: 47.86%</a:t>
            </a:r>
          </a:p>
          <a:p>
            <a:pPr marL="647702" lvl="1" indent="-323851" algn="just">
              <a:lnSpc>
                <a:spcPts val="3600"/>
              </a:lnSpc>
              <a:buFont typeface="Arial"/>
              <a:buChar char="•"/>
            </a:pPr>
            <a:r>
              <a:rPr lang="en-US" sz="3000">
                <a:solidFill>
                  <a:srgbClr val="FFFFFF"/>
                </a:solidFill>
                <a:latin typeface="Comic Sans"/>
                <a:ea typeface="Comic Sans"/>
                <a:cs typeface="Comic Sans"/>
                <a:sym typeface="Comic Sans"/>
              </a:rPr>
              <a:t>Economy (Eco): 44.89%</a:t>
            </a:r>
          </a:p>
          <a:p>
            <a:pPr marL="647702" lvl="1" indent="-323851" algn="just">
              <a:lnSpc>
                <a:spcPts val="3600"/>
              </a:lnSpc>
              <a:buFont typeface="Arial"/>
              <a:buChar char="•"/>
            </a:pPr>
            <a:r>
              <a:rPr lang="en-US" sz="3000">
                <a:solidFill>
                  <a:srgbClr val="FFFFFF"/>
                </a:solidFill>
                <a:latin typeface="Comic Sans"/>
                <a:ea typeface="Comic Sans"/>
                <a:cs typeface="Comic Sans"/>
                <a:sym typeface="Comic Sans"/>
              </a:rPr>
              <a:t>Eco Plus: 7.25%</a:t>
            </a:r>
          </a:p>
          <a:p>
            <a:pPr marL="647702" lvl="1" indent="-323851" algn="just">
              <a:lnSpc>
                <a:spcPts val="3600"/>
              </a:lnSpc>
              <a:buFont typeface="Arial"/>
              <a:buChar char="•"/>
            </a:pPr>
            <a:r>
              <a:rPr lang="en-US" sz="3000">
                <a:solidFill>
                  <a:srgbClr val="FFFFFF"/>
                </a:solidFill>
                <a:latin typeface="Comic Sans"/>
                <a:ea typeface="Comic Sans"/>
                <a:cs typeface="Comic Sans"/>
                <a:sym typeface="Comic Sans"/>
              </a:rPr>
              <a:t>Business &amp; Eco chiếm đến 92.75% tổng số khách</a:t>
            </a:r>
          </a:p>
          <a:p>
            <a:pPr algn="just">
              <a:lnSpc>
                <a:spcPts val="3600"/>
              </a:lnSpc>
            </a:pPr>
            <a:endParaRPr lang="en-US" sz="3000">
              <a:solidFill>
                <a:srgbClr val="FFFFFF"/>
              </a:solidFill>
              <a:latin typeface="Comic Sans"/>
              <a:ea typeface="Comic Sans"/>
              <a:cs typeface="Comic Sans"/>
              <a:sym typeface="Comic Sans"/>
            </a:endParaRPr>
          </a:p>
          <a:p>
            <a:pPr algn="just">
              <a:lnSpc>
                <a:spcPts val="4079"/>
              </a:lnSpc>
            </a:pPr>
            <a:endParaRPr lang="en-US" sz="3000">
              <a:solidFill>
                <a:srgbClr val="FFFFFF"/>
              </a:solidFill>
              <a:latin typeface="Comic Sans"/>
              <a:ea typeface="Comic Sans"/>
              <a:cs typeface="Comic Sans"/>
              <a:sym typeface="Comic Sans"/>
            </a:endParaRPr>
          </a:p>
        </p:txBody>
      </p:sp>
      <p:sp>
        <p:nvSpPr>
          <p:cNvPr id="4" name="Freeform 4"/>
          <p:cNvSpPr/>
          <p:nvPr/>
        </p:nvSpPr>
        <p:spPr>
          <a:xfrm>
            <a:off x="12413663" y="1361968"/>
            <a:ext cx="5740167" cy="3121216"/>
          </a:xfrm>
          <a:custGeom>
            <a:avLst/>
            <a:gdLst/>
            <a:ahLst/>
            <a:cxnLst/>
            <a:rect l="l" t="t" r="r" b="b"/>
            <a:pathLst>
              <a:path w="5740167" h="3121216">
                <a:moveTo>
                  <a:pt x="0" y="0"/>
                </a:moveTo>
                <a:lnTo>
                  <a:pt x="5740167" y="0"/>
                </a:lnTo>
                <a:lnTo>
                  <a:pt x="5740167" y="3121215"/>
                </a:lnTo>
                <a:lnTo>
                  <a:pt x="0" y="3121215"/>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5" name="Freeform 5"/>
          <p:cNvSpPr/>
          <p:nvPr/>
        </p:nvSpPr>
        <p:spPr>
          <a:xfrm flipH="1">
            <a:off x="-9664265" y="6857981"/>
            <a:ext cx="13448544" cy="8153180"/>
          </a:xfrm>
          <a:custGeom>
            <a:avLst/>
            <a:gdLst/>
            <a:ahLst/>
            <a:cxnLst/>
            <a:rect l="l" t="t" r="r" b="b"/>
            <a:pathLst>
              <a:path w="13448544" h="8153180">
                <a:moveTo>
                  <a:pt x="13448544" y="0"/>
                </a:moveTo>
                <a:lnTo>
                  <a:pt x="0" y="0"/>
                </a:lnTo>
                <a:lnTo>
                  <a:pt x="0" y="8153179"/>
                </a:lnTo>
                <a:lnTo>
                  <a:pt x="13448544" y="8153179"/>
                </a:lnTo>
                <a:lnTo>
                  <a:pt x="13448544"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6" name="Freeform 6"/>
          <p:cNvSpPr/>
          <p:nvPr/>
        </p:nvSpPr>
        <p:spPr>
          <a:xfrm>
            <a:off x="14503721" y="6857981"/>
            <a:ext cx="13448544" cy="8153180"/>
          </a:xfrm>
          <a:custGeom>
            <a:avLst/>
            <a:gdLst/>
            <a:ahLst/>
            <a:cxnLst/>
            <a:rect l="l" t="t" r="r" b="b"/>
            <a:pathLst>
              <a:path w="13448544" h="8153180">
                <a:moveTo>
                  <a:pt x="0" y="0"/>
                </a:moveTo>
                <a:lnTo>
                  <a:pt x="13448544" y="0"/>
                </a:lnTo>
                <a:lnTo>
                  <a:pt x="13448544" y="8153179"/>
                </a:lnTo>
                <a:lnTo>
                  <a:pt x="0" y="815317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Freeform 7"/>
          <p:cNvSpPr/>
          <p:nvPr/>
        </p:nvSpPr>
        <p:spPr>
          <a:xfrm>
            <a:off x="15982704" y="0"/>
            <a:ext cx="4610592" cy="1969980"/>
          </a:xfrm>
          <a:custGeom>
            <a:avLst/>
            <a:gdLst/>
            <a:ahLst/>
            <a:cxnLst/>
            <a:rect l="l" t="t" r="r" b="b"/>
            <a:pathLst>
              <a:path w="4610592" h="1969980">
                <a:moveTo>
                  <a:pt x="0" y="0"/>
                </a:moveTo>
                <a:lnTo>
                  <a:pt x="4610592" y="0"/>
                </a:lnTo>
                <a:lnTo>
                  <a:pt x="4610592" y="1969980"/>
                </a:lnTo>
                <a:lnTo>
                  <a:pt x="0" y="196998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8" name="Freeform 8"/>
          <p:cNvSpPr/>
          <p:nvPr/>
        </p:nvSpPr>
        <p:spPr>
          <a:xfrm>
            <a:off x="12169870" y="858109"/>
            <a:ext cx="487587" cy="634531"/>
          </a:xfrm>
          <a:custGeom>
            <a:avLst/>
            <a:gdLst/>
            <a:ahLst/>
            <a:cxnLst/>
            <a:rect l="l" t="t" r="r" b="b"/>
            <a:pathLst>
              <a:path w="487587" h="634531">
                <a:moveTo>
                  <a:pt x="0" y="0"/>
                </a:moveTo>
                <a:lnTo>
                  <a:pt x="487587" y="0"/>
                </a:lnTo>
                <a:lnTo>
                  <a:pt x="487587" y="634532"/>
                </a:lnTo>
                <a:lnTo>
                  <a:pt x="0" y="634532"/>
                </a:lnTo>
                <a:lnTo>
                  <a:pt x="0" y="0"/>
                </a:lnTo>
                <a:close/>
              </a:path>
            </a:pathLst>
          </a:custGeom>
          <a:blipFill>
            <a:blip r:embed="rId8">
              <a:extLst>
                <a:ext uri="{96DAC541-7B7A-43D3-8B79-37D633B846F1}">
                  <asvg:svgBlip xmlns:asvg="http://schemas.microsoft.com/office/drawing/2016/SVG/main" r:embed="rId9"/>
                </a:ext>
              </a:extLst>
            </a:blip>
            <a:stretch>
              <a:fillRect t="-39561" r="-38112" b="-1473"/>
            </a:stretch>
          </a:blipFill>
        </p:spPr>
        <p:txBody>
          <a:bodyPr/>
          <a:lstStyle/>
          <a:p>
            <a:endParaRPr lang="en-US"/>
          </a:p>
        </p:txBody>
      </p:sp>
      <p:sp>
        <p:nvSpPr>
          <p:cNvPr id="9" name="Freeform 9"/>
          <p:cNvSpPr/>
          <p:nvPr/>
        </p:nvSpPr>
        <p:spPr>
          <a:xfrm flipH="1" flipV="1">
            <a:off x="-2431766" y="-1028700"/>
            <a:ext cx="4303059" cy="4114800"/>
          </a:xfrm>
          <a:custGeom>
            <a:avLst/>
            <a:gdLst/>
            <a:ahLst/>
            <a:cxnLst/>
            <a:rect l="l" t="t" r="r" b="b"/>
            <a:pathLst>
              <a:path w="4303059" h="4114800">
                <a:moveTo>
                  <a:pt x="4303059" y="4114800"/>
                </a:moveTo>
                <a:lnTo>
                  <a:pt x="0" y="4114800"/>
                </a:lnTo>
                <a:lnTo>
                  <a:pt x="0" y="0"/>
                </a:lnTo>
                <a:lnTo>
                  <a:pt x="4303059" y="0"/>
                </a:lnTo>
                <a:lnTo>
                  <a:pt x="4303059" y="4114800"/>
                </a:lnTo>
                <a:close/>
              </a:path>
            </a:pathLst>
          </a:custGeom>
          <a:blipFill>
            <a:blip r:embed="rId10">
              <a:alphaModFix amt="51000"/>
              <a:extLst>
                <a:ext uri="{96DAC541-7B7A-43D3-8B79-37D633B846F1}">
                  <asvg:svgBlip xmlns:asvg="http://schemas.microsoft.com/office/drawing/2016/SVG/main" r:embed="rId11"/>
                </a:ext>
              </a:extLst>
            </a:blip>
            <a:stretch>
              <a:fillRect/>
            </a:stretch>
          </a:blipFill>
        </p:spPr>
        <p:txBody>
          <a:bodyP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2344</Words>
  <Application>Microsoft Office PowerPoint</Application>
  <PresentationFormat>Custom</PresentationFormat>
  <Paragraphs>189</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Calibri</vt:lpstr>
      <vt:lpstr>Chewy</vt:lpstr>
      <vt:lpstr>Comic Sans</vt:lpstr>
      <vt:lpstr>Garet</vt:lpstr>
      <vt:lpstr>Arial</vt:lpstr>
      <vt:lpstr>Comic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White and Yellow Illustration The World of Aviation Presentation</dc:title>
  <cp:lastModifiedBy>leo vo</cp:lastModifiedBy>
  <cp:revision>2</cp:revision>
  <dcterms:created xsi:type="dcterms:W3CDTF">2006-08-16T00:00:00Z</dcterms:created>
  <dcterms:modified xsi:type="dcterms:W3CDTF">2025-06-18T05:07:56Z</dcterms:modified>
  <dc:identifier>DAGp1FCevCg</dc:identifier>
</cp:coreProperties>
</file>