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4" r:id="rId1"/>
  </p:sldMasterIdLst>
  <p:notesMasterIdLst>
    <p:notesMasterId r:id="rId20"/>
  </p:notesMasterIdLst>
  <p:sldIdLst>
    <p:sldId id="256" r:id="rId2"/>
    <p:sldId id="259" r:id="rId3"/>
    <p:sldId id="258" r:id="rId4"/>
    <p:sldId id="267" r:id="rId5"/>
    <p:sldId id="257" r:id="rId6"/>
    <p:sldId id="270" r:id="rId7"/>
    <p:sldId id="260" r:id="rId8"/>
    <p:sldId id="261" r:id="rId9"/>
    <p:sldId id="271" r:id="rId10"/>
    <p:sldId id="262" r:id="rId11"/>
    <p:sldId id="263" r:id="rId12"/>
    <p:sldId id="264" r:id="rId13"/>
    <p:sldId id="272" r:id="rId14"/>
    <p:sldId id="273" r:id="rId15"/>
    <p:sldId id="265" r:id="rId16"/>
    <p:sldId id="266" r:id="rId17"/>
    <p:sldId id="269"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EB8E8-C4F6-4428-AC29-98E179DDE321}"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DE54C-2DBD-4E22-9A1D-EE114690F62C}" type="slidenum">
              <a:rPr lang="en-US" smtClean="0"/>
              <a:t>‹#›</a:t>
            </a:fld>
            <a:endParaRPr lang="en-US"/>
          </a:p>
        </p:txBody>
      </p:sp>
    </p:spTree>
    <p:extLst>
      <p:ext uri="{BB962C8B-B14F-4D97-AF65-F5344CB8AC3E}">
        <p14:creationId xmlns:p14="http://schemas.microsoft.com/office/powerpoint/2010/main" val="770549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40F2FB-AF60-4DCA-8F1D-6E4E169D597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DA6C-A603-41E0-B61F-6AF247016FD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526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0F2FB-AF60-4DCA-8F1D-6E4E169D597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1904855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0F2FB-AF60-4DCA-8F1D-6E4E169D597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41258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0F2FB-AF60-4DCA-8F1D-6E4E169D597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41333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0F2FB-AF60-4DCA-8F1D-6E4E169D597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DDA6C-A603-41E0-B61F-6AF247016FD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676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40F2FB-AF60-4DCA-8F1D-6E4E169D597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3567332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40F2FB-AF60-4DCA-8F1D-6E4E169D597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2536281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40F2FB-AF60-4DCA-8F1D-6E4E169D597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361384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40F2FB-AF60-4DCA-8F1D-6E4E169D5979}" type="datetimeFigureOut">
              <a:rPr lang="en-US" smtClean="0"/>
              <a:t>8/27/2024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4247976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F40F2FB-AF60-4DCA-8F1D-6E4E169D5979}" type="datetimeFigureOut">
              <a:rPr lang="en-US" smtClean="0"/>
              <a:t>8/27/2024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EDDA6C-A603-41E0-B61F-6AF247016FDB}" type="slidenum">
              <a:rPr lang="en-US" smtClean="0"/>
              <a:t>‹#›</a:t>
            </a:fld>
            <a:endParaRPr lang="en-US"/>
          </a:p>
        </p:txBody>
      </p:sp>
    </p:spTree>
    <p:extLst>
      <p:ext uri="{BB962C8B-B14F-4D97-AF65-F5344CB8AC3E}">
        <p14:creationId xmlns:p14="http://schemas.microsoft.com/office/powerpoint/2010/main" val="362055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0F2FB-AF60-4DCA-8F1D-6E4E169D597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EDDA6C-A603-41E0-B61F-6AF247016FDB}" type="slidenum">
              <a:rPr lang="en-US" smtClean="0"/>
              <a:t>‹#›</a:t>
            </a:fld>
            <a:endParaRPr lang="en-US"/>
          </a:p>
        </p:txBody>
      </p:sp>
    </p:spTree>
    <p:extLst>
      <p:ext uri="{BB962C8B-B14F-4D97-AF65-F5344CB8AC3E}">
        <p14:creationId xmlns:p14="http://schemas.microsoft.com/office/powerpoint/2010/main" val="266349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F40F2FB-AF60-4DCA-8F1D-6E4E169D5979}" type="datetimeFigureOut">
              <a:rPr lang="en-US" smtClean="0"/>
              <a:t>8/27/2024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EDDA6C-A603-41E0-B61F-6AF247016FD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018776"/>
      </p:ext>
    </p:extLst>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phrma.org/policy-issues/Research-and-Development-Policy-Framewor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3E83-8D09-44D9-B3EF-F7D8A14CC785}"/>
              </a:ext>
            </a:extLst>
          </p:cNvPr>
          <p:cNvSpPr>
            <a:spLocks noGrp="1"/>
          </p:cNvSpPr>
          <p:nvPr>
            <p:ph type="ctrTitle"/>
          </p:nvPr>
        </p:nvSpPr>
        <p:spPr/>
        <p:txBody>
          <a:bodyPr/>
          <a:lstStyle/>
          <a:p>
            <a:r>
              <a:rPr lang="en-US" dirty="0"/>
              <a:t>SMGAN</a:t>
            </a:r>
          </a:p>
        </p:txBody>
      </p:sp>
      <p:sp>
        <p:nvSpPr>
          <p:cNvPr id="3" name="Subtitle 2">
            <a:extLst>
              <a:ext uri="{FF2B5EF4-FFF2-40B4-BE49-F238E27FC236}">
                <a16:creationId xmlns:a16="http://schemas.microsoft.com/office/drawing/2014/main" id="{A03647A1-B92B-4D72-B464-47F7598BB183}"/>
              </a:ext>
            </a:extLst>
          </p:cNvPr>
          <p:cNvSpPr>
            <a:spLocks noGrp="1"/>
          </p:cNvSpPr>
          <p:nvPr>
            <p:ph type="subTitle" idx="1"/>
          </p:nvPr>
        </p:nvSpPr>
        <p:spPr/>
        <p:txBody>
          <a:bodyPr/>
          <a:lstStyle/>
          <a:p>
            <a:r>
              <a:rPr lang="en-US" dirty="0"/>
              <a:t>Anthony J Vasquez</a:t>
            </a:r>
          </a:p>
        </p:txBody>
      </p:sp>
    </p:spTree>
    <p:extLst>
      <p:ext uri="{BB962C8B-B14F-4D97-AF65-F5344CB8AC3E}">
        <p14:creationId xmlns:p14="http://schemas.microsoft.com/office/powerpoint/2010/main" val="29556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F0D8-17FE-41AA-A2D0-8D23201214C2}"/>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775896F0-C400-4821-A02B-DD28C104E3D1}"/>
              </a:ext>
            </a:extLst>
          </p:cNvPr>
          <p:cNvSpPr>
            <a:spLocks noGrp="1"/>
          </p:cNvSpPr>
          <p:nvPr>
            <p:ph idx="1"/>
          </p:nvPr>
        </p:nvSpPr>
        <p:spPr/>
        <p:txBody>
          <a:bodyPr>
            <a:normAutofit fontScale="92500" lnSpcReduction="10000"/>
          </a:bodyPr>
          <a:lstStyle/>
          <a:p>
            <a:r>
              <a:rPr lang="en-US" dirty="0"/>
              <a:t>Tokenize using regular expressions</a:t>
            </a:r>
          </a:p>
          <a:p>
            <a:r>
              <a:rPr lang="en-US" dirty="0"/>
              <a:t>Atoms requiring explicit definition, such as:</a:t>
            </a:r>
          </a:p>
          <a:p>
            <a:r>
              <a:rPr lang="en-US" dirty="0"/>
              <a:t>- Atoms with explicit isotopes,</a:t>
            </a:r>
          </a:p>
          <a:p>
            <a:r>
              <a:rPr lang="en-US" dirty="0"/>
              <a:t>- Aromatic Rings,</a:t>
            </a:r>
          </a:p>
          <a:p>
            <a:r>
              <a:rPr lang="en-US" dirty="0"/>
              <a:t>- Organic Elements, etc.</a:t>
            </a:r>
          </a:p>
          <a:p>
            <a:r>
              <a:rPr lang="en-US" dirty="0"/>
              <a:t>For example:</a:t>
            </a:r>
          </a:p>
          <a:p>
            <a:r>
              <a:rPr lang="en-US" dirty="0"/>
              <a:t> - Carbon-13 is [13C].  Explicit representation of carbon-13 isotope. </a:t>
            </a:r>
          </a:p>
          <a:p>
            <a:r>
              <a:rPr lang="en-US" dirty="0"/>
              <a:t>- Cannot be written as 13C, as this is invalid SMILES string, as it does not convey relationships to other molecules.</a:t>
            </a:r>
          </a:p>
          <a:p>
            <a:r>
              <a:rPr lang="en-US" dirty="0"/>
              <a:t>- Therefore backets are retained for semantic reasons </a:t>
            </a:r>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1102F462-CE39-48EB-B3CA-4ED98DF21CFB}"/>
              </a:ext>
            </a:extLst>
          </p:cNvPr>
          <p:cNvSpPr txBox="1"/>
          <p:nvPr/>
        </p:nvSpPr>
        <p:spPr>
          <a:xfrm>
            <a:off x="4931344" y="2453605"/>
            <a:ext cx="6224336" cy="1323439"/>
          </a:xfrm>
          <a:prstGeom prst="rect">
            <a:avLst/>
          </a:prstGeom>
          <a:noFill/>
        </p:spPr>
        <p:txBody>
          <a:bodyPr wrap="square" rtlCol="0">
            <a:spAutoFit/>
          </a:bodyPr>
          <a:lstStyle/>
          <a:p>
            <a:pPr algn="ctr"/>
            <a:r>
              <a:rPr lang="en-US" sz="1600" dirty="0"/>
              <a:t>'C[C@@H]1CC(Nc2cncc(-c3nncn3C)c2)C[C@@H](C)C1’          </a:t>
            </a:r>
          </a:p>
          <a:p>
            <a:pPr algn="ctr"/>
            <a:endParaRPr lang="en-US" sz="1600" dirty="0"/>
          </a:p>
          <a:p>
            <a:pPr algn="ctr"/>
            <a:endParaRPr lang="en-US" sz="1600" dirty="0"/>
          </a:p>
          <a:p>
            <a:pPr algn="ctr"/>
            <a:endParaRPr lang="en-US" sz="1600" dirty="0"/>
          </a:p>
          <a:p>
            <a:pPr algn="ctr"/>
            <a:r>
              <a:rPr lang="en-US" sz="1600" dirty="0"/>
              <a:t>'C', '[C@@H]', '1CC(Nc2cncc(-c3nncn3C)c2)C', '[C@@H]', '(C)C1'</a:t>
            </a:r>
          </a:p>
        </p:txBody>
      </p:sp>
      <p:sp>
        <p:nvSpPr>
          <p:cNvPr id="8" name="Arrow: Right 7">
            <a:extLst>
              <a:ext uri="{FF2B5EF4-FFF2-40B4-BE49-F238E27FC236}">
                <a16:creationId xmlns:a16="http://schemas.microsoft.com/office/drawing/2014/main" id="{223B0DE0-55BB-4FAA-8FA8-9D1EBFBD0B79}"/>
              </a:ext>
            </a:extLst>
          </p:cNvPr>
          <p:cNvSpPr/>
          <p:nvPr/>
        </p:nvSpPr>
        <p:spPr>
          <a:xfrm rot="5400000">
            <a:off x="7723811" y="2852635"/>
            <a:ext cx="373902" cy="5253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1458970-F1BD-45CC-A726-BD1151953AB9}"/>
              </a:ext>
            </a:extLst>
          </p:cNvPr>
          <p:cNvCxnSpPr>
            <a:cxnSpLocks/>
            <a:stCxn id="18" idx="1"/>
          </p:cNvCxnSpPr>
          <p:nvPr/>
        </p:nvCxnSpPr>
        <p:spPr>
          <a:xfrm flipH="1">
            <a:off x="6354277" y="2022647"/>
            <a:ext cx="770422" cy="479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A33E52-42CC-4F8E-9E6F-9AAEF8DD7951}"/>
              </a:ext>
            </a:extLst>
          </p:cNvPr>
          <p:cNvCxnSpPr>
            <a:cxnSpLocks/>
            <a:stCxn id="18" idx="3"/>
          </p:cNvCxnSpPr>
          <p:nvPr/>
        </p:nvCxnSpPr>
        <p:spPr>
          <a:xfrm>
            <a:off x="8696824" y="2022647"/>
            <a:ext cx="663744" cy="495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9AAA891-3485-40E2-80D6-87B949D2E439}"/>
              </a:ext>
            </a:extLst>
          </p:cNvPr>
          <p:cNvSpPr txBox="1"/>
          <p:nvPr/>
        </p:nvSpPr>
        <p:spPr>
          <a:xfrm>
            <a:off x="7124699" y="1853370"/>
            <a:ext cx="1572125" cy="338554"/>
          </a:xfrm>
          <a:prstGeom prst="rect">
            <a:avLst/>
          </a:prstGeom>
          <a:noFill/>
        </p:spPr>
        <p:txBody>
          <a:bodyPr wrap="square" rtlCol="0">
            <a:spAutoFit/>
          </a:bodyPr>
          <a:lstStyle/>
          <a:p>
            <a:pPr algn="ctr"/>
            <a:r>
              <a:rPr lang="en-US" sz="1600" dirty="0"/>
              <a:t>Chiral Centers</a:t>
            </a:r>
          </a:p>
        </p:txBody>
      </p:sp>
    </p:spTree>
    <p:extLst>
      <p:ext uri="{BB962C8B-B14F-4D97-AF65-F5344CB8AC3E}">
        <p14:creationId xmlns:p14="http://schemas.microsoft.com/office/powerpoint/2010/main" val="398207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DCEB-D47E-4980-9B4C-71B4AB118229}"/>
              </a:ext>
            </a:extLst>
          </p:cNvPr>
          <p:cNvSpPr>
            <a:spLocks noGrp="1"/>
          </p:cNvSpPr>
          <p:nvPr>
            <p:ph type="title"/>
          </p:nvPr>
        </p:nvSpPr>
        <p:spPr/>
        <p:txBody>
          <a:bodyPr/>
          <a:lstStyle/>
          <a:p>
            <a:r>
              <a:rPr lang="en-US" dirty="0"/>
              <a:t>SMGAN Architecture</a:t>
            </a:r>
          </a:p>
        </p:txBody>
      </p:sp>
      <p:pic>
        <p:nvPicPr>
          <p:cNvPr id="4" name="Picture 3" descr="A diagram of a generator&#10;&#10;Description automatically generated with medium confidence">
            <a:extLst>
              <a:ext uri="{FF2B5EF4-FFF2-40B4-BE49-F238E27FC236}">
                <a16:creationId xmlns:a16="http://schemas.microsoft.com/office/drawing/2014/main" id="{D34A128A-D653-4C9E-8CA3-61373611128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668370" y="2650790"/>
            <a:ext cx="4235420" cy="2610475"/>
          </a:xfrm>
          <a:prstGeom prst="rect">
            <a:avLst/>
          </a:prstGeom>
        </p:spPr>
      </p:pic>
      <p:pic>
        <p:nvPicPr>
          <p:cNvPr id="5" name="Picture 4" descr="A diagram of a graph&#10;&#10;Description automatically generated">
            <a:extLst>
              <a:ext uri="{FF2B5EF4-FFF2-40B4-BE49-F238E27FC236}">
                <a16:creationId xmlns:a16="http://schemas.microsoft.com/office/drawing/2014/main" id="{99E94756-4952-4670-A2D3-DAF9C1DE6A30}"/>
              </a:ext>
            </a:extLst>
          </p:cNvPr>
          <p:cNvPicPr/>
          <p:nvPr/>
        </p:nvPicPr>
        <p:blipFill>
          <a:blip r:embed="rId3"/>
          <a:stretch>
            <a:fillRect/>
          </a:stretch>
        </p:blipFill>
        <p:spPr>
          <a:xfrm>
            <a:off x="6678327" y="2574758"/>
            <a:ext cx="4206241" cy="2762541"/>
          </a:xfrm>
          <a:prstGeom prst="rect">
            <a:avLst/>
          </a:prstGeom>
        </p:spPr>
      </p:pic>
      <p:sp>
        <p:nvSpPr>
          <p:cNvPr id="6" name="TextBox 5">
            <a:extLst>
              <a:ext uri="{FF2B5EF4-FFF2-40B4-BE49-F238E27FC236}">
                <a16:creationId xmlns:a16="http://schemas.microsoft.com/office/drawing/2014/main" id="{116DAC38-BDC2-40EE-A20C-77AEA3561BA8}"/>
              </a:ext>
            </a:extLst>
          </p:cNvPr>
          <p:cNvSpPr txBox="1"/>
          <p:nvPr/>
        </p:nvSpPr>
        <p:spPr>
          <a:xfrm>
            <a:off x="2326105" y="2172495"/>
            <a:ext cx="3416968" cy="369332"/>
          </a:xfrm>
          <a:prstGeom prst="rect">
            <a:avLst/>
          </a:prstGeom>
          <a:noFill/>
        </p:spPr>
        <p:txBody>
          <a:bodyPr wrap="square" rtlCol="0">
            <a:spAutoFit/>
          </a:bodyPr>
          <a:lstStyle/>
          <a:p>
            <a:r>
              <a:rPr lang="en-US" dirty="0"/>
              <a:t>Traditional GAN (Alqahtani, 2019)</a:t>
            </a:r>
          </a:p>
        </p:txBody>
      </p:sp>
      <p:sp>
        <p:nvSpPr>
          <p:cNvPr id="7" name="TextBox 6">
            <a:extLst>
              <a:ext uri="{FF2B5EF4-FFF2-40B4-BE49-F238E27FC236}">
                <a16:creationId xmlns:a16="http://schemas.microsoft.com/office/drawing/2014/main" id="{34C82F5B-140A-4637-AE01-D4895191BF88}"/>
              </a:ext>
            </a:extLst>
          </p:cNvPr>
          <p:cNvSpPr txBox="1"/>
          <p:nvPr/>
        </p:nvSpPr>
        <p:spPr>
          <a:xfrm>
            <a:off x="7315200" y="2172495"/>
            <a:ext cx="3094522" cy="369332"/>
          </a:xfrm>
          <a:prstGeom prst="rect">
            <a:avLst/>
          </a:prstGeom>
          <a:noFill/>
        </p:spPr>
        <p:txBody>
          <a:bodyPr wrap="square" rtlCol="0">
            <a:spAutoFit/>
          </a:bodyPr>
          <a:lstStyle/>
          <a:p>
            <a:r>
              <a:rPr lang="en-US" dirty="0"/>
              <a:t>MolGAN (Nicola De Cao, 2018)</a:t>
            </a:r>
          </a:p>
        </p:txBody>
      </p:sp>
    </p:spTree>
    <p:extLst>
      <p:ext uri="{BB962C8B-B14F-4D97-AF65-F5344CB8AC3E}">
        <p14:creationId xmlns:p14="http://schemas.microsoft.com/office/powerpoint/2010/main" val="4111016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C6A5-1B7E-409B-819F-D59609ED2BEE}"/>
              </a:ext>
            </a:extLst>
          </p:cNvPr>
          <p:cNvSpPr>
            <a:spLocks noGrp="1"/>
          </p:cNvSpPr>
          <p:nvPr>
            <p:ph type="title"/>
          </p:nvPr>
        </p:nvSpPr>
        <p:spPr/>
        <p:txBody>
          <a:bodyPr/>
          <a:lstStyle/>
          <a:p>
            <a:r>
              <a:rPr lang="en-US" dirty="0"/>
              <a:t>Training (Pseudo Code)</a:t>
            </a:r>
          </a:p>
        </p:txBody>
      </p:sp>
      <p:sp>
        <p:nvSpPr>
          <p:cNvPr id="3" name="Content Placeholder 2">
            <a:extLst>
              <a:ext uri="{FF2B5EF4-FFF2-40B4-BE49-F238E27FC236}">
                <a16:creationId xmlns:a16="http://schemas.microsoft.com/office/drawing/2014/main" id="{BA3B3647-060C-4BE6-8682-FF7174D29E7D}"/>
              </a:ext>
            </a:extLst>
          </p:cNvPr>
          <p:cNvSpPr>
            <a:spLocks noGrp="1"/>
          </p:cNvSpPr>
          <p:nvPr>
            <p:ph idx="1"/>
          </p:nvPr>
        </p:nvSpPr>
        <p:spPr>
          <a:xfrm>
            <a:off x="1097280" y="1845734"/>
            <a:ext cx="5111015" cy="4023360"/>
          </a:xfrm>
        </p:spPr>
        <p:txBody>
          <a:bodyPr>
            <a:normAutofit fontScale="92500" lnSpcReduction="20000"/>
          </a:bodyPr>
          <a:lstStyle/>
          <a:p>
            <a:pPr marL="457200" indent="-457200">
              <a:buFont typeface="+mj-lt"/>
              <a:buAutoNum type="arabicPeriod"/>
            </a:pPr>
            <a:r>
              <a:rPr lang="en-US" dirty="0"/>
              <a:t> Initialize discriminator network</a:t>
            </a:r>
          </a:p>
          <a:p>
            <a:pPr marL="749808" lvl="1" indent="-457200">
              <a:buFont typeface="+mj-lt"/>
              <a:buAutoNum type="arabicPeriod"/>
            </a:pPr>
            <a:r>
              <a:rPr lang="en-US" dirty="0"/>
              <a:t>Iterate over epochs</a:t>
            </a:r>
          </a:p>
          <a:p>
            <a:pPr marL="932688" lvl="2" indent="-457200">
              <a:buFont typeface="+mj-lt"/>
              <a:buAutoNum type="arabicPeriod"/>
            </a:pPr>
            <a:r>
              <a:rPr lang="en-US" dirty="0"/>
              <a:t>Iterate over batches of data</a:t>
            </a:r>
          </a:p>
          <a:p>
            <a:pPr marL="1115568" lvl="3" indent="-457200">
              <a:buFont typeface="+mj-lt"/>
              <a:buAutoNum type="arabicPeriod"/>
            </a:pPr>
            <a:r>
              <a:rPr lang="en-US" dirty="0"/>
              <a:t>For each Discriminator update, do</a:t>
            </a:r>
          </a:p>
          <a:p>
            <a:pPr marL="1298448" lvl="4" indent="-457200">
              <a:buFont typeface="+mj-lt"/>
              <a:buAutoNum type="arabicPeriod"/>
            </a:pPr>
            <a:r>
              <a:rPr lang="en-US" dirty="0"/>
              <a:t>Zero grad</a:t>
            </a:r>
          </a:p>
          <a:p>
            <a:pPr marL="1298448" lvl="4" indent="-457200">
              <a:buFont typeface="+mj-lt"/>
              <a:buAutoNum type="arabicPeriod"/>
            </a:pPr>
            <a:r>
              <a:rPr lang="en-US" dirty="0"/>
              <a:t>Get real sample</a:t>
            </a:r>
          </a:p>
          <a:p>
            <a:pPr marL="1298448" lvl="4" indent="-457200">
              <a:buFont typeface="+mj-lt"/>
              <a:buAutoNum type="arabicPeriod"/>
            </a:pPr>
            <a:r>
              <a:rPr lang="en-US" dirty="0"/>
              <a:t>Generate noise sample</a:t>
            </a:r>
          </a:p>
          <a:p>
            <a:pPr marL="1298448" lvl="4" indent="-457200">
              <a:buFont typeface="+mj-lt"/>
              <a:buAutoNum type="arabicPeriod"/>
            </a:pPr>
            <a:r>
              <a:rPr lang="en-US" dirty="0"/>
              <a:t>Generate fake sample (generator)</a:t>
            </a:r>
          </a:p>
          <a:p>
            <a:pPr marL="1298448" lvl="4" indent="-457200">
              <a:buFont typeface="+mj-lt"/>
              <a:buAutoNum type="arabicPeriod"/>
            </a:pPr>
            <a:r>
              <a:rPr lang="en-US" dirty="0"/>
              <a:t>Forward pass fake samples to discriminator</a:t>
            </a:r>
          </a:p>
          <a:p>
            <a:pPr marL="1298448" lvl="4" indent="-457200">
              <a:buFont typeface="+mj-lt"/>
              <a:buAutoNum type="arabicPeriod"/>
            </a:pPr>
            <a:r>
              <a:rPr lang="en-US" dirty="0"/>
              <a:t>Compute discriminator fake sample loss using BCEL</a:t>
            </a:r>
          </a:p>
          <a:p>
            <a:pPr marL="1298448" lvl="4" indent="-457200">
              <a:buFont typeface="+mj-lt"/>
              <a:buAutoNum type="arabicPeriod"/>
            </a:pPr>
            <a:r>
              <a:rPr lang="en-US" dirty="0"/>
              <a:t>Forward pass real samples to discriminator</a:t>
            </a:r>
          </a:p>
          <a:p>
            <a:pPr marL="1298448" lvl="4" indent="-457200">
              <a:buFont typeface="+mj-lt"/>
              <a:buAutoNum type="arabicPeriod"/>
            </a:pPr>
            <a:r>
              <a:rPr lang="en-US" dirty="0"/>
              <a:t>Compute discriminator real sample loss</a:t>
            </a:r>
          </a:p>
          <a:p>
            <a:pPr marL="1298448" lvl="4" indent="-457200">
              <a:buFont typeface="+mj-lt"/>
              <a:buAutoNum type="arabicPeriod"/>
            </a:pPr>
            <a:r>
              <a:rPr lang="en-US" dirty="0"/>
              <a:t>Sum losses for discriminator loss</a:t>
            </a:r>
          </a:p>
          <a:p>
            <a:pPr marL="1298448" lvl="4" indent="-457200">
              <a:buFont typeface="+mj-lt"/>
              <a:buAutoNum type="arabicPeriod"/>
            </a:pPr>
            <a:r>
              <a:rPr lang="en-US" dirty="0"/>
              <a:t>Backward pass</a:t>
            </a:r>
          </a:p>
          <a:p>
            <a:pPr marL="1298448" lvl="4" indent="-457200">
              <a:buFont typeface="+mj-lt"/>
              <a:buAutoNum type="arabicPeriod"/>
            </a:pPr>
            <a:r>
              <a:rPr lang="en-US" dirty="0"/>
              <a:t>Discriminator optimizer step</a:t>
            </a:r>
          </a:p>
          <a:p>
            <a:pPr marL="1298448" lvl="4" indent="-457200">
              <a:buFont typeface="+mj-lt"/>
              <a:buAutoNum type="arabicPeriod"/>
            </a:pPr>
            <a:r>
              <a:rPr lang="en-US" dirty="0"/>
              <a:t>Clip weights </a:t>
            </a:r>
          </a:p>
          <a:p>
            <a:pPr marL="1298448" lvl="4" indent="-457200">
              <a:buFont typeface="+mj-lt"/>
              <a:buAutoNum type="arabicPeriod"/>
            </a:pPr>
            <a:r>
              <a:rPr lang="en-US" dirty="0"/>
              <a:t>Discriminator scheduler step</a:t>
            </a:r>
          </a:p>
          <a:p>
            <a:pPr marL="749808" lvl="1" indent="-457200">
              <a:buFont typeface="+mj-lt"/>
              <a:buAutoNum type="arabicPeriod"/>
            </a:pPr>
            <a:endParaRPr lang="en-US" dirty="0"/>
          </a:p>
          <a:p>
            <a:endParaRPr lang="en-US" dirty="0"/>
          </a:p>
        </p:txBody>
      </p:sp>
      <p:sp>
        <p:nvSpPr>
          <p:cNvPr id="4" name="Content Placeholder 2">
            <a:extLst>
              <a:ext uri="{FF2B5EF4-FFF2-40B4-BE49-F238E27FC236}">
                <a16:creationId xmlns:a16="http://schemas.microsoft.com/office/drawing/2014/main" id="{B4C7A605-8DDA-4056-8035-CDACFC2238AF}"/>
              </a:ext>
            </a:extLst>
          </p:cNvPr>
          <p:cNvSpPr txBox="1">
            <a:spLocks/>
          </p:cNvSpPr>
          <p:nvPr/>
        </p:nvSpPr>
        <p:spPr>
          <a:xfrm>
            <a:off x="6270859" y="1877818"/>
            <a:ext cx="5111015" cy="402336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mj-lt"/>
              <a:buAutoNum type="arabicPeriod"/>
            </a:pPr>
            <a:r>
              <a:rPr lang="en-US" dirty="0"/>
              <a:t> Initialize generator network</a:t>
            </a:r>
          </a:p>
          <a:p>
            <a:pPr marL="749808" lvl="1" indent="-457200">
              <a:buFont typeface="+mj-lt"/>
              <a:buAutoNum type="arabicPeriod"/>
            </a:pPr>
            <a:r>
              <a:rPr lang="en-US" dirty="0"/>
              <a:t>Iterate over epochs</a:t>
            </a:r>
          </a:p>
          <a:p>
            <a:pPr marL="932688" lvl="2" indent="-457200">
              <a:buFont typeface="+mj-lt"/>
              <a:buAutoNum type="arabicPeriod"/>
            </a:pPr>
            <a:r>
              <a:rPr lang="en-US" dirty="0"/>
              <a:t>Iterate over batches of data</a:t>
            </a:r>
          </a:p>
          <a:p>
            <a:pPr marL="1115568" lvl="3" indent="-457200">
              <a:buFont typeface="+mj-lt"/>
              <a:buAutoNum type="arabicPeriod"/>
            </a:pPr>
            <a:r>
              <a:rPr lang="en-US" dirty="0"/>
              <a:t>Zero grad</a:t>
            </a:r>
          </a:p>
          <a:p>
            <a:pPr marL="1115568" lvl="3" indent="-457200">
              <a:buFont typeface="+mj-lt"/>
              <a:buAutoNum type="arabicPeriod"/>
            </a:pPr>
            <a:r>
              <a:rPr lang="en-US" dirty="0"/>
              <a:t>Generate noise sample</a:t>
            </a:r>
          </a:p>
          <a:p>
            <a:pPr marL="1115568" lvl="3" indent="-457200">
              <a:buFont typeface="+mj-lt"/>
              <a:buAutoNum type="arabicPeriod"/>
            </a:pPr>
            <a:r>
              <a:rPr lang="en-US" dirty="0"/>
              <a:t>Generate fake sample (generator)</a:t>
            </a:r>
          </a:p>
          <a:p>
            <a:pPr marL="1115568" lvl="3" indent="-457200">
              <a:buFont typeface="+mj-lt"/>
              <a:buAutoNum type="arabicPeriod"/>
            </a:pPr>
            <a:r>
              <a:rPr lang="en-US" dirty="0"/>
              <a:t>Forward pass fake samples to discriminator</a:t>
            </a:r>
          </a:p>
          <a:p>
            <a:pPr marL="1115568" lvl="3" indent="-457200">
              <a:buFont typeface="+mj-lt"/>
              <a:buAutoNum type="arabicPeriod"/>
            </a:pPr>
            <a:r>
              <a:rPr lang="en-US" dirty="0"/>
              <a:t>Compute loss between fake samples and real samples</a:t>
            </a:r>
          </a:p>
          <a:p>
            <a:pPr marL="1115568" lvl="3" indent="-457200">
              <a:buFont typeface="+mj-lt"/>
              <a:buAutoNum type="arabicPeriod"/>
            </a:pPr>
            <a:r>
              <a:rPr lang="en-US" dirty="0"/>
              <a:t>Backward pass</a:t>
            </a:r>
          </a:p>
          <a:p>
            <a:pPr marL="1115568" lvl="3" indent="-457200">
              <a:buFont typeface="+mj-lt"/>
              <a:buAutoNum type="arabicPeriod"/>
            </a:pPr>
            <a:r>
              <a:rPr lang="en-US" dirty="0"/>
              <a:t>Generator optimizer step</a:t>
            </a:r>
          </a:p>
          <a:p>
            <a:pPr marL="1115568" lvl="3" indent="-457200">
              <a:buFont typeface="+mj-lt"/>
              <a:buAutoNum type="arabicPeriod"/>
            </a:pPr>
            <a:r>
              <a:rPr lang="en-US" dirty="0"/>
              <a:t>Generator scheduler step</a:t>
            </a:r>
          </a:p>
          <a:p>
            <a:pPr marL="1115568" lvl="3" indent="-457200">
              <a:buFont typeface="+mj-lt"/>
              <a:buAutoNum type="arabicPeriod"/>
            </a:pPr>
            <a:r>
              <a:rPr lang="en-US" dirty="0">
                <a:solidFill>
                  <a:schemeClr val="bg1"/>
                </a:solidFill>
              </a:rPr>
              <a:t> </a:t>
            </a:r>
          </a:p>
          <a:p>
            <a:pPr marL="1115568" lvl="3" indent="-457200">
              <a:buFont typeface="+mj-lt"/>
              <a:buAutoNum type="arabicPeriod"/>
            </a:pPr>
            <a:r>
              <a:rPr lang="en-US" dirty="0">
                <a:solidFill>
                  <a:schemeClr val="bg1"/>
                </a:solidFill>
              </a:rPr>
              <a:t> </a:t>
            </a:r>
          </a:p>
          <a:p>
            <a:pPr marL="1115568" lvl="3" indent="-457200">
              <a:buFont typeface="+mj-lt"/>
              <a:buAutoNum type="arabicPeriod"/>
            </a:pPr>
            <a:r>
              <a:rPr lang="en-US" dirty="0">
                <a:solidFill>
                  <a:schemeClr val="bg1"/>
                </a:solidFill>
              </a:rPr>
              <a:t> </a:t>
            </a:r>
          </a:p>
          <a:p>
            <a:pPr marL="1115568" lvl="3" indent="-457200">
              <a:buFont typeface="+mj-lt"/>
              <a:buAutoNum type="arabicPeriod"/>
            </a:pPr>
            <a:r>
              <a:rPr lang="en-US" dirty="0">
                <a:solidFill>
                  <a:schemeClr val="bg1"/>
                </a:solidFill>
              </a:rPr>
              <a:t> </a:t>
            </a:r>
          </a:p>
          <a:p>
            <a:pPr marL="1115568" lvl="3" indent="-457200">
              <a:buFont typeface="+mj-lt"/>
              <a:buAutoNum type="arabicPeriod"/>
            </a:pPr>
            <a:r>
              <a:rPr lang="en-US" dirty="0">
                <a:solidFill>
                  <a:schemeClr val="bg1"/>
                </a:solidFill>
              </a:rPr>
              <a:t> </a:t>
            </a:r>
          </a:p>
          <a:p>
            <a:endParaRPr lang="en-US" dirty="0"/>
          </a:p>
        </p:txBody>
      </p:sp>
      <p:sp>
        <p:nvSpPr>
          <p:cNvPr id="5" name="Rectangle 4">
            <a:extLst>
              <a:ext uri="{FF2B5EF4-FFF2-40B4-BE49-F238E27FC236}">
                <a16:creationId xmlns:a16="http://schemas.microsoft.com/office/drawing/2014/main" id="{DB37E2F6-0320-4DEB-B1C1-EBAFB407DA97}"/>
              </a:ext>
            </a:extLst>
          </p:cNvPr>
          <p:cNvSpPr/>
          <p:nvPr/>
        </p:nvSpPr>
        <p:spPr>
          <a:xfrm>
            <a:off x="6753726" y="4588042"/>
            <a:ext cx="3633537" cy="117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7305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DAE3-D207-4D3F-A39F-356293B89118}"/>
              </a:ext>
            </a:extLst>
          </p:cNvPr>
          <p:cNvSpPr>
            <a:spLocks noGrp="1"/>
          </p:cNvSpPr>
          <p:nvPr>
            <p:ph type="title"/>
          </p:nvPr>
        </p:nvSpPr>
        <p:spPr/>
        <p:txBody>
          <a:bodyPr/>
          <a:lstStyle/>
          <a:p>
            <a:r>
              <a:rPr lang="en-US" dirty="0"/>
              <a:t>Hyperparameter Tuning</a:t>
            </a:r>
          </a:p>
        </p:txBody>
      </p:sp>
      <p:sp>
        <p:nvSpPr>
          <p:cNvPr id="3" name="Content Placeholder 2">
            <a:extLst>
              <a:ext uri="{FF2B5EF4-FFF2-40B4-BE49-F238E27FC236}">
                <a16:creationId xmlns:a16="http://schemas.microsoft.com/office/drawing/2014/main" id="{4E9D644F-45C9-43FE-B8D2-D7B923E317C0}"/>
              </a:ext>
            </a:extLst>
          </p:cNvPr>
          <p:cNvSpPr>
            <a:spLocks noGrp="1"/>
          </p:cNvSpPr>
          <p:nvPr>
            <p:ph idx="1"/>
          </p:nvPr>
        </p:nvSpPr>
        <p:spPr/>
        <p:txBody>
          <a:bodyPr/>
          <a:lstStyle/>
          <a:p>
            <a:r>
              <a:rPr lang="en-US" dirty="0"/>
              <a:t>Baseline: </a:t>
            </a:r>
          </a:p>
          <a:p>
            <a:pPr lvl="1"/>
            <a:r>
              <a:rPr lang="en-US" dirty="0"/>
              <a:t>Validity: </a:t>
            </a:r>
          </a:p>
        </p:txBody>
      </p:sp>
    </p:spTree>
    <p:extLst>
      <p:ext uri="{BB962C8B-B14F-4D97-AF65-F5344CB8AC3E}">
        <p14:creationId xmlns:p14="http://schemas.microsoft.com/office/powerpoint/2010/main" val="129305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A978A-7ACD-4442-95FF-23DFED927E99}"/>
              </a:ext>
            </a:extLst>
          </p:cNvPr>
          <p:cNvSpPr>
            <a:spLocks noGrp="1"/>
          </p:cNvSpPr>
          <p:nvPr>
            <p:ph type="title"/>
          </p:nvPr>
        </p:nvSpPr>
        <p:spPr/>
        <p:txBody>
          <a:bodyPr/>
          <a:lstStyle/>
          <a:p>
            <a:r>
              <a:rPr lang="en-US" dirty="0"/>
              <a:t>Tuned Training</a:t>
            </a:r>
          </a:p>
        </p:txBody>
      </p:sp>
      <p:sp>
        <p:nvSpPr>
          <p:cNvPr id="3" name="Content Placeholder 2">
            <a:extLst>
              <a:ext uri="{FF2B5EF4-FFF2-40B4-BE49-F238E27FC236}">
                <a16:creationId xmlns:a16="http://schemas.microsoft.com/office/drawing/2014/main" id="{11DED7FB-4B72-44B1-8F48-E8E144E625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38878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A73C-8259-4039-92CF-F8393AD15EA8}"/>
              </a:ext>
            </a:extLst>
          </p:cNvPr>
          <p:cNvSpPr>
            <a:spLocks noGrp="1"/>
          </p:cNvSpPr>
          <p:nvPr>
            <p:ph type="title"/>
          </p:nvPr>
        </p:nvSpPr>
        <p:spPr/>
        <p:txBody>
          <a:bodyPr/>
          <a:lstStyle/>
          <a:p>
            <a:r>
              <a:rPr lang="en-US" dirty="0"/>
              <a:t>Inference Tuning</a:t>
            </a:r>
          </a:p>
        </p:txBody>
      </p:sp>
      <p:sp>
        <p:nvSpPr>
          <p:cNvPr id="3" name="Content Placeholder 2">
            <a:extLst>
              <a:ext uri="{FF2B5EF4-FFF2-40B4-BE49-F238E27FC236}">
                <a16:creationId xmlns:a16="http://schemas.microsoft.com/office/drawing/2014/main" id="{345A6203-1AFE-44AE-AD81-9ABE8C52EB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40673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F4798-84EB-416E-8D39-9704F0ABD27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B169074-D98A-4A0D-9E2D-AA1882EC5F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4370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E96C2-3A10-40D3-8D05-5D67D9E840C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EBC84FD-F990-433D-BCEE-DD0B6C2116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00241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20DE3-FA25-40C0-B1AD-10D4C014441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6043FFD-EDB8-4B43-8A79-752324CA3720}"/>
              </a:ext>
            </a:extLst>
          </p:cNvPr>
          <p:cNvSpPr>
            <a:spLocks noGrp="1"/>
          </p:cNvSpPr>
          <p:nvPr>
            <p:ph idx="1"/>
          </p:nvPr>
        </p:nvSpPr>
        <p:spPr/>
        <p:txBody>
          <a:bodyPr>
            <a:normAutofit fontScale="92500" lnSpcReduction="20000"/>
          </a:bodyPr>
          <a:lstStyle/>
          <a:p>
            <a:r>
              <a:rPr lang="es-ES" sz="1800" dirty="0">
                <a:effectLst/>
                <a:latin typeface="Times New Roman" panose="02020603050405020304" pitchFamily="18" charset="0"/>
                <a:ea typeface="SimSun" panose="02010600030101010101" pitchFamily="2" charset="-122"/>
              </a:rPr>
              <a:t>Alqahtani, H. E. (19 </a:t>
            </a:r>
            <a:r>
              <a:rPr lang="es-ES" sz="1800" dirty="0" err="1">
                <a:effectLst/>
                <a:latin typeface="Times New Roman" panose="02020603050405020304" pitchFamily="18" charset="0"/>
                <a:ea typeface="SimSun" panose="02010600030101010101" pitchFamily="2" charset="-122"/>
              </a:rPr>
              <a:t>Dec</a:t>
            </a:r>
            <a:r>
              <a:rPr lang="es-ES" sz="1800" dirty="0">
                <a:latin typeface="Times New Roman" panose="02020603050405020304" pitchFamily="18" charset="0"/>
                <a:ea typeface="SimSun" panose="02010600030101010101" pitchFamily="2" charset="-122"/>
              </a:rPr>
              <a:t>.</a:t>
            </a:r>
            <a:r>
              <a:rPr lang="es-ES" sz="1800" dirty="0">
                <a:effectLst/>
                <a:latin typeface="Times New Roman" panose="02020603050405020304" pitchFamily="18" charset="0"/>
                <a:ea typeface="SimSun" panose="02010600030101010101" pitchFamily="2" charset="-122"/>
              </a:rPr>
              <a:t> 2019). </a:t>
            </a:r>
            <a:r>
              <a:rPr lang="en-US" sz="1800" dirty="0">
                <a:effectLst/>
                <a:latin typeface="Times New Roman" panose="02020603050405020304" pitchFamily="18" charset="0"/>
                <a:ea typeface="SimSun" panose="02010600030101010101" pitchFamily="2" charset="-122"/>
              </a:rPr>
              <a:t>Applications of Generative Adversarial Networks (GANS): An Updated Review.</a:t>
            </a:r>
            <a:endParaRPr lang="de-DE" sz="1800" dirty="0">
              <a:effectLst/>
              <a:latin typeface="Times New Roman" panose="02020603050405020304" pitchFamily="18" charset="0"/>
              <a:ea typeface="SimSun" panose="02010600030101010101" pitchFamily="2" charset="-122"/>
            </a:endParaRPr>
          </a:p>
          <a:p>
            <a:r>
              <a:rPr lang="de-DE" sz="1800" dirty="0">
                <a:effectLst/>
                <a:latin typeface="Times New Roman" panose="02020603050405020304" pitchFamily="18" charset="0"/>
                <a:ea typeface="SimSun" panose="02010600030101010101" pitchFamily="2" charset="-122"/>
              </a:rPr>
              <a:t>Bickerton, G. R. (2012). </a:t>
            </a:r>
            <a:r>
              <a:rPr lang="en-US" sz="1800" dirty="0">
                <a:effectLst/>
                <a:latin typeface="Times New Roman" panose="02020603050405020304" pitchFamily="18" charset="0"/>
                <a:ea typeface="SimSun" panose="02010600030101010101" pitchFamily="2" charset="-122"/>
              </a:rPr>
              <a:t>Quantifying the chemical beauty of drugs.</a:t>
            </a:r>
          </a:p>
          <a:p>
            <a:r>
              <a:rPr lang="en-US" sz="1800" dirty="0">
                <a:effectLst/>
                <a:latin typeface="Times New Roman" panose="02020603050405020304" pitchFamily="18" charset="0"/>
                <a:ea typeface="SimSun" panose="02010600030101010101" pitchFamily="2" charset="-122"/>
              </a:rPr>
              <a:t>Bidisha, S. (2019). NeVAE: A Deep Generative Model for Molecular Graphs.</a:t>
            </a:r>
          </a:p>
          <a:p>
            <a:r>
              <a:rPr lang="en-US" sz="1800" dirty="0">
                <a:effectLst/>
                <a:latin typeface="Times New Roman" panose="02020603050405020304" pitchFamily="18" charset="0"/>
                <a:ea typeface="SimSun" panose="02010600030101010101" pitchFamily="2" charset="-122"/>
              </a:rPr>
              <a:t>Comer, J. a. (2001). Lipophiicity profiles: theory and measurement. Zurich, Switzerland.</a:t>
            </a:r>
          </a:p>
          <a:p>
            <a:r>
              <a:rPr lang="en-US" sz="1800" dirty="0">
                <a:effectLst/>
                <a:latin typeface="Times New Roman" panose="02020603050405020304" pitchFamily="18" charset="0"/>
                <a:ea typeface="SimSun" panose="02010600030101010101" pitchFamily="2" charset="-122"/>
              </a:rPr>
              <a:t>Ertl, P. a. (2009). Estimation of synthetic accessibility score of drug-like molecules based on molecular complexity and fragment contributions. </a:t>
            </a:r>
            <a:r>
              <a:rPr lang="en-US" sz="1800" i="1" dirty="0">
                <a:effectLst/>
                <a:latin typeface="Times New Roman" panose="02020603050405020304" pitchFamily="18" charset="0"/>
                <a:ea typeface="SimSun" panose="02010600030101010101" pitchFamily="2" charset="-122"/>
              </a:rPr>
              <a:t>Journal of Cheminformatics</a:t>
            </a:r>
            <a:r>
              <a:rPr lang="en-US" sz="1800" dirty="0">
                <a:effectLst/>
                <a:latin typeface="Times New Roman" panose="02020603050405020304" pitchFamily="18" charset="0"/>
                <a:ea typeface="SimSun" panose="02010600030101010101" pitchFamily="2" charset="-122"/>
              </a:rPr>
              <a:t>, 1-8.</a:t>
            </a:r>
          </a:p>
          <a:p>
            <a:r>
              <a:rPr lang="en-US" sz="1800" dirty="0">
                <a:effectLst/>
                <a:latin typeface="Times New Roman" panose="02020603050405020304" pitchFamily="18" charset="0"/>
                <a:ea typeface="SimSun" panose="02010600030101010101" pitchFamily="2" charset="-122"/>
              </a:rPr>
              <a:t>Phrma. (22 de July de 2024). </a:t>
            </a:r>
            <a:r>
              <a:rPr lang="en-US" sz="1800" i="1" dirty="0">
                <a:effectLst/>
                <a:latin typeface="Times New Roman" panose="02020603050405020304" pitchFamily="18" charset="0"/>
                <a:ea typeface="SimSun" panose="02010600030101010101" pitchFamily="2" charset="-122"/>
              </a:rPr>
              <a:t>Research &amp; Development Policy Framework</a:t>
            </a:r>
            <a:r>
              <a:rPr lang="en-US" sz="1800" dirty="0">
                <a:effectLst/>
                <a:latin typeface="Times New Roman" panose="02020603050405020304" pitchFamily="18" charset="0"/>
                <a:ea typeface="SimSun" panose="02010600030101010101" pitchFamily="2" charset="-122"/>
              </a:rPr>
              <a:t>. </a:t>
            </a:r>
            <a:r>
              <a:rPr lang="es-ES" sz="1800" dirty="0">
                <a:effectLst/>
                <a:latin typeface="Times New Roman" panose="02020603050405020304" pitchFamily="18" charset="0"/>
                <a:ea typeface="SimSun" panose="02010600030101010101" pitchFamily="2" charset="-122"/>
              </a:rPr>
              <a:t>Obtenido de phrma.org: </a:t>
            </a:r>
            <a:r>
              <a:rPr lang="es-ES" sz="1800" dirty="0">
                <a:effectLst/>
                <a:latin typeface="Times New Roman" panose="02020603050405020304" pitchFamily="18" charset="0"/>
                <a:ea typeface="SimSun" panose="02010600030101010101" pitchFamily="2" charset="-122"/>
                <a:hlinkClick r:id="rId2"/>
              </a:rPr>
              <a:t>https://phrma.org/policy-issues/Research-and-Development-Policy-Framework</a:t>
            </a:r>
            <a:endParaRPr lang="es-ES" sz="1800" dirty="0">
              <a:effectLst/>
              <a:latin typeface="Times New Roman" panose="02020603050405020304" pitchFamily="18" charset="0"/>
              <a:ea typeface="SimSun" panose="02010600030101010101" pitchFamily="2" charset="-122"/>
            </a:endParaRPr>
          </a:p>
          <a:p>
            <a:r>
              <a:rPr lang="es-ES" sz="1800" dirty="0">
                <a:effectLst/>
                <a:latin typeface="Times New Roman" panose="02020603050405020304" pitchFamily="18" charset="0"/>
                <a:ea typeface="SimSun" panose="02010600030101010101" pitchFamily="2" charset="-122"/>
              </a:rPr>
              <a:t>RDKit. (2023). </a:t>
            </a:r>
            <a:r>
              <a:rPr lang="es-ES" sz="1800" i="1" dirty="0">
                <a:effectLst/>
                <a:latin typeface="Times New Roman" panose="02020603050405020304" pitchFamily="18" charset="0"/>
                <a:ea typeface="SimSun" panose="02010600030101010101" pitchFamily="2" charset="-122"/>
              </a:rPr>
              <a:t>rdkit.Chem.rdMolTransforms module</a:t>
            </a:r>
            <a:r>
              <a:rPr lang="es-ES" sz="1800" dirty="0">
                <a:effectLst/>
                <a:latin typeface="Times New Roman" panose="02020603050405020304" pitchFamily="18" charset="0"/>
                <a:ea typeface="SimSun" panose="02010600030101010101" pitchFamily="2" charset="-122"/>
              </a:rPr>
              <a:t>. Obtenido de rdkit.org: https://www.rdkit.org/docs/source/rdkit.Chem.rdMolTransforms.html</a:t>
            </a:r>
            <a:endParaRPr lang="en-US"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RDKit. (20 de August de 2024). </a:t>
            </a:r>
            <a:r>
              <a:rPr lang="en-US" sz="1800" i="1" dirty="0">
                <a:effectLst/>
                <a:latin typeface="Times New Roman" panose="02020603050405020304" pitchFamily="18" charset="0"/>
                <a:ea typeface="SimSun" panose="02010600030101010101" pitchFamily="2" charset="-122"/>
              </a:rPr>
              <a:t>RDKit: Open-Source Cheminformatics Software</a:t>
            </a:r>
            <a:r>
              <a:rPr lang="en-US" sz="1800" dirty="0">
                <a:effectLst/>
                <a:latin typeface="Times New Roman" panose="02020603050405020304" pitchFamily="18" charset="0"/>
                <a:ea typeface="SimSun" panose="02010600030101010101" pitchFamily="2" charset="-122"/>
              </a:rPr>
              <a:t>. </a:t>
            </a:r>
            <a:r>
              <a:rPr lang="es-ES" sz="1800" dirty="0">
                <a:effectLst/>
                <a:latin typeface="Times New Roman" panose="02020603050405020304" pitchFamily="18" charset="0"/>
                <a:ea typeface="SimSun" panose="02010600030101010101" pitchFamily="2" charset="-122"/>
              </a:rPr>
              <a:t>Obtenido de rdkit.org: 2024.</a:t>
            </a:r>
          </a:p>
          <a:p>
            <a:r>
              <a:rPr lang="es-ES" sz="1800" dirty="0">
                <a:effectLst/>
                <a:latin typeface="Times New Roman" panose="02020603050405020304" pitchFamily="18" charset="0"/>
                <a:ea typeface="SimSun" panose="02010600030101010101" pitchFamily="2" charset="-122"/>
              </a:rPr>
              <a:t>Nicola De Cao, T. K. (2018). </a:t>
            </a:r>
            <a:r>
              <a:rPr lang="en-US" sz="1800" dirty="0">
                <a:effectLst/>
                <a:latin typeface="Times New Roman" panose="02020603050405020304" pitchFamily="18" charset="0"/>
                <a:ea typeface="SimSun" panose="02010600030101010101" pitchFamily="2" charset="-122"/>
              </a:rPr>
              <a:t>MolGAN: An Implicit Generative Model for Small Molecular Graphs. Stockholm, Sweden.</a:t>
            </a:r>
          </a:p>
          <a:p>
            <a:endParaRPr lang="en-US" sz="1800" dirty="0">
              <a:effectLst/>
              <a:latin typeface="Times New Roman" panose="02020603050405020304" pitchFamily="18" charset="0"/>
              <a:ea typeface="SimSun" panose="02010600030101010101" pitchFamily="2" charset="-122"/>
            </a:endParaRPr>
          </a:p>
          <a:p>
            <a:endParaRPr lang="es-ES" sz="1800" dirty="0">
              <a:latin typeface="Times New Roman" panose="02020603050405020304" pitchFamily="18" charset="0"/>
              <a:ea typeface="SimSun" panose="02010600030101010101" pitchFamily="2" charset="-122"/>
            </a:endParaRPr>
          </a:p>
          <a:p>
            <a:endParaRPr lang="en-US" sz="1800" dirty="0">
              <a:effectLst/>
              <a:latin typeface="Times New Roman" panose="02020603050405020304" pitchFamily="18" charset="0"/>
              <a:ea typeface="SimSun" panose="02010600030101010101" pitchFamily="2" charset="-122"/>
            </a:endParaRPr>
          </a:p>
          <a:p>
            <a:endParaRPr lang="en-US" sz="1800" dirty="0">
              <a:effectLst/>
              <a:latin typeface="Times New Roman" panose="02020603050405020304" pitchFamily="18" charset="0"/>
              <a:ea typeface="SimSun" panose="02010600030101010101" pitchFamily="2" charset="-122"/>
            </a:endParaRPr>
          </a:p>
          <a:p>
            <a:endParaRPr lang="en-US" sz="1800"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84744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53AC-0CAC-4578-87F0-0C56F8A6FEC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D056658-F717-4FF7-B3C7-7447098266CB}"/>
              </a:ext>
            </a:extLst>
          </p:cNvPr>
          <p:cNvSpPr>
            <a:spLocks noGrp="1"/>
          </p:cNvSpPr>
          <p:nvPr>
            <p:ph idx="1"/>
          </p:nvPr>
        </p:nvSpPr>
        <p:spPr>
          <a:xfrm>
            <a:off x="838200" y="1825625"/>
            <a:ext cx="4062664" cy="4351338"/>
          </a:xfrm>
        </p:spPr>
        <p:txBody>
          <a:bodyPr>
            <a:normAutofit/>
          </a:bodyPr>
          <a:lstStyle/>
          <a:p>
            <a:r>
              <a:rPr lang="en-US" dirty="0"/>
              <a:t>Acronyms</a:t>
            </a:r>
          </a:p>
          <a:p>
            <a:r>
              <a:rPr lang="en-US" dirty="0"/>
              <a:t>Definitions</a:t>
            </a:r>
          </a:p>
          <a:p>
            <a:r>
              <a:rPr lang="en-US" dirty="0"/>
              <a:t>Background</a:t>
            </a:r>
          </a:p>
          <a:p>
            <a:r>
              <a:rPr lang="en-US" dirty="0"/>
              <a:t>Related Work</a:t>
            </a:r>
          </a:p>
          <a:p>
            <a:pPr lvl="1"/>
            <a:r>
              <a:rPr lang="en-US" dirty="0"/>
              <a:t>VAE</a:t>
            </a:r>
          </a:p>
          <a:p>
            <a:pPr lvl="1"/>
            <a:r>
              <a:rPr lang="en-US" dirty="0"/>
              <a:t>MolGAN</a:t>
            </a:r>
          </a:p>
          <a:p>
            <a:r>
              <a:rPr lang="en-US" dirty="0"/>
              <a:t>Data</a:t>
            </a:r>
          </a:p>
        </p:txBody>
      </p:sp>
      <p:sp>
        <p:nvSpPr>
          <p:cNvPr id="4" name="Content Placeholder 2">
            <a:extLst>
              <a:ext uri="{FF2B5EF4-FFF2-40B4-BE49-F238E27FC236}">
                <a16:creationId xmlns:a16="http://schemas.microsoft.com/office/drawing/2014/main" id="{81D4C60B-82E1-4C1B-8DBA-996CE11837F4}"/>
              </a:ext>
            </a:extLst>
          </p:cNvPr>
          <p:cNvSpPr txBox="1">
            <a:spLocks/>
          </p:cNvSpPr>
          <p:nvPr/>
        </p:nvSpPr>
        <p:spPr>
          <a:xfrm>
            <a:off x="6388767" y="1825625"/>
            <a:ext cx="504925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Content Placeholder 2">
            <a:extLst>
              <a:ext uri="{FF2B5EF4-FFF2-40B4-BE49-F238E27FC236}">
                <a16:creationId xmlns:a16="http://schemas.microsoft.com/office/drawing/2014/main" id="{006EEC1E-AE94-4355-BBA9-DCB5FF4CB696}"/>
              </a:ext>
            </a:extLst>
          </p:cNvPr>
          <p:cNvSpPr txBox="1">
            <a:spLocks/>
          </p:cNvSpPr>
          <p:nvPr/>
        </p:nvSpPr>
        <p:spPr>
          <a:xfrm>
            <a:off x="6304549" y="1825625"/>
            <a:ext cx="3689684" cy="43513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Preprocessing</a:t>
            </a:r>
          </a:p>
          <a:p>
            <a:pPr lvl="1"/>
            <a:r>
              <a:rPr lang="en-US" dirty="0"/>
              <a:t>Tokenization</a:t>
            </a:r>
          </a:p>
          <a:p>
            <a:r>
              <a:rPr lang="en-US" dirty="0"/>
              <a:t>Architecture</a:t>
            </a:r>
          </a:p>
          <a:p>
            <a:r>
              <a:rPr lang="en-US" dirty="0"/>
              <a:t>Training</a:t>
            </a:r>
          </a:p>
          <a:p>
            <a:r>
              <a:rPr lang="en-US" dirty="0"/>
              <a:t>Hyperparameter Tuning</a:t>
            </a:r>
          </a:p>
          <a:p>
            <a:r>
              <a:rPr lang="en-US" dirty="0"/>
              <a:t>Results</a:t>
            </a:r>
          </a:p>
          <a:p>
            <a:r>
              <a:rPr lang="en-US" dirty="0"/>
              <a:t>Questions</a:t>
            </a:r>
          </a:p>
          <a:p>
            <a:endParaRPr lang="en-US" dirty="0"/>
          </a:p>
        </p:txBody>
      </p:sp>
    </p:spTree>
    <p:extLst>
      <p:ext uri="{BB962C8B-B14F-4D97-AF65-F5344CB8AC3E}">
        <p14:creationId xmlns:p14="http://schemas.microsoft.com/office/powerpoint/2010/main" val="209538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40145-C31F-4F1B-8981-05B002204722}"/>
              </a:ext>
            </a:extLst>
          </p:cNvPr>
          <p:cNvSpPr>
            <a:spLocks noGrp="1"/>
          </p:cNvSpPr>
          <p:nvPr>
            <p:ph type="title"/>
          </p:nvPr>
        </p:nvSpPr>
        <p:spPr/>
        <p:txBody>
          <a:bodyPr/>
          <a:lstStyle/>
          <a:p>
            <a:r>
              <a:rPr lang="en-US" dirty="0"/>
              <a:t>Acronyms</a:t>
            </a:r>
          </a:p>
        </p:txBody>
      </p:sp>
      <p:sp>
        <p:nvSpPr>
          <p:cNvPr id="3" name="Content Placeholder 2">
            <a:extLst>
              <a:ext uri="{FF2B5EF4-FFF2-40B4-BE49-F238E27FC236}">
                <a16:creationId xmlns:a16="http://schemas.microsoft.com/office/drawing/2014/main" id="{FA8DA696-9AB0-4F86-B3B1-07B0B036235C}"/>
              </a:ext>
            </a:extLst>
          </p:cNvPr>
          <p:cNvSpPr>
            <a:spLocks noGrp="1"/>
          </p:cNvSpPr>
          <p:nvPr>
            <p:ph idx="1"/>
          </p:nvPr>
        </p:nvSpPr>
        <p:spPr/>
        <p:txBody>
          <a:bodyPr/>
          <a:lstStyle/>
          <a:p>
            <a:r>
              <a:rPr lang="en-US" dirty="0"/>
              <a:t>BCEL – Binary Cross Entropy Loss</a:t>
            </a:r>
          </a:p>
          <a:p>
            <a:r>
              <a:rPr lang="en-US" dirty="0"/>
              <a:t>GAN – Generative Adversarial Network</a:t>
            </a:r>
          </a:p>
          <a:p>
            <a:r>
              <a:rPr lang="en-US" dirty="0"/>
              <a:t>Graph – Convolutional Network</a:t>
            </a:r>
          </a:p>
          <a:p>
            <a:r>
              <a:rPr lang="en-US" dirty="0"/>
              <a:t>GRU – Gated Recurrent Unit</a:t>
            </a:r>
          </a:p>
          <a:p>
            <a:r>
              <a:rPr lang="en-US" dirty="0"/>
              <a:t>MHA – Multi-head attention</a:t>
            </a:r>
          </a:p>
          <a:p>
            <a:r>
              <a:rPr lang="en-US" sz="2000" kern="0" dirty="0">
                <a:effectLst/>
                <a:latin typeface="Times New Roman" panose="02020603050405020304" pitchFamily="18" charset="0"/>
                <a:ea typeface="SimSun" panose="02010600030101010101" pitchFamily="2" charset="-122"/>
              </a:rPr>
              <a:t>QED - Quantitative Estimate of Druglikeness</a:t>
            </a:r>
            <a:endParaRPr lang="en-US" dirty="0"/>
          </a:p>
          <a:p>
            <a:r>
              <a:rPr lang="en-US" dirty="0"/>
              <a:t>RMSProp -  Root Mean Squared Propagation</a:t>
            </a:r>
          </a:p>
          <a:p>
            <a:r>
              <a:rPr lang="en-US" dirty="0"/>
              <a:t>SMILES – Simplified Molecular Input Line Entry System </a:t>
            </a:r>
          </a:p>
        </p:txBody>
      </p:sp>
    </p:spTree>
    <p:extLst>
      <p:ext uri="{BB962C8B-B14F-4D97-AF65-F5344CB8AC3E}">
        <p14:creationId xmlns:p14="http://schemas.microsoft.com/office/powerpoint/2010/main" val="184011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F046-87A7-426E-BEF0-5706B850853D}"/>
              </a:ext>
            </a:extLst>
          </p:cNvPr>
          <p:cNvSpPr>
            <a:spLocks noGrp="1"/>
          </p:cNvSpPr>
          <p:nvPr>
            <p:ph type="title"/>
          </p:nvPr>
        </p:nvSpPr>
        <p:spPr/>
        <p:txBody>
          <a:bodyPr/>
          <a:lstStyle/>
          <a:p>
            <a:r>
              <a:rPr lang="en-US" dirty="0"/>
              <a:t>Definitions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428790-CF58-4961-9772-CCC471172894}"/>
                  </a:ext>
                </a:extLst>
              </p:cNvPr>
              <p:cNvSpPr>
                <a:spLocks noGrp="1"/>
              </p:cNvSpPr>
              <p:nvPr>
                <p:ph idx="1"/>
              </p:nvPr>
            </p:nvSpPr>
            <p:spPr/>
            <p:txBody>
              <a:bodyPr>
                <a:normAutofit fontScale="92500" lnSpcReduction="20000"/>
              </a:bodyPr>
              <a:lstStyle/>
              <a:p>
                <a:r>
                  <a:rPr lang="en-US" dirty="0"/>
                  <a:t>Validity – is the ratio of valid molecules to the number of all generated molecules. A molecule is said to be valid if its structure is recognized using a cheminformatics database (RDKit, 2024).</a:t>
                </a:r>
              </a:p>
              <a:p>
                <a:r>
                  <a:rPr lang="en-US" dirty="0"/>
                  <a:t>Uniqueness – is the ratio of unique generations to all valid generations. This metric attempts to quantify the diversity of molecules generations (Nicola De Cao, 2018).</a:t>
                </a:r>
              </a:p>
              <a:p>
                <a:r>
                  <a:rPr lang="en-US" dirty="0"/>
                  <a:t>Novelty – is the ability of the network to generate molecules never before seen by the model (RDKit, 2023).</a:t>
                </a:r>
              </a:p>
              <a:p>
                <a:r>
                  <a:rPr lang="en-US" dirty="0"/>
                  <a:t>Druglikeness – is a score calculated using QED, a score between 0 and 1. QED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0.7</m:t>
                    </m:r>
                  </m:oMath>
                </a14:m>
                <a:r>
                  <a:rPr lang="en-US" dirty="0"/>
                  <a:t> is said to be a high druglikeness score (Bickerton, 2012).</a:t>
                </a:r>
              </a:p>
              <a:p>
                <a:r>
                  <a:rPr lang="en-US" dirty="0"/>
                  <a:t>Solubility – is an approximation of the degree of molecule hydrophilicity (Comer, 2001).</a:t>
                </a:r>
              </a:p>
              <a:p>
                <a:r>
                  <a:rPr lang="en-US" dirty="0"/>
                  <a:t>Synthesizability – is a probabilistic estimation of the ease of synthesizing a molecule (Ertl, 2009). This is a fairly complex calculation that relies on many molecular descriptors but was calculated using RDKit-Contrib.</a:t>
                </a:r>
              </a:p>
              <a:p>
                <a:r>
                  <a:rPr lang="en-US" dirty="0"/>
                  <a:t>Aromatic – Atoms are said to be aromatic if they form a planar ring of atoms that follow specific rules of electron delocalization. Benzene is a simple example.</a:t>
                </a:r>
              </a:p>
              <a:p>
                <a:endParaRPr lang="en-US" dirty="0"/>
              </a:p>
            </p:txBody>
          </p:sp>
        </mc:Choice>
        <mc:Fallback xmlns="">
          <p:sp>
            <p:nvSpPr>
              <p:cNvPr id="3" name="Content Placeholder 2">
                <a:extLst>
                  <a:ext uri="{FF2B5EF4-FFF2-40B4-BE49-F238E27FC236}">
                    <a16:creationId xmlns:a16="http://schemas.microsoft.com/office/drawing/2014/main" id="{D6428790-CF58-4961-9772-CCC471172894}"/>
                  </a:ext>
                </a:extLst>
              </p:cNvPr>
              <p:cNvSpPr>
                <a:spLocks noGrp="1" noRot="1" noChangeAspect="1" noMove="1" noResize="1" noEditPoints="1" noAdjustHandles="1" noChangeArrowheads="1" noChangeShapeType="1" noTextEdit="1"/>
              </p:cNvSpPr>
              <p:nvPr>
                <p:ph idx="1"/>
              </p:nvPr>
            </p:nvSpPr>
            <p:spPr>
              <a:blipFill>
                <a:blip r:embed="rId2"/>
                <a:stretch>
                  <a:fillRect l="-545" t="-2576" r="-1030" b="-2273"/>
                </a:stretch>
              </a:blipFill>
            </p:spPr>
            <p:txBody>
              <a:bodyPr/>
              <a:lstStyle/>
              <a:p>
                <a:r>
                  <a:rPr lang="en-US">
                    <a:noFill/>
                  </a:rPr>
                  <a:t> </a:t>
                </a:r>
              </a:p>
            </p:txBody>
          </p:sp>
        </mc:Fallback>
      </mc:AlternateContent>
    </p:spTree>
    <p:extLst>
      <p:ext uri="{BB962C8B-B14F-4D97-AF65-F5344CB8AC3E}">
        <p14:creationId xmlns:p14="http://schemas.microsoft.com/office/powerpoint/2010/main" val="367752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C567-0A59-405B-AF79-73DD210B4E7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608BE0E7-1BC3-415D-9816-91A5B8D5ECB6}"/>
              </a:ext>
            </a:extLst>
          </p:cNvPr>
          <p:cNvSpPr>
            <a:spLocks noGrp="1"/>
          </p:cNvSpPr>
          <p:nvPr>
            <p:ph idx="1"/>
          </p:nvPr>
        </p:nvSpPr>
        <p:spPr/>
        <p:txBody>
          <a:bodyPr/>
          <a:lstStyle/>
          <a:p>
            <a:r>
              <a:rPr lang="en-US" dirty="0"/>
              <a:t>Designing new drugs is laborious, costly, and yields few new drugs (Badisha, 2019).</a:t>
            </a:r>
          </a:p>
          <a:p>
            <a:r>
              <a:rPr lang="en-US" dirty="0"/>
              <a:t>It can take 10-15 years to develop a single new medicine (Phrma, 2024). </a:t>
            </a:r>
          </a:p>
          <a:p>
            <a:r>
              <a:rPr lang="en-US" dirty="0"/>
              <a:t>It costs an estimated $2.6 billion to create a single new medicine (Phrma, 2024).</a:t>
            </a:r>
          </a:p>
          <a:p>
            <a:r>
              <a:rPr lang="en-US" dirty="0"/>
              <a:t>For the above reasons, synthesizing molecules is a hot topic.</a:t>
            </a:r>
          </a:p>
          <a:p>
            <a:r>
              <a:rPr lang="en-US" dirty="0"/>
              <a:t>What makes it challenging machine learning?</a:t>
            </a:r>
          </a:p>
          <a:p>
            <a:r>
              <a:rPr lang="en-US" dirty="0"/>
              <a:t>- Ordering: Molecular graph syntax </a:t>
            </a:r>
          </a:p>
          <a:p>
            <a:r>
              <a:rPr lang="en-US" dirty="0"/>
              <a:t>- Meaning: Molecular graph semantics </a:t>
            </a:r>
          </a:p>
        </p:txBody>
      </p:sp>
    </p:spTree>
    <p:extLst>
      <p:ext uri="{BB962C8B-B14F-4D97-AF65-F5344CB8AC3E}">
        <p14:creationId xmlns:p14="http://schemas.microsoft.com/office/powerpoint/2010/main" val="253585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C9B2-C7EC-4314-B6BB-C8F6EE83E583}"/>
              </a:ext>
            </a:extLst>
          </p:cNvPr>
          <p:cNvSpPr>
            <a:spLocks noGrp="1"/>
          </p:cNvSpPr>
          <p:nvPr>
            <p:ph type="title"/>
          </p:nvPr>
        </p:nvSpPr>
        <p:spPr/>
        <p:txBody>
          <a:bodyPr/>
          <a:lstStyle/>
          <a:p>
            <a:r>
              <a:rPr lang="en-US" dirty="0"/>
              <a:t>SMILES and a Few Examples</a:t>
            </a:r>
          </a:p>
        </p:txBody>
      </p:sp>
      <p:sp>
        <p:nvSpPr>
          <p:cNvPr id="3" name="Content Placeholder 2">
            <a:extLst>
              <a:ext uri="{FF2B5EF4-FFF2-40B4-BE49-F238E27FC236}">
                <a16:creationId xmlns:a16="http://schemas.microsoft.com/office/drawing/2014/main" id="{6A8B8DE0-1F83-418B-B944-845D9029D120}"/>
              </a:ext>
            </a:extLst>
          </p:cNvPr>
          <p:cNvSpPr>
            <a:spLocks noGrp="1"/>
          </p:cNvSpPr>
          <p:nvPr>
            <p:ph idx="1"/>
          </p:nvPr>
        </p:nvSpPr>
        <p:spPr/>
        <p:txBody>
          <a:bodyPr>
            <a:normAutofit fontScale="77500" lnSpcReduction="20000"/>
          </a:bodyPr>
          <a:lstStyle/>
          <a:p>
            <a:r>
              <a:rPr lang="en-US" dirty="0"/>
              <a:t>CC – carbon molecule with single bond </a:t>
            </a:r>
          </a:p>
          <a:p>
            <a:endParaRPr lang="en-US" dirty="0"/>
          </a:p>
          <a:p>
            <a:r>
              <a:rPr lang="en-US" dirty="0"/>
              <a:t>C=C - molecule with a double bond </a:t>
            </a:r>
          </a:p>
          <a:p>
            <a:endParaRPr lang="en-US" dirty="0"/>
          </a:p>
          <a:p>
            <a:r>
              <a:rPr lang="en-US" dirty="0"/>
              <a:t>C(C)C – a central carbon is bonded to two other carbons (isopropane)</a:t>
            </a:r>
          </a:p>
          <a:p>
            <a:endParaRPr lang="en-US" dirty="0"/>
          </a:p>
          <a:p>
            <a:r>
              <a:rPr lang="en-US" dirty="0"/>
              <a:t>c1ccccc1 – a ring of six carbons (ring and ring closure denoted by 1), lowercase represents aromatic carbons with a ring closure (Benzene)</a:t>
            </a:r>
          </a:p>
          <a:p>
            <a:endParaRPr lang="en-US" dirty="0"/>
          </a:p>
          <a:p>
            <a:endParaRPr lang="en-US" dirty="0"/>
          </a:p>
          <a:p>
            <a:r>
              <a:rPr lang="en-US" dirty="0"/>
              <a:t>CC(=O)O – A two carbon chain with one carbon double-bonded to a single oxygen atom which is bonded by an OH pair</a:t>
            </a:r>
          </a:p>
          <a:p>
            <a:pPr marL="0" indent="0">
              <a:buNone/>
            </a:pPr>
            <a:r>
              <a:rPr lang="en-US" dirty="0"/>
              <a:t>  </a:t>
            </a:r>
          </a:p>
          <a:p>
            <a:pPr marL="0" indent="0">
              <a:buNone/>
            </a:pPr>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3616219A-954D-42A7-AC22-F2DD6EF65680}"/>
              </a:ext>
            </a:extLst>
          </p:cNvPr>
          <p:cNvPicPr>
            <a:picLocks noChangeAspect="1"/>
          </p:cNvPicPr>
          <p:nvPr/>
        </p:nvPicPr>
        <p:blipFill>
          <a:blip r:embed="rId2"/>
          <a:stretch>
            <a:fillRect/>
          </a:stretch>
        </p:blipFill>
        <p:spPr>
          <a:xfrm>
            <a:off x="4288380" y="1845734"/>
            <a:ext cx="1964907" cy="302183"/>
          </a:xfrm>
          <a:prstGeom prst="rect">
            <a:avLst/>
          </a:prstGeom>
        </p:spPr>
      </p:pic>
      <p:pic>
        <p:nvPicPr>
          <p:cNvPr id="7" name="Picture 6">
            <a:extLst>
              <a:ext uri="{FF2B5EF4-FFF2-40B4-BE49-F238E27FC236}">
                <a16:creationId xmlns:a16="http://schemas.microsoft.com/office/drawing/2014/main" id="{C0DA17A5-3522-416D-88C7-11C3141DC960}"/>
              </a:ext>
            </a:extLst>
          </p:cNvPr>
          <p:cNvPicPr>
            <a:picLocks noChangeAspect="1"/>
          </p:cNvPicPr>
          <p:nvPr/>
        </p:nvPicPr>
        <p:blipFill>
          <a:blip r:embed="rId3"/>
          <a:stretch>
            <a:fillRect/>
          </a:stretch>
        </p:blipFill>
        <p:spPr>
          <a:xfrm>
            <a:off x="7087728" y="2390274"/>
            <a:ext cx="1964907" cy="447153"/>
          </a:xfrm>
          <a:prstGeom prst="rect">
            <a:avLst/>
          </a:prstGeom>
        </p:spPr>
      </p:pic>
      <p:pic>
        <p:nvPicPr>
          <p:cNvPr id="9" name="Picture 8">
            <a:extLst>
              <a:ext uri="{FF2B5EF4-FFF2-40B4-BE49-F238E27FC236}">
                <a16:creationId xmlns:a16="http://schemas.microsoft.com/office/drawing/2014/main" id="{B5DB2C83-C671-40B5-BDEA-82EEFF6930A0}"/>
              </a:ext>
            </a:extLst>
          </p:cNvPr>
          <p:cNvPicPr>
            <a:picLocks noChangeAspect="1"/>
          </p:cNvPicPr>
          <p:nvPr/>
        </p:nvPicPr>
        <p:blipFill>
          <a:blip r:embed="rId4"/>
          <a:stretch>
            <a:fillRect/>
          </a:stretch>
        </p:blipFill>
        <p:spPr>
          <a:xfrm>
            <a:off x="7087728" y="2970943"/>
            <a:ext cx="1964907" cy="691708"/>
          </a:xfrm>
          <a:prstGeom prst="rect">
            <a:avLst/>
          </a:prstGeom>
        </p:spPr>
      </p:pic>
      <p:pic>
        <p:nvPicPr>
          <p:cNvPr id="11" name="Picture 10">
            <a:extLst>
              <a:ext uri="{FF2B5EF4-FFF2-40B4-BE49-F238E27FC236}">
                <a16:creationId xmlns:a16="http://schemas.microsoft.com/office/drawing/2014/main" id="{D6805D68-3833-4E66-8D6D-60A49544B1E1}"/>
              </a:ext>
            </a:extLst>
          </p:cNvPr>
          <p:cNvPicPr>
            <a:picLocks noChangeAspect="1"/>
          </p:cNvPicPr>
          <p:nvPr/>
        </p:nvPicPr>
        <p:blipFill>
          <a:blip r:embed="rId5"/>
          <a:stretch>
            <a:fillRect/>
          </a:stretch>
        </p:blipFill>
        <p:spPr>
          <a:xfrm>
            <a:off x="2943727" y="4244244"/>
            <a:ext cx="911139" cy="787210"/>
          </a:xfrm>
          <a:prstGeom prst="rect">
            <a:avLst/>
          </a:prstGeom>
        </p:spPr>
      </p:pic>
      <p:pic>
        <p:nvPicPr>
          <p:cNvPr id="13" name="Picture 12">
            <a:extLst>
              <a:ext uri="{FF2B5EF4-FFF2-40B4-BE49-F238E27FC236}">
                <a16:creationId xmlns:a16="http://schemas.microsoft.com/office/drawing/2014/main" id="{AC06916F-2638-46A1-A94E-EBB5C039DBE9}"/>
              </a:ext>
            </a:extLst>
          </p:cNvPr>
          <p:cNvPicPr>
            <a:picLocks noChangeAspect="1"/>
          </p:cNvPicPr>
          <p:nvPr/>
        </p:nvPicPr>
        <p:blipFill>
          <a:blip r:embed="rId6"/>
          <a:stretch>
            <a:fillRect/>
          </a:stretch>
        </p:blipFill>
        <p:spPr>
          <a:xfrm>
            <a:off x="11094720" y="4796749"/>
            <a:ext cx="943603" cy="817656"/>
          </a:xfrm>
          <a:prstGeom prst="rect">
            <a:avLst/>
          </a:prstGeom>
        </p:spPr>
      </p:pic>
    </p:spTree>
    <p:extLst>
      <p:ext uri="{BB962C8B-B14F-4D97-AF65-F5344CB8AC3E}">
        <p14:creationId xmlns:p14="http://schemas.microsoft.com/office/powerpoint/2010/main" val="1061856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DE382-FB61-4187-9749-210F690C9CE8}"/>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36866AD6-80F6-44E3-8798-1C18D6A4A139}"/>
              </a:ext>
            </a:extLst>
          </p:cNvPr>
          <p:cNvSpPr>
            <a:spLocks noGrp="1"/>
          </p:cNvSpPr>
          <p:nvPr>
            <p:ph idx="1"/>
          </p:nvPr>
        </p:nvSpPr>
        <p:spPr/>
        <p:txBody>
          <a:bodyPr>
            <a:normAutofit fontScale="85000" lnSpcReduction="10000"/>
          </a:bodyPr>
          <a:lstStyle/>
          <a:p>
            <a:r>
              <a:rPr lang="en-US" dirty="0"/>
              <a:t>NeVAE – this work combines GCNs to capture local molecular graph structures. It uses the latent space representation to create a Gaussian distribution from which samples are drawn. This representation captures the underlying structure of a molecule. In addition, hierarchical decoding is used for scaffold generation (backbone) followed by fine decoding (domain expertise) to ensure a finer more detailed and valid molecule generation. The training uses reconstruction loss paired with KL divergence to regularize for latent space distribution (Badisha, 2019).</a:t>
            </a:r>
          </a:p>
          <a:p>
            <a:r>
              <a:rPr lang="en-US" dirty="0"/>
              <a:t>MolGAN – is a generative adversarial approach that does not explicitly define a probability distribution of molecular graphs but instead directly generates a graphs using the a neural network (Nicola De Cao, 2018). The generator takes a noise vector, and outputs a molecular graph as an adjacency matrix along with a feature matrix. The network is trained adversarial, with a generator generating molecules, and a discriminator classifying molecules. An additional deep reinforcement mechanism is used to explicitly reinforce positive properties, such as, solubility, druglikeness, and synthesizability (Nicola De Cao, 2018). </a:t>
            </a:r>
          </a:p>
          <a:p>
            <a:r>
              <a:rPr lang="en-US" dirty="0"/>
              <a:t>Summary: Overall, these networks performed well, but there are many problems that still need attention. One problem for both methods are how to effectively synthesize larger more complex molecules. For MolGAN, mode collapse is a challenge, where the network can only generate a small set of molecules that are not diverse. Furthermore, reinforcement learning optimization adds another layer of complexity, since reinforcement algorithms can also be unstable. </a:t>
            </a:r>
          </a:p>
        </p:txBody>
      </p:sp>
    </p:spTree>
    <p:extLst>
      <p:ext uri="{BB962C8B-B14F-4D97-AF65-F5344CB8AC3E}">
        <p14:creationId xmlns:p14="http://schemas.microsoft.com/office/powerpoint/2010/main" val="935595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0C1FC-564D-4B9F-B736-975B8D161A8A}"/>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7112D902-67A8-4FF5-A9CF-D6157C5C49CD}"/>
              </a:ext>
            </a:extLst>
          </p:cNvPr>
          <p:cNvSpPr>
            <a:spLocks noGrp="1"/>
          </p:cNvSpPr>
          <p:nvPr>
            <p:ph idx="1"/>
          </p:nvPr>
        </p:nvSpPr>
        <p:spPr/>
        <p:txBody>
          <a:bodyPr/>
          <a:lstStyle/>
          <a:p>
            <a:r>
              <a:rPr lang="en-US" dirty="0"/>
              <a:t>Full Dataset: 250K SMILES strings from RDKit API/Database</a:t>
            </a:r>
          </a:p>
          <a:p>
            <a:r>
              <a:rPr lang="en-US" dirty="0"/>
              <a:t>Train Dataset: 25K randomly sampled from Full Dataset</a:t>
            </a:r>
          </a:p>
          <a:p>
            <a:r>
              <a:rPr lang="en-US" dirty="0"/>
              <a:t>Each sample is represented as a string. </a:t>
            </a:r>
          </a:p>
        </p:txBody>
      </p:sp>
      <p:pic>
        <p:nvPicPr>
          <p:cNvPr id="4" name="Picture 3">
            <a:extLst>
              <a:ext uri="{FF2B5EF4-FFF2-40B4-BE49-F238E27FC236}">
                <a16:creationId xmlns:a16="http://schemas.microsoft.com/office/drawing/2014/main" id="{22DC1E91-14BC-4365-B2F6-6B7457D92E5F}"/>
              </a:ext>
            </a:extLst>
          </p:cNvPr>
          <p:cNvPicPr/>
          <p:nvPr/>
        </p:nvPicPr>
        <p:blipFill>
          <a:blip r:embed="rId2"/>
          <a:stretch>
            <a:fillRect/>
          </a:stretch>
        </p:blipFill>
        <p:spPr>
          <a:xfrm>
            <a:off x="489916" y="3790315"/>
            <a:ext cx="3203960" cy="1628398"/>
          </a:xfrm>
          <a:prstGeom prst="rect">
            <a:avLst/>
          </a:prstGeom>
        </p:spPr>
      </p:pic>
      <p:pic>
        <p:nvPicPr>
          <p:cNvPr id="6" name="Picture 5">
            <a:extLst>
              <a:ext uri="{FF2B5EF4-FFF2-40B4-BE49-F238E27FC236}">
                <a16:creationId xmlns:a16="http://schemas.microsoft.com/office/drawing/2014/main" id="{AFA5D7AB-5E30-4DCE-82D3-C06758519D4A}"/>
              </a:ext>
            </a:extLst>
          </p:cNvPr>
          <p:cNvPicPr>
            <a:picLocks noChangeAspect="1"/>
          </p:cNvPicPr>
          <p:nvPr/>
        </p:nvPicPr>
        <p:blipFill>
          <a:blip r:embed="rId3"/>
          <a:stretch>
            <a:fillRect/>
          </a:stretch>
        </p:blipFill>
        <p:spPr>
          <a:xfrm>
            <a:off x="4096215" y="3790742"/>
            <a:ext cx="1725865" cy="1651851"/>
          </a:xfrm>
          <a:prstGeom prst="rect">
            <a:avLst/>
          </a:prstGeom>
        </p:spPr>
      </p:pic>
      <p:pic>
        <p:nvPicPr>
          <p:cNvPr id="8" name="Picture 7">
            <a:extLst>
              <a:ext uri="{FF2B5EF4-FFF2-40B4-BE49-F238E27FC236}">
                <a16:creationId xmlns:a16="http://schemas.microsoft.com/office/drawing/2014/main" id="{41162148-2120-4C6C-BB43-7803EEA1AA87}"/>
              </a:ext>
            </a:extLst>
          </p:cNvPr>
          <p:cNvPicPr>
            <a:picLocks noChangeAspect="1"/>
          </p:cNvPicPr>
          <p:nvPr/>
        </p:nvPicPr>
        <p:blipFill>
          <a:blip r:embed="rId4"/>
          <a:stretch>
            <a:fillRect/>
          </a:stretch>
        </p:blipFill>
        <p:spPr>
          <a:xfrm>
            <a:off x="6224419" y="3778587"/>
            <a:ext cx="2579117" cy="1651851"/>
          </a:xfrm>
          <a:prstGeom prst="rect">
            <a:avLst/>
          </a:prstGeom>
        </p:spPr>
      </p:pic>
      <p:pic>
        <p:nvPicPr>
          <p:cNvPr id="10" name="Picture 9">
            <a:extLst>
              <a:ext uri="{FF2B5EF4-FFF2-40B4-BE49-F238E27FC236}">
                <a16:creationId xmlns:a16="http://schemas.microsoft.com/office/drawing/2014/main" id="{F378D7EA-AE18-422C-B763-C79DB0B4EC44}"/>
              </a:ext>
            </a:extLst>
          </p:cNvPr>
          <p:cNvPicPr>
            <a:picLocks noChangeAspect="1"/>
          </p:cNvPicPr>
          <p:nvPr/>
        </p:nvPicPr>
        <p:blipFill>
          <a:blip r:embed="rId5"/>
          <a:stretch>
            <a:fillRect/>
          </a:stretch>
        </p:blipFill>
        <p:spPr>
          <a:xfrm>
            <a:off x="9205875" y="3790314"/>
            <a:ext cx="2585421" cy="1628399"/>
          </a:xfrm>
          <a:prstGeom prst="rect">
            <a:avLst/>
          </a:prstGeom>
        </p:spPr>
      </p:pic>
      <p:sp>
        <p:nvSpPr>
          <p:cNvPr id="11" name="TextBox 10">
            <a:extLst>
              <a:ext uri="{FF2B5EF4-FFF2-40B4-BE49-F238E27FC236}">
                <a16:creationId xmlns:a16="http://schemas.microsoft.com/office/drawing/2014/main" id="{9C24322A-7402-49E8-B629-FFF0F41B31B6}"/>
              </a:ext>
            </a:extLst>
          </p:cNvPr>
          <p:cNvSpPr txBox="1"/>
          <p:nvPr/>
        </p:nvSpPr>
        <p:spPr>
          <a:xfrm>
            <a:off x="646328" y="3393563"/>
            <a:ext cx="2891136" cy="338554"/>
          </a:xfrm>
          <a:prstGeom prst="rect">
            <a:avLst/>
          </a:prstGeom>
          <a:noFill/>
        </p:spPr>
        <p:txBody>
          <a:bodyPr wrap="square" rtlCol="0">
            <a:spAutoFit/>
          </a:bodyPr>
          <a:lstStyle/>
          <a:p>
            <a:r>
              <a:rPr lang="en-US" sz="1600" dirty="0"/>
              <a:t>Example of Strings From Dataset</a:t>
            </a:r>
          </a:p>
        </p:txBody>
      </p:sp>
      <p:sp>
        <p:nvSpPr>
          <p:cNvPr id="12" name="TextBox 11">
            <a:extLst>
              <a:ext uri="{FF2B5EF4-FFF2-40B4-BE49-F238E27FC236}">
                <a16:creationId xmlns:a16="http://schemas.microsoft.com/office/drawing/2014/main" id="{5093514C-0BE7-4412-B71E-3F418709567F}"/>
              </a:ext>
            </a:extLst>
          </p:cNvPr>
          <p:cNvSpPr txBox="1"/>
          <p:nvPr/>
        </p:nvSpPr>
        <p:spPr>
          <a:xfrm>
            <a:off x="3900063" y="3380567"/>
            <a:ext cx="2118167" cy="338554"/>
          </a:xfrm>
          <a:prstGeom prst="rect">
            <a:avLst/>
          </a:prstGeom>
          <a:noFill/>
        </p:spPr>
        <p:txBody>
          <a:bodyPr wrap="square" rtlCol="0">
            <a:spAutoFit/>
          </a:bodyPr>
          <a:lstStyle/>
          <a:p>
            <a:r>
              <a:rPr lang="en-US" sz="1600" dirty="0"/>
              <a:t>Least Complex Example</a:t>
            </a:r>
          </a:p>
        </p:txBody>
      </p:sp>
      <p:sp>
        <p:nvSpPr>
          <p:cNvPr id="13" name="TextBox 12">
            <a:extLst>
              <a:ext uri="{FF2B5EF4-FFF2-40B4-BE49-F238E27FC236}">
                <a16:creationId xmlns:a16="http://schemas.microsoft.com/office/drawing/2014/main" id="{82BD01D7-6ADF-4664-A7DE-399662A43D0E}"/>
              </a:ext>
            </a:extLst>
          </p:cNvPr>
          <p:cNvSpPr txBox="1"/>
          <p:nvPr/>
        </p:nvSpPr>
        <p:spPr>
          <a:xfrm>
            <a:off x="6224419" y="3393563"/>
            <a:ext cx="2721712" cy="338554"/>
          </a:xfrm>
          <a:prstGeom prst="rect">
            <a:avLst/>
          </a:prstGeom>
          <a:noFill/>
        </p:spPr>
        <p:txBody>
          <a:bodyPr wrap="square" rtlCol="0">
            <a:spAutoFit/>
          </a:bodyPr>
          <a:lstStyle/>
          <a:p>
            <a:r>
              <a:rPr lang="en-US" sz="1600" dirty="0"/>
              <a:t>Moderately Complex Example</a:t>
            </a:r>
          </a:p>
        </p:txBody>
      </p:sp>
      <p:sp>
        <p:nvSpPr>
          <p:cNvPr id="14" name="TextBox 13">
            <a:extLst>
              <a:ext uri="{FF2B5EF4-FFF2-40B4-BE49-F238E27FC236}">
                <a16:creationId xmlns:a16="http://schemas.microsoft.com/office/drawing/2014/main" id="{D959522C-DE78-4AAE-BC9F-9384CB48699D}"/>
              </a:ext>
            </a:extLst>
          </p:cNvPr>
          <p:cNvSpPr txBox="1"/>
          <p:nvPr/>
        </p:nvSpPr>
        <p:spPr>
          <a:xfrm>
            <a:off x="9419806" y="3393563"/>
            <a:ext cx="2331887" cy="338554"/>
          </a:xfrm>
          <a:prstGeom prst="rect">
            <a:avLst/>
          </a:prstGeom>
          <a:noFill/>
        </p:spPr>
        <p:txBody>
          <a:bodyPr wrap="square" rtlCol="0">
            <a:spAutoFit/>
          </a:bodyPr>
          <a:lstStyle/>
          <a:p>
            <a:r>
              <a:rPr lang="en-US" sz="1600" dirty="0"/>
              <a:t>Most Complex Example</a:t>
            </a:r>
          </a:p>
        </p:txBody>
      </p:sp>
      <p:graphicFrame>
        <p:nvGraphicFramePr>
          <p:cNvPr id="15" name="Table 14">
            <a:extLst>
              <a:ext uri="{FF2B5EF4-FFF2-40B4-BE49-F238E27FC236}">
                <a16:creationId xmlns:a16="http://schemas.microsoft.com/office/drawing/2014/main" id="{FFDB2EB2-3354-4F4E-BE4C-1E71C8EAB2BA}"/>
              </a:ext>
            </a:extLst>
          </p:cNvPr>
          <p:cNvGraphicFramePr>
            <a:graphicFrameLocks noGrp="1"/>
          </p:cNvGraphicFramePr>
          <p:nvPr>
            <p:extLst>
              <p:ext uri="{D42A27DB-BD31-4B8C-83A1-F6EECF244321}">
                <p14:modId xmlns:p14="http://schemas.microsoft.com/office/powerpoint/2010/main" val="1909433879"/>
              </p:ext>
            </p:extLst>
          </p:nvPr>
        </p:nvGraphicFramePr>
        <p:xfrm>
          <a:off x="8177845" y="1959989"/>
          <a:ext cx="1434465" cy="1102360"/>
        </p:xfrm>
        <a:graphic>
          <a:graphicData uri="http://schemas.openxmlformats.org/drawingml/2006/table">
            <a:tbl>
              <a:tblPr firstRow="1" firstCol="1" bandRow="1"/>
              <a:tblGrid>
                <a:gridCol w="732790">
                  <a:extLst>
                    <a:ext uri="{9D8B030D-6E8A-4147-A177-3AD203B41FA5}">
                      <a16:colId xmlns:a16="http://schemas.microsoft.com/office/drawing/2014/main" val="258853199"/>
                    </a:ext>
                  </a:extLst>
                </a:gridCol>
                <a:gridCol w="701675">
                  <a:extLst>
                    <a:ext uri="{9D8B030D-6E8A-4147-A177-3AD203B41FA5}">
                      <a16:colId xmlns:a16="http://schemas.microsoft.com/office/drawing/2014/main" val="1625542555"/>
                    </a:ext>
                  </a:extLst>
                </a:gridCol>
              </a:tblGrid>
              <a:tr h="157480">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Single Bond</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2783004"/>
                  </a:ext>
                </a:extLst>
              </a:tr>
              <a:tr h="157480">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Double Bond</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886872317"/>
                  </a:ext>
                </a:extLst>
              </a:tr>
              <a:tr h="157480">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Triple Bond</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1476246"/>
                  </a:ext>
                </a:extLst>
              </a:tr>
              <a:tr h="157480">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Arom. Bond</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057235985"/>
                  </a:ext>
                </a:extLst>
              </a:tr>
              <a:tr h="157480">
                <a:tc>
                  <a:txBody>
                    <a:bodyPr/>
                    <a:lstStyle/>
                    <a:p>
                      <a:pPr marL="0" marR="0" algn="ctr">
                        <a:lnSpc>
                          <a:spcPct val="107000"/>
                        </a:lnSpc>
                        <a:spcBef>
                          <a:spcPts val="0"/>
                        </a:spcBef>
                        <a:spcAft>
                          <a:spcPts val="0"/>
                        </a:spcAft>
                      </a:pPr>
                      <a:r>
                        <a:rPr lang="en-US" sz="800" kern="100" dirty="0">
                          <a:solidFill>
                            <a:srgbClr val="000000"/>
                          </a:solidFill>
                          <a:effectLst/>
                          <a:latin typeface="Calibri" panose="020F0502020204030204" pitchFamily="34" charset="0"/>
                          <a:ea typeface="Times New Roman" panose="02020603050405020304" pitchFamily="18" charset="0"/>
                        </a:rPr>
                        <a:t>Pos. Charge</a:t>
                      </a:r>
                      <a:endParaRPr lang="en-US" sz="10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dirty="0">
                          <a:solidFill>
                            <a:srgbClr val="000000"/>
                          </a:solidFill>
                          <a:effectLst/>
                          <a:latin typeface="Calibri" panose="020F0502020204030204" pitchFamily="34" charset="0"/>
                          <a:ea typeface="Times New Roman" panose="02020603050405020304" pitchFamily="18" charset="0"/>
                        </a:rPr>
                        <a:t>[C+]</a:t>
                      </a:r>
                      <a:endParaRPr lang="en-US" sz="10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9873849"/>
                  </a:ext>
                </a:extLst>
              </a:tr>
              <a:tr h="157480">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Neg. Charge</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[C-]</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526923680"/>
                  </a:ext>
                </a:extLst>
              </a:tr>
              <a:tr h="157480">
                <a:tc>
                  <a:txBody>
                    <a:bodyPr/>
                    <a:lstStyle/>
                    <a:p>
                      <a:pPr marL="0" marR="0" algn="ctr">
                        <a:lnSpc>
                          <a:spcPct val="107000"/>
                        </a:lnSpc>
                        <a:spcBef>
                          <a:spcPts val="0"/>
                        </a:spcBef>
                        <a:spcAft>
                          <a:spcPts val="0"/>
                        </a:spcAft>
                      </a:pPr>
                      <a:r>
                        <a:rPr lang="en-US" sz="800" kern="100">
                          <a:solidFill>
                            <a:srgbClr val="000000"/>
                          </a:solidFill>
                          <a:effectLst/>
                          <a:latin typeface="Calibri" panose="020F0502020204030204" pitchFamily="34" charset="0"/>
                          <a:ea typeface="Times New Roman" panose="02020603050405020304" pitchFamily="18" charset="0"/>
                        </a:rPr>
                        <a:t>Arom. Carb.</a:t>
                      </a:r>
                      <a:endParaRPr lang="en-US" sz="1000" kern="10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800" kern="100" dirty="0">
                          <a:solidFill>
                            <a:srgbClr val="000000"/>
                          </a:solidFill>
                          <a:effectLst/>
                          <a:latin typeface="Calibri" panose="020F0502020204030204" pitchFamily="34" charset="0"/>
                          <a:ea typeface="Times New Roman" panose="02020603050405020304" pitchFamily="18" charset="0"/>
                        </a:rPr>
                        <a:t>c (lowercase)</a:t>
                      </a:r>
                      <a:endParaRPr lang="en-US" sz="1000" kern="100" dirty="0">
                        <a:effectLst/>
                        <a:latin typeface="Times New Roman" panose="02020603050405020304" pitchFamily="18" charset="0"/>
                        <a:ea typeface="SimSun" panose="02010600030101010101" pitchFamily="2" charset="-122"/>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3420640"/>
                  </a:ext>
                </a:extLst>
              </a:tr>
            </a:tbl>
          </a:graphicData>
        </a:graphic>
      </p:graphicFrame>
      <p:sp>
        <p:nvSpPr>
          <p:cNvPr id="16" name="TextBox 15">
            <a:extLst>
              <a:ext uri="{FF2B5EF4-FFF2-40B4-BE49-F238E27FC236}">
                <a16:creationId xmlns:a16="http://schemas.microsoft.com/office/drawing/2014/main" id="{347D8B4D-D079-4174-B8C5-A97834DE9FB5}"/>
              </a:ext>
            </a:extLst>
          </p:cNvPr>
          <p:cNvSpPr txBox="1"/>
          <p:nvPr/>
        </p:nvSpPr>
        <p:spPr>
          <a:xfrm>
            <a:off x="9565524" y="2119960"/>
            <a:ext cx="1866121" cy="738664"/>
          </a:xfrm>
          <a:prstGeom prst="rect">
            <a:avLst/>
          </a:prstGeom>
          <a:noFill/>
        </p:spPr>
        <p:txBody>
          <a:bodyPr wrap="square" rtlCol="0">
            <a:spAutoFit/>
          </a:bodyPr>
          <a:lstStyle/>
          <a:p>
            <a:pPr algn="ctr"/>
            <a:r>
              <a:rPr lang="en-US" sz="1400" dirty="0"/>
              <a:t>Table of Common </a:t>
            </a:r>
          </a:p>
          <a:p>
            <a:pPr algn="ctr"/>
            <a:r>
              <a:rPr lang="en-US" sz="1400" dirty="0"/>
              <a:t>Symbol and Meaning</a:t>
            </a:r>
          </a:p>
          <a:p>
            <a:pPr algn="ctr"/>
            <a:r>
              <a:rPr lang="en-US" sz="1400" dirty="0"/>
              <a:t>(Not Exhaustive)</a:t>
            </a:r>
          </a:p>
        </p:txBody>
      </p:sp>
    </p:spTree>
    <p:extLst>
      <p:ext uri="{BB962C8B-B14F-4D97-AF65-F5344CB8AC3E}">
        <p14:creationId xmlns:p14="http://schemas.microsoft.com/office/powerpoint/2010/main" val="1000119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B0CA-BBBB-4B87-9602-ADA0A79D868C}"/>
              </a:ext>
            </a:extLst>
          </p:cNvPr>
          <p:cNvSpPr>
            <a:spLocks noGrp="1"/>
          </p:cNvSpPr>
          <p:nvPr>
            <p:ph type="title"/>
          </p:nvPr>
        </p:nvSpPr>
        <p:spPr/>
        <p:txBody>
          <a:bodyPr/>
          <a:lstStyle/>
          <a:p>
            <a:r>
              <a:rPr lang="en-US" dirty="0"/>
              <a:t>Data Randomly Selected from Dataset: </a:t>
            </a:r>
          </a:p>
        </p:txBody>
      </p:sp>
      <p:pic>
        <p:nvPicPr>
          <p:cNvPr id="5" name="Picture 4">
            <a:extLst>
              <a:ext uri="{FF2B5EF4-FFF2-40B4-BE49-F238E27FC236}">
                <a16:creationId xmlns:a16="http://schemas.microsoft.com/office/drawing/2014/main" id="{8290DB89-83B7-4AF8-BF79-33A61CC341C4}"/>
              </a:ext>
            </a:extLst>
          </p:cNvPr>
          <p:cNvPicPr>
            <a:picLocks noChangeAspect="1"/>
          </p:cNvPicPr>
          <p:nvPr/>
        </p:nvPicPr>
        <p:blipFill>
          <a:blip r:embed="rId2"/>
          <a:stretch>
            <a:fillRect/>
          </a:stretch>
        </p:blipFill>
        <p:spPr>
          <a:xfrm>
            <a:off x="2125578" y="1862529"/>
            <a:ext cx="7502325" cy="4209408"/>
          </a:xfrm>
          <a:prstGeom prst="rect">
            <a:avLst/>
          </a:prstGeom>
        </p:spPr>
      </p:pic>
    </p:spTree>
    <p:extLst>
      <p:ext uri="{BB962C8B-B14F-4D97-AF65-F5344CB8AC3E}">
        <p14:creationId xmlns:p14="http://schemas.microsoft.com/office/powerpoint/2010/main" val="119336981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344817C-8F00-42E2-82FE-B05669F6D58E}">
  <we:reference id="wa200001409" version="2.0.0.0" store="en-US" storeType="OMEX"/>
  <we:alternateReferences>
    <we:reference id="wa200001409" version="2.0.0.0" store="WA2000014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0</TotalTime>
  <Words>1326</Words>
  <Application>Microsoft Office PowerPoint</Application>
  <PresentationFormat>Widescreen</PresentationFormat>
  <Paragraphs>162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Times New Roman</vt:lpstr>
      <vt:lpstr>Retrospect</vt:lpstr>
      <vt:lpstr>SMGAN</vt:lpstr>
      <vt:lpstr>Outline</vt:lpstr>
      <vt:lpstr>Acronyms</vt:lpstr>
      <vt:lpstr>Definitions</vt:lpstr>
      <vt:lpstr>Background</vt:lpstr>
      <vt:lpstr>SMILES and a Few Examples</vt:lpstr>
      <vt:lpstr>Related Work</vt:lpstr>
      <vt:lpstr>Data </vt:lpstr>
      <vt:lpstr>Data Randomly Selected from Dataset: </vt:lpstr>
      <vt:lpstr>Preprocessing</vt:lpstr>
      <vt:lpstr>SMGAN Architecture</vt:lpstr>
      <vt:lpstr>Training (Pseudo Code)</vt:lpstr>
      <vt:lpstr>Hyperparameter Tuning</vt:lpstr>
      <vt:lpstr>Tuned Training</vt:lpstr>
      <vt:lpstr>Inference Tuning</vt:lpstr>
      <vt:lpstr>Results</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SMGAN</dc:title>
  <dc:creator>Anthony Vasquez</dc:creator>
  <cp:lastModifiedBy>Anthony Vasquez</cp:lastModifiedBy>
  <cp:revision>44</cp:revision>
  <dcterms:created xsi:type="dcterms:W3CDTF">2024-08-26T17:45:27Z</dcterms:created>
  <dcterms:modified xsi:type="dcterms:W3CDTF">2024-08-27T20:07:15Z</dcterms:modified>
</cp:coreProperties>
</file>