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notesMasterIdLst>
    <p:notesMasterId r:id="rId18"/>
  </p:notesMasterIdLst>
  <p:sldIdLst>
    <p:sldId id="256" r:id="rId2"/>
    <p:sldId id="259" r:id="rId3"/>
    <p:sldId id="258" r:id="rId4"/>
    <p:sldId id="267" r:id="rId5"/>
    <p:sldId id="268" r:id="rId6"/>
    <p:sldId id="257" r:id="rId7"/>
    <p:sldId id="270" r:id="rId8"/>
    <p:sldId id="26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EB8E8-C4F6-4428-AC29-98E179DDE32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E54C-2DBD-4E22-9A1D-EE114690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FB-AF60-4DCA-8F1D-6E4E169D597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A6C-A603-41E0-B61F-6AF247016F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FB-AF60-4DCA-8F1D-6E4E169D597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A6C-A603-41E0-B61F-6AF24701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FB-AF60-4DCA-8F1D-6E4E169D597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A6C-A603-41E0-B61F-6AF24701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FB-AF60-4DCA-8F1D-6E4E169D597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A6C-A603-41E0-B61F-6AF24701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FB-AF60-4DCA-8F1D-6E4E169D597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A6C-A603-41E0-B61F-6AF247016F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1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FB-AF60-4DCA-8F1D-6E4E169D597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A6C-A603-41E0-B61F-6AF24701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FB-AF60-4DCA-8F1D-6E4E169D597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A6C-A603-41E0-B61F-6AF24701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FB-AF60-4DCA-8F1D-6E4E169D597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A6C-A603-41E0-B61F-6AF24701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FB-AF60-4DCA-8F1D-6E4E169D597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A6C-A603-41E0-B61F-6AF24701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40F2FB-AF60-4DCA-8F1D-6E4E169D597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EDDA6C-A603-41E0-B61F-6AF24701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F2FB-AF60-4DCA-8F1D-6E4E169D597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A6C-A603-41E0-B61F-6AF24701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40F2FB-AF60-4DCA-8F1D-6E4E169D597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EDDA6C-A603-41E0-B61F-6AF247016F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18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hrma.org/policy-issues/Research-and-Development-Policy-Framewo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3E83-8D09-44D9-B3EF-F7D8A14CC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647A1-B92B-4D72-B464-47F7598BB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J Vasquez</a:t>
            </a:r>
          </a:p>
        </p:txBody>
      </p:sp>
    </p:spTree>
    <p:extLst>
      <p:ext uri="{BB962C8B-B14F-4D97-AF65-F5344CB8AC3E}">
        <p14:creationId xmlns:p14="http://schemas.microsoft.com/office/powerpoint/2010/main" val="29556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C1FC-564D-4B9F-B736-975B8D16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D902-67A8-4FF5-A9CF-D6157C5C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F0D8-17FE-41AA-A2D0-8D232012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96F0-C400-4821-A02B-DD28C104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DCEB-D47E-4980-9B4C-71B4AB11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4470-E4F8-4AFE-8E74-3AFC1684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C6A5-1B7E-409B-819F-D59609ED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3647-060C-4BE6-8682-FF7174D2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0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A73C-8259-4039-92CF-F8393AD1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6203-1AFE-44AE-AD81-9ABE8C52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4798-84EB-416E-8D39-9704F0AB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9074-D98A-4A0D-9E2D-AA1882EC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96C2-3A10-40D3-8D05-5D67D9E8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84FD-F990-433D-BCEE-DD0B6C211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53AC-0CAC-4578-87F0-0C56F8A6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6658-F717-4FF7-B3C7-74470982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2664" cy="4351338"/>
          </a:xfrm>
        </p:spPr>
        <p:txBody>
          <a:bodyPr>
            <a:normAutofit/>
          </a:bodyPr>
          <a:lstStyle/>
          <a:p>
            <a:r>
              <a:rPr lang="en-US" dirty="0"/>
              <a:t>Acronyms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Related Work</a:t>
            </a:r>
          </a:p>
          <a:p>
            <a:pPr lvl="1"/>
            <a:r>
              <a:rPr lang="en-US" dirty="0"/>
              <a:t>VAE</a:t>
            </a:r>
          </a:p>
          <a:p>
            <a:pPr lvl="1"/>
            <a:r>
              <a:rPr lang="en-US" dirty="0"/>
              <a:t>MolGAN</a:t>
            </a:r>
          </a:p>
          <a:p>
            <a:r>
              <a:rPr lang="en-US" dirty="0"/>
              <a:t>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4C60B-82E1-4C1B-8DBA-996CE11837F4}"/>
              </a:ext>
            </a:extLst>
          </p:cNvPr>
          <p:cNvSpPr txBox="1">
            <a:spLocks/>
          </p:cNvSpPr>
          <p:nvPr/>
        </p:nvSpPr>
        <p:spPr>
          <a:xfrm>
            <a:off x="6388767" y="1825625"/>
            <a:ext cx="50492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6EEC1E-AE94-4355-BBA9-DCB5FF4CB696}"/>
              </a:ext>
            </a:extLst>
          </p:cNvPr>
          <p:cNvSpPr txBox="1">
            <a:spLocks/>
          </p:cNvSpPr>
          <p:nvPr/>
        </p:nvSpPr>
        <p:spPr>
          <a:xfrm>
            <a:off x="6304549" y="1825625"/>
            <a:ext cx="3689684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Tokenization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8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0145-C31F-4F1B-8981-05B00220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A696-9AB0-4F86-B3B1-07B0B036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BCEL – Binary Cross Entropy Loss</a:t>
            </a:r>
          </a:p>
          <a:p>
            <a:r>
              <a:rPr lang="en-US" dirty="0"/>
              <a:t>GAN – Generative Adversarial Network</a:t>
            </a:r>
          </a:p>
          <a:p>
            <a:r>
              <a:rPr lang="en-US" dirty="0"/>
              <a:t>Graph – Convolutional Network</a:t>
            </a:r>
          </a:p>
          <a:p>
            <a:r>
              <a:rPr lang="en-US" dirty="0"/>
              <a:t>GRU – Gated Recurrent Unit</a:t>
            </a:r>
          </a:p>
          <a:p>
            <a:r>
              <a:rPr lang="en-US" dirty="0"/>
              <a:t>MHA – Multi-head attention</a:t>
            </a:r>
          </a:p>
          <a:p>
            <a:r>
              <a:rPr lang="en-US" sz="2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QED - Quantitative Estimate of Druglikeness</a:t>
            </a:r>
            <a:endParaRPr lang="en-US" dirty="0"/>
          </a:p>
          <a:p>
            <a:r>
              <a:rPr lang="en-US" dirty="0"/>
              <a:t>RMSProp -  Root Mean Squared Propagation</a:t>
            </a:r>
          </a:p>
          <a:p>
            <a:r>
              <a:rPr lang="en-US" dirty="0"/>
              <a:t>SMILES – Simplified Molecular Input Line Entry System </a:t>
            </a:r>
          </a:p>
        </p:txBody>
      </p:sp>
    </p:spTree>
    <p:extLst>
      <p:ext uri="{BB962C8B-B14F-4D97-AF65-F5344CB8AC3E}">
        <p14:creationId xmlns:p14="http://schemas.microsoft.com/office/powerpoint/2010/main" val="184011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F046-87A7-426E-BEF0-5706B850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28790-CF58-4961-9772-CCC471172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Validity – is the ratio of valid molecules to the number of all generated molecules. A molecule is said to be valid if its structure is recognized using a cheminformatics database (RDKit, 2024).</a:t>
                </a:r>
              </a:p>
              <a:p>
                <a:r>
                  <a:rPr lang="en-US" dirty="0"/>
                  <a:t>Uniqueness – is the ratio of unique generations to all valid generations. This metric attempts to quantify the diversity of molecules generations (Nicola De Cao, 2018).</a:t>
                </a:r>
              </a:p>
              <a:p>
                <a:r>
                  <a:rPr lang="en-US" dirty="0"/>
                  <a:t>Novelty – is the ability of the network to generate molecules never before seen by the model (RDKit, 2023).</a:t>
                </a:r>
              </a:p>
              <a:p>
                <a:r>
                  <a:rPr lang="en-US" dirty="0"/>
                  <a:t>Druglikeness – is a score calculated using QED, a score between 0 and 1. QED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en-US" dirty="0"/>
                  <a:t> is said to be a high druglikeness score (Bickerton, 2012).</a:t>
                </a:r>
              </a:p>
              <a:p>
                <a:r>
                  <a:rPr lang="en-US" dirty="0"/>
                  <a:t>Solubility – is an approximation of the degree of molecule hydrophilicity (Comer, 2001).</a:t>
                </a:r>
              </a:p>
              <a:p>
                <a:r>
                  <a:rPr lang="en-US" dirty="0"/>
                  <a:t>Synthesizability – is a probabilistic estimation of the ease of synthesizing a molecule (Ertl, 2009). This is a fairly complex calculation that relies on many molecular descriptors but was calculated using RDKit-Contrib.</a:t>
                </a:r>
              </a:p>
              <a:p>
                <a:r>
                  <a:rPr lang="en-US" dirty="0"/>
                  <a:t>Aromatic – Atoms are said to be aromatic if they form a planar ring of atoms that follow specific rules of electron delocalization. Benzene is a simple example.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28790-CF58-4961-9772-CCC471172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2576" r="-103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52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0DE3-FA25-40C0-B1AD-10D4C014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3FFD-EDB8-4B43-8A79-752324CA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Bickerton, G. R. (2012).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Quantifying the chemical beauty of drugs.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Bidisha, S. (2019). NeVAE: A Deep Generative Model for Molecular Graphs.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Comer, J. a. (2001). Lipophiicity profiles: theory and measurement. Zurich, Switzerland.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Ertl, P. a. (2009). Estimation of synthetic accessibility score of drug-like molecules based on molecular complexity and fragment contributions.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Journal of Cheminformatics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1-8.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Phrma. (22 de July de 2024).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Research &amp; Development Policy Framework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s-E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Obtenido de phrma.org: </a:t>
            </a:r>
            <a:r>
              <a:rPr lang="es-E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2"/>
              </a:rPr>
              <a:t>https://phrma.org/policy-issues/Research-and-Development-Policy-Framework</a:t>
            </a:r>
            <a:endParaRPr lang="es-E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RDKit. (2023). </a:t>
            </a:r>
            <a:r>
              <a:rPr lang="es-E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rdkit.Chem.rdMolTransforms module</a:t>
            </a:r>
            <a:r>
              <a:rPr lang="es-E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Obtenido de rdkit.org: https://www.rdkit.org/docs/source/rdkit.Chem.rdMolTransforms.html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RDKit. (20 de August de 2024).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RDKit: Open-Source Cheminformatics Software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s-E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Obtenido de rdkit.org: 2024.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Nicola De Cao, T. K. (2018).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MolGAN: An Implicit Generative Model for Small Molecular Graphs. Stockholm, Sweden.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s-E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4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C567-0A59-405B-AF79-73DD210B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E0E7-1BC3-415D-9816-91A5B8D5E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new drugs is laborious, costly, and yields few new drugs (Badisha, 2019).</a:t>
            </a:r>
          </a:p>
          <a:p>
            <a:r>
              <a:rPr lang="en-US" dirty="0"/>
              <a:t>It can take 10-15 years to develop a single new medicine (Phrma, 2024). </a:t>
            </a:r>
          </a:p>
          <a:p>
            <a:r>
              <a:rPr lang="en-US" dirty="0"/>
              <a:t>It costs an estimated $2.6 billion to create a single new medicine (Phrma, 2024).</a:t>
            </a:r>
          </a:p>
          <a:p>
            <a:r>
              <a:rPr lang="en-US" dirty="0"/>
              <a:t>For the above reasons, synthesizing molecules is a hot topic.</a:t>
            </a:r>
          </a:p>
          <a:p>
            <a:r>
              <a:rPr lang="en-US" dirty="0"/>
              <a:t>What makes it challenging machine learning?</a:t>
            </a:r>
          </a:p>
          <a:p>
            <a:r>
              <a:rPr lang="en-US" dirty="0"/>
              <a:t>- Ordering: Molecular graph syntax </a:t>
            </a:r>
          </a:p>
          <a:p>
            <a:r>
              <a:rPr lang="en-US" dirty="0"/>
              <a:t>- Meaning: Molecular graph semantics </a:t>
            </a:r>
          </a:p>
        </p:txBody>
      </p:sp>
    </p:spTree>
    <p:extLst>
      <p:ext uri="{BB962C8B-B14F-4D97-AF65-F5344CB8AC3E}">
        <p14:creationId xmlns:p14="http://schemas.microsoft.com/office/powerpoint/2010/main" val="25358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C9B2-C7EC-4314-B6BB-C8F6EE83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SMILES and a Few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8DE0-1F83-418B-B944-845D9029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– Single carbon atom</a:t>
            </a:r>
          </a:p>
          <a:p>
            <a:r>
              <a:rPr lang="en-US" dirty="0"/>
              <a:t>CC - molecule with a single bond (also be written C-C – not usually)</a:t>
            </a:r>
          </a:p>
          <a:p>
            <a:r>
              <a:rPr lang="en-US" dirty="0"/>
              <a:t>C(C)C – a central carbon is bonded to two other carbons (isopropane)</a:t>
            </a:r>
          </a:p>
          <a:p>
            <a:r>
              <a:rPr lang="en-US" dirty="0"/>
              <a:t>c1ccccc1 – a ring of six carbons (ring and ring closure denoted by 1), lowercase represents aromatic carbons with a ring closure (Benzene)</a:t>
            </a:r>
          </a:p>
          <a:p>
            <a:r>
              <a:rPr lang="en-US" dirty="0"/>
              <a:t>CC(=O)O – A two carbon chain with one carbon double-bonded to a single oxygen atom which is bonded by an OH pair</a:t>
            </a:r>
          </a:p>
          <a:p>
            <a:endParaRPr lang="en-US" dirty="0"/>
          </a:p>
          <a:p>
            <a:r>
              <a:rPr lang="en-US" dirty="0"/>
              <a:t>TBD Some example pictures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5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382-FB61-4187-9749-210F690C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6AD6-80F6-44E3-8798-1C18D6A4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NeVAE – this work combines GCNs to capture local molecular graph structures. It uses the latent space representation to create a Gaussian distribution from which samples are drawn. This representation captures the underlying structure of a molecule. In addition, hierarchical decoding is used for scaffold generation (backbone) followed by fine decoding (domain expertise) to ensure a finer more detailed and valid molecule generation. The training uses reconstruction loss paired with KL divergence to regularize for latent space distribution (Badisha, 2019) .</a:t>
            </a:r>
          </a:p>
          <a:p>
            <a:r>
              <a:rPr lang="en-US" dirty="0"/>
              <a:t>MolGAN  - </a:t>
            </a:r>
          </a:p>
        </p:txBody>
      </p:sp>
    </p:spTree>
    <p:extLst>
      <p:ext uri="{BB962C8B-B14F-4D97-AF65-F5344CB8AC3E}">
        <p14:creationId xmlns:p14="http://schemas.microsoft.com/office/powerpoint/2010/main" val="93559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3ACB-7E4B-46AF-852B-A443D5B2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98E4-F935-48AF-ADB1-5491EA16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MolGAN</a:t>
            </a:r>
          </a:p>
        </p:txBody>
      </p:sp>
    </p:spTree>
    <p:extLst>
      <p:ext uri="{BB962C8B-B14F-4D97-AF65-F5344CB8AC3E}">
        <p14:creationId xmlns:p14="http://schemas.microsoft.com/office/powerpoint/2010/main" val="591591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344817C-8F00-42E2-82FE-B05669F6D58E}">
  <we:reference id="wa200001409" version="2.0.0.0" store="en-US" storeType="OMEX"/>
  <we:alternateReferences>
    <we:reference id="wa200001409" version="2.0.0.0" store="WA2000014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766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Retrospect</vt:lpstr>
      <vt:lpstr>SMGAN</vt:lpstr>
      <vt:lpstr>Outline</vt:lpstr>
      <vt:lpstr>Acronyms</vt:lpstr>
      <vt:lpstr>Definitions</vt:lpstr>
      <vt:lpstr>References</vt:lpstr>
      <vt:lpstr>Background</vt:lpstr>
      <vt:lpstr>SMILES and a Few Examples</vt:lpstr>
      <vt:lpstr>Related Work</vt:lpstr>
      <vt:lpstr>Related Work Continued</vt:lpstr>
      <vt:lpstr>Data </vt:lpstr>
      <vt:lpstr>Preprocessing</vt:lpstr>
      <vt:lpstr>Architecture</vt:lpstr>
      <vt:lpstr>Training</vt:lpstr>
      <vt:lpstr>Hyperparameter Tuning</vt:lpstr>
      <vt:lpstr>Results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SMGAN</dc:title>
  <dc:creator>Anthony Vasquez</dc:creator>
  <cp:lastModifiedBy>Anthony Vasquez</cp:lastModifiedBy>
  <cp:revision>24</cp:revision>
  <dcterms:created xsi:type="dcterms:W3CDTF">2024-08-26T17:45:27Z</dcterms:created>
  <dcterms:modified xsi:type="dcterms:W3CDTF">2024-08-27T14:44:00Z</dcterms:modified>
</cp:coreProperties>
</file>