
<file path=[Content_Types].xml><?xml version="1.0" encoding="utf-8"?>
<Types xmlns="http://schemas.openxmlformats.org/package/2006/content-types">
  <Default Extension="jpeg" ContentType="image/jpe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5" r:id="rId5"/>
    <p:sldId id="259" r:id="rId6"/>
    <p:sldId id="260" r:id="rId7"/>
    <p:sldId id="261" r:id="rId8"/>
    <p:sldId id="263" r:id="rId9"/>
    <p:sldId id="264"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62"/>
    <p:restoredTop sz="94708"/>
  </p:normalViewPr>
  <p:slideViewPr>
    <p:cSldViewPr snapToGrid="0">
      <p:cViewPr varScale="1">
        <p:scale>
          <a:sx n="136" d="100"/>
          <a:sy n="136" d="100"/>
        </p:scale>
        <p:origin x="165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0CEA2-4890-D021-2BBA-F57A329ABB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F6CEFA-A7C3-623B-DF35-80C31FB89B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FA59E0-4B33-540F-97E6-992B1D284A2B}"/>
              </a:ext>
            </a:extLst>
          </p:cNvPr>
          <p:cNvSpPr>
            <a:spLocks noGrp="1"/>
          </p:cNvSpPr>
          <p:nvPr>
            <p:ph type="dt" sz="half" idx="10"/>
          </p:nvPr>
        </p:nvSpPr>
        <p:spPr/>
        <p:txBody>
          <a:bodyPr/>
          <a:lstStyle/>
          <a:p>
            <a:fld id="{6CB47627-158A-B34E-9ECB-2F81A041C460}" type="datetimeFigureOut">
              <a:rPr lang="en-US" smtClean="0"/>
              <a:t>9/24/23</a:t>
            </a:fld>
            <a:endParaRPr lang="en-US"/>
          </a:p>
        </p:txBody>
      </p:sp>
      <p:sp>
        <p:nvSpPr>
          <p:cNvPr id="5" name="Footer Placeholder 4">
            <a:extLst>
              <a:ext uri="{FF2B5EF4-FFF2-40B4-BE49-F238E27FC236}">
                <a16:creationId xmlns:a16="http://schemas.microsoft.com/office/drawing/2014/main" id="{CE1826D8-4DCA-CE1E-8CF2-D12864D2A8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D04B46-6760-9B6E-A99E-A076DB573243}"/>
              </a:ext>
            </a:extLst>
          </p:cNvPr>
          <p:cNvSpPr>
            <a:spLocks noGrp="1"/>
          </p:cNvSpPr>
          <p:nvPr>
            <p:ph type="sldNum" sz="quarter" idx="12"/>
          </p:nvPr>
        </p:nvSpPr>
        <p:spPr/>
        <p:txBody>
          <a:bodyPr/>
          <a:lstStyle/>
          <a:p>
            <a:fld id="{E5D8A9EB-1807-B446-B94F-2BFBD313BE5E}" type="slidenum">
              <a:rPr lang="en-US" smtClean="0"/>
              <a:t>‹#›</a:t>
            </a:fld>
            <a:endParaRPr lang="en-US"/>
          </a:p>
        </p:txBody>
      </p:sp>
    </p:spTree>
    <p:extLst>
      <p:ext uri="{BB962C8B-B14F-4D97-AF65-F5344CB8AC3E}">
        <p14:creationId xmlns:p14="http://schemas.microsoft.com/office/powerpoint/2010/main" val="3789411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01B0F-BC7B-899D-9D6E-9E25732EAD8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0ACAFC3-64A8-3150-C8BA-D10EE340BC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CDE5C1-FE64-230B-7BCF-B2FD089D15C0}"/>
              </a:ext>
            </a:extLst>
          </p:cNvPr>
          <p:cNvSpPr>
            <a:spLocks noGrp="1"/>
          </p:cNvSpPr>
          <p:nvPr>
            <p:ph type="dt" sz="half" idx="10"/>
          </p:nvPr>
        </p:nvSpPr>
        <p:spPr/>
        <p:txBody>
          <a:bodyPr/>
          <a:lstStyle/>
          <a:p>
            <a:fld id="{6CB47627-158A-B34E-9ECB-2F81A041C460}" type="datetimeFigureOut">
              <a:rPr lang="en-US" smtClean="0"/>
              <a:t>9/24/23</a:t>
            </a:fld>
            <a:endParaRPr lang="en-US"/>
          </a:p>
        </p:txBody>
      </p:sp>
      <p:sp>
        <p:nvSpPr>
          <p:cNvPr id="5" name="Footer Placeholder 4">
            <a:extLst>
              <a:ext uri="{FF2B5EF4-FFF2-40B4-BE49-F238E27FC236}">
                <a16:creationId xmlns:a16="http://schemas.microsoft.com/office/drawing/2014/main" id="{D3544C67-E4FF-DC6F-CCEA-F1573C18E0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071E29-546F-DFD7-6CAB-36D1B4E5F5AB}"/>
              </a:ext>
            </a:extLst>
          </p:cNvPr>
          <p:cNvSpPr>
            <a:spLocks noGrp="1"/>
          </p:cNvSpPr>
          <p:nvPr>
            <p:ph type="sldNum" sz="quarter" idx="12"/>
          </p:nvPr>
        </p:nvSpPr>
        <p:spPr/>
        <p:txBody>
          <a:bodyPr/>
          <a:lstStyle/>
          <a:p>
            <a:fld id="{E5D8A9EB-1807-B446-B94F-2BFBD313BE5E}" type="slidenum">
              <a:rPr lang="en-US" smtClean="0"/>
              <a:t>‹#›</a:t>
            </a:fld>
            <a:endParaRPr lang="en-US"/>
          </a:p>
        </p:txBody>
      </p:sp>
    </p:spTree>
    <p:extLst>
      <p:ext uri="{BB962C8B-B14F-4D97-AF65-F5344CB8AC3E}">
        <p14:creationId xmlns:p14="http://schemas.microsoft.com/office/powerpoint/2010/main" val="170375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47CC59-2C9B-1BBE-1A49-2A8A31B4515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15136E-54BB-1E7C-CF6A-46BC3D4F3D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C9E7D4-5965-A058-732F-B84994F9DE7D}"/>
              </a:ext>
            </a:extLst>
          </p:cNvPr>
          <p:cNvSpPr>
            <a:spLocks noGrp="1"/>
          </p:cNvSpPr>
          <p:nvPr>
            <p:ph type="dt" sz="half" idx="10"/>
          </p:nvPr>
        </p:nvSpPr>
        <p:spPr/>
        <p:txBody>
          <a:bodyPr/>
          <a:lstStyle/>
          <a:p>
            <a:fld id="{6CB47627-158A-B34E-9ECB-2F81A041C460}" type="datetimeFigureOut">
              <a:rPr lang="en-US" smtClean="0"/>
              <a:t>9/24/23</a:t>
            </a:fld>
            <a:endParaRPr lang="en-US"/>
          </a:p>
        </p:txBody>
      </p:sp>
      <p:sp>
        <p:nvSpPr>
          <p:cNvPr id="5" name="Footer Placeholder 4">
            <a:extLst>
              <a:ext uri="{FF2B5EF4-FFF2-40B4-BE49-F238E27FC236}">
                <a16:creationId xmlns:a16="http://schemas.microsoft.com/office/drawing/2014/main" id="{0039A9CA-4EB0-3942-E99D-8340E80519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B59D50-EC28-F6A1-6339-667414E0E165}"/>
              </a:ext>
            </a:extLst>
          </p:cNvPr>
          <p:cNvSpPr>
            <a:spLocks noGrp="1"/>
          </p:cNvSpPr>
          <p:nvPr>
            <p:ph type="sldNum" sz="quarter" idx="12"/>
          </p:nvPr>
        </p:nvSpPr>
        <p:spPr/>
        <p:txBody>
          <a:bodyPr/>
          <a:lstStyle/>
          <a:p>
            <a:fld id="{E5D8A9EB-1807-B446-B94F-2BFBD313BE5E}" type="slidenum">
              <a:rPr lang="en-US" smtClean="0"/>
              <a:t>‹#›</a:t>
            </a:fld>
            <a:endParaRPr lang="en-US"/>
          </a:p>
        </p:txBody>
      </p:sp>
    </p:spTree>
    <p:extLst>
      <p:ext uri="{BB962C8B-B14F-4D97-AF65-F5344CB8AC3E}">
        <p14:creationId xmlns:p14="http://schemas.microsoft.com/office/powerpoint/2010/main" val="3035094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9C23B-B9C3-269D-2A88-8766A9E322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3541AA-6475-5AD3-B7AB-1A877A0BBE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74FC14-04FA-92AA-F212-6A695F98E004}"/>
              </a:ext>
            </a:extLst>
          </p:cNvPr>
          <p:cNvSpPr>
            <a:spLocks noGrp="1"/>
          </p:cNvSpPr>
          <p:nvPr>
            <p:ph type="dt" sz="half" idx="10"/>
          </p:nvPr>
        </p:nvSpPr>
        <p:spPr/>
        <p:txBody>
          <a:bodyPr/>
          <a:lstStyle/>
          <a:p>
            <a:fld id="{6CB47627-158A-B34E-9ECB-2F81A041C460}" type="datetimeFigureOut">
              <a:rPr lang="en-US" smtClean="0"/>
              <a:t>9/24/23</a:t>
            </a:fld>
            <a:endParaRPr lang="en-US"/>
          </a:p>
        </p:txBody>
      </p:sp>
      <p:sp>
        <p:nvSpPr>
          <p:cNvPr id="5" name="Footer Placeholder 4">
            <a:extLst>
              <a:ext uri="{FF2B5EF4-FFF2-40B4-BE49-F238E27FC236}">
                <a16:creationId xmlns:a16="http://schemas.microsoft.com/office/drawing/2014/main" id="{56745EC2-841E-8CB5-927D-FFC919B19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3EF02-964B-A19D-67EB-5B77D3E74ED8}"/>
              </a:ext>
            </a:extLst>
          </p:cNvPr>
          <p:cNvSpPr>
            <a:spLocks noGrp="1"/>
          </p:cNvSpPr>
          <p:nvPr>
            <p:ph type="sldNum" sz="quarter" idx="12"/>
          </p:nvPr>
        </p:nvSpPr>
        <p:spPr/>
        <p:txBody>
          <a:bodyPr/>
          <a:lstStyle/>
          <a:p>
            <a:fld id="{E5D8A9EB-1807-B446-B94F-2BFBD313BE5E}" type="slidenum">
              <a:rPr lang="en-US" smtClean="0"/>
              <a:t>‹#›</a:t>
            </a:fld>
            <a:endParaRPr lang="en-US"/>
          </a:p>
        </p:txBody>
      </p:sp>
    </p:spTree>
    <p:extLst>
      <p:ext uri="{BB962C8B-B14F-4D97-AF65-F5344CB8AC3E}">
        <p14:creationId xmlns:p14="http://schemas.microsoft.com/office/powerpoint/2010/main" val="3102592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7D36E-52FF-83FB-2BE0-60EA4A6A78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38E778F-0069-254D-22D0-B84A9CFD7B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FF8DFB-A1EA-8F29-5109-E765F10DC68A}"/>
              </a:ext>
            </a:extLst>
          </p:cNvPr>
          <p:cNvSpPr>
            <a:spLocks noGrp="1"/>
          </p:cNvSpPr>
          <p:nvPr>
            <p:ph type="dt" sz="half" idx="10"/>
          </p:nvPr>
        </p:nvSpPr>
        <p:spPr/>
        <p:txBody>
          <a:bodyPr/>
          <a:lstStyle/>
          <a:p>
            <a:fld id="{6CB47627-158A-B34E-9ECB-2F81A041C460}" type="datetimeFigureOut">
              <a:rPr lang="en-US" smtClean="0"/>
              <a:t>9/24/23</a:t>
            </a:fld>
            <a:endParaRPr lang="en-US"/>
          </a:p>
        </p:txBody>
      </p:sp>
      <p:sp>
        <p:nvSpPr>
          <p:cNvPr id="5" name="Footer Placeholder 4">
            <a:extLst>
              <a:ext uri="{FF2B5EF4-FFF2-40B4-BE49-F238E27FC236}">
                <a16:creationId xmlns:a16="http://schemas.microsoft.com/office/drawing/2014/main" id="{267AD281-4E4F-9390-35D7-C2E3231F34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13866B-D54B-56AE-D54B-B55469781F82}"/>
              </a:ext>
            </a:extLst>
          </p:cNvPr>
          <p:cNvSpPr>
            <a:spLocks noGrp="1"/>
          </p:cNvSpPr>
          <p:nvPr>
            <p:ph type="sldNum" sz="quarter" idx="12"/>
          </p:nvPr>
        </p:nvSpPr>
        <p:spPr/>
        <p:txBody>
          <a:bodyPr/>
          <a:lstStyle/>
          <a:p>
            <a:fld id="{E5D8A9EB-1807-B446-B94F-2BFBD313BE5E}" type="slidenum">
              <a:rPr lang="en-US" smtClean="0"/>
              <a:t>‹#›</a:t>
            </a:fld>
            <a:endParaRPr lang="en-US"/>
          </a:p>
        </p:txBody>
      </p:sp>
    </p:spTree>
    <p:extLst>
      <p:ext uri="{BB962C8B-B14F-4D97-AF65-F5344CB8AC3E}">
        <p14:creationId xmlns:p14="http://schemas.microsoft.com/office/powerpoint/2010/main" val="188791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FD35C-F027-E542-D3C3-53BA170167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0E9D37-0ABD-7120-C152-104658872E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E91F008-DC87-C527-0BD5-2B01C97636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07FEEC-7E86-4535-AF54-0982E3F02D88}"/>
              </a:ext>
            </a:extLst>
          </p:cNvPr>
          <p:cNvSpPr>
            <a:spLocks noGrp="1"/>
          </p:cNvSpPr>
          <p:nvPr>
            <p:ph type="dt" sz="half" idx="10"/>
          </p:nvPr>
        </p:nvSpPr>
        <p:spPr/>
        <p:txBody>
          <a:bodyPr/>
          <a:lstStyle/>
          <a:p>
            <a:fld id="{6CB47627-158A-B34E-9ECB-2F81A041C460}" type="datetimeFigureOut">
              <a:rPr lang="en-US" smtClean="0"/>
              <a:t>9/24/23</a:t>
            </a:fld>
            <a:endParaRPr lang="en-US"/>
          </a:p>
        </p:txBody>
      </p:sp>
      <p:sp>
        <p:nvSpPr>
          <p:cNvPr id="6" name="Footer Placeholder 5">
            <a:extLst>
              <a:ext uri="{FF2B5EF4-FFF2-40B4-BE49-F238E27FC236}">
                <a16:creationId xmlns:a16="http://schemas.microsoft.com/office/drawing/2014/main" id="{247027B4-BEA6-A711-5C10-32047F9BAB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59EED3-3612-FE3B-E9F0-4E06845C33BD}"/>
              </a:ext>
            </a:extLst>
          </p:cNvPr>
          <p:cNvSpPr>
            <a:spLocks noGrp="1"/>
          </p:cNvSpPr>
          <p:nvPr>
            <p:ph type="sldNum" sz="quarter" idx="12"/>
          </p:nvPr>
        </p:nvSpPr>
        <p:spPr/>
        <p:txBody>
          <a:bodyPr/>
          <a:lstStyle/>
          <a:p>
            <a:fld id="{E5D8A9EB-1807-B446-B94F-2BFBD313BE5E}" type="slidenum">
              <a:rPr lang="en-US" smtClean="0"/>
              <a:t>‹#›</a:t>
            </a:fld>
            <a:endParaRPr lang="en-US"/>
          </a:p>
        </p:txBody>
      </p:sp>
    </p:spTree>
    <p:extLst>
      <p:ext uri="{BB962C8B-B14F-4D97-AF65-F5344CB8AC3E}">
        <p14:creationId xmlns:p14="http://schemas.microsoft.com/office/powerpoint/2010/main" val="2597568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8930D-4096-11FC-98A5-11D9F9B2D60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461522-D609-E7B1-A8F6-FE7EAFA7D6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50C810-C139-B758-9816-1E97270C7D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DC081C-A3A9-1D73-D096-77F9F6463F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B84759-F02C-A6CB-C19A-F3D3F5D24F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AAB550-C9B7-BD11-CCD9-1C32D6381E1D}"/>
              </a:ext>
            </a:extLst>
          </p:cNvPr>
          <p:cNvSpPr>
            <a:spLocks noGrp="1"/>
          </p:cNvSpPr>
          <p:nvPr>
            <p:ph type="dt" sz="half" idx="10"/>
          </p:nvPr>
        </p:nvSpPr>
        <p:spPr/>
        <p:txBody>
          <a:bodyPr/>
          <a:lstStyle/>
          <a:p>
            <a:fld id="{6CB47627-158A-B34E-9ECB-2F81A041C460}" type="datetimeFigureOut">
              <a:rPr lang="en-US" smtClean="0"/>
              <a:t>9/24/23</a:t>
            </a:fld>
            <a:endParaRPr lang="en-US"/>
          </a:p>
        </p:txBody>
      </p:sp>
      <p:sp>
        <p:nvSpPr>
          <p:cNvPr id="8" name="Footer Placeholder 7">
            <a:extLst>
              <a:ext uri="{FF2B5EF4-FFF2-40B4-BE49-F238E27FC236}">
                <a16:creationId xmlns:a16="http://schemas.microsoft.com/office/drawing/2014/main" id="{5DDD970D-427D-6B2A-3227-693048C4CE1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F6D0F9-886B-BFA8-3699-7BFE54F30C09}"/>
              </a:ext>
            </a:extLst>
          </p:cNvPr>
          <p:cNvSpPr>
            <a:spLocks noGrp="1"/>
          </p:cNvSpPr>
          <p:nvPr>
            <p:ph type="sldNum" sz="quarter" idx="12"/>
          </p:nvPr>
        </p:nvSpPr>
        <p:spPr/>
        <p:txBody>
          <a:bodyPr/>
          <a:lstStyle/>
          <a:p>
            <a:fld id="{E5D8A9EB-1807-B446-B94F-2BFBD313BE5E}" type="slidenum">
              <a:rPr lang="en-US" smtClean="0"/>
              <a:t>‹#›</a:t>
            </a:fld>
            <a:endParaRPr lang="en-US"/>
          </a:p>
        </p:txBody>
      </p:sp>
    </p:spTree>
    <p:extLst>
      <p:ext uri="{BB962C8B-B14F-4D97-AF65-F5344CB8AC3E}">
        <p14:creationId xmlns:p14="http://schemas.microsoft.com/office/powerpoint/2010/main" val="713061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FF1CD-083D-A419-BE49-66DE4A95EA5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E4BBF2A-2BE1-D454-5C6C-66087AE5FEF4}"/>
              </a:ext>
            </a:extLst>
          </p:cNvPr>
          <p:cNvSpPr>
            <a:spLocks noGrp="1"/>
          </p:cNvSpPr>
          <p:nvPr>
            <p:ph type="dt" sz="half" idx="10"/>
          </p:nvPr>
        </p:nvSpPr>
        <p:spPr/>
        <p:txBody>
          <a:bodyPr/>
          <a:lstStyle/>
          <a:p>
            <a:fld id="{6CB47627-158A-B34E-9ECB-2F81A041C460}" type="datetimeFigureOut">
              <a:rPr lang="en-US" smtClean="0"/>
              <a:t>9/24/23</a:t>
            </a:fld>
            <a:endParaRPr lang="en-US"/>
          </a:p>
        </p:txBody>
      </p:sp>
      <p:sp>
        <p:nvSpPr>
          <p:cNvPr id="4" name="Footer Placeholder 3">
            <a:extLst>
              <a:ext uri="{FF2B5EF4-FFF2-40B4-BE49-F238E27FC236}">
                <a16:creationId xmlns:a16="http://schemas.microsoft.com/office/drawing/2014/main" id="{01F9F7FB-BC69-2561-C3BA-55643131F98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A7E525-D3A5-BE12-5DF7-1E276A068A7D}"/>
              </a:ext>
            </a:extLst>
          </p:cNvPr>
          <p:cNvSpPr>
            <a:spLocks noGrp="1"/>
          </p:cNvSpPr>
          <p:nvPr>
            <p:ph type="sldNum" sz="quarter" idx="12"/>
          </p:nvPr>
        </p:nvSpPr>
        <p:spPr/>
        <p:txBody>
          <a:bodyPr/>
          <a:lstStyle/>
          <a:p>
            <a:fld id="{E5D8A9EB-1807-B446-B94F-2BFBD313BE5E}" type="slidenum">
              <a:rPr lang="en-US" smtClean="0"/>
              <a:t>‹#›</a:t>
            </a:fld>
            <a:endParaRPr lang="en-US"/>
          </a:p>
        </p:txBody>
      </p:sp>
    </p:spTree>
    <p:extLst>
      <p:ext uri="{BB962C8B-B14F-4D97-AF65-F5344CB8AC3E}">
        <p14:creationId xmlns:p14="http://schemas.microsoft.com/office/powerpoint/2010/main" val="1337758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3D569F-B56B-6328-79A0-2573D3503F6C}"/>
              </a:ext>
            </a:extLst>
          </p:cNvPr>
          <p:cNvSpPr>
            <a:spLocks noGrp="1"/>
          </p:cNvSpPr>
          <p:nvPr>
            <p:ph type="dt" sz="half" idx="10"/>
          </p:nvPr>
        </p:nvSpPr>
        <p:spPr/>
        <p:txBody>
          <a:bodyPr/>
          <a:lstStyle/>
          <a:p>
            <a:fld id="{6CB47627-158A-B34E-9ECB-2F81A041C460}" type="datetimeFigureOut">
              <a:rPr lang="en-US" smtClean="0"/>
              <a:t>9/24/23</a:t>
            </a:fld>
            <a:endParaRPr lang="en-US"/>
          </a:p>
        </p:txBody>
      </p:sp>
      <p:sp>
        <p:nvSpPr>
          <p:cNvPr id="3" name="Footer Placeholder 2">
            <a:extLst>
              <a:ext uri="{FF2B5EF4-FFF2-40B4-BE49-F238E27FC236}">
                <a16:creationId xmlns:a16="http://schemas.microsoft.com/office/drawing/2014/main" id="{801AB9BF-ED1B-7B15-DAB8-4F537027397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E1DE99-E5FE-E3FF-30CD-605A9E5C86F1}"/>
              </a:ext>
            </a:extLst>
          </p:cNvPr>
          <p:cNvSpPr>
            <a:spLocks noGrp="1"/>
          </p:cNvSpPr>
          <p:nvPr>
            <p:ph type="sldNum" sz="quarter" idx="12"/>
          </p:nvPr>
        </p:nvSpPr>
        <p:spPr/>
        <p:txBody>
          <a:bodyPr/>
          <a:lstStyle/>
          <a:p>
            <a:fld id="{E5D8A9EB-1807-B446-B94F-2BFBD313BE5E}" type="slidenum">
              <a:rPr lang="en-US" smtClean="0"/>
              <a:t>‹#›</a:t>
            </a:fld>
            <a:endParaRPr lang="en-US"/>
          </a:p>
        </p:txBody>
      </p:sp>
    </p:spTree>
    <p:extLst>
      <p:ext uri="{BB962C8B-B14F-4D97-AF65-F5344CB8AC3E}">
        <p14:creationId xmlns:p14="http://schemas.microsoft.com/office/powerpoint/2010/main" val="835494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CCC5E-6484-D52A-C9DE-A510B2F02C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9A1294F-010B-C4A1-940C-0A0C60E772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296EA24-81D9-775C-BBC0-6BA423F744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958420-6636-B6B0-EE61-07146A6C0FB3}"/>
              </a:ext>
            </a:extLst>
          </p:cNvPr>
          <p:cNvSpPr>
            <a:spLocks noGrp="1"/>
          </p:cNvSpPr>
          <p:nvPr>
            <p:ph type="dt" sz="half" idx="10"/>
          </p:nvPr>
        </p:nvSpPr>
        <p:spPr/>
        <p:txBody>
          <a:bodyPr/>
          <a:lstStyle/>
          <a:p>
            <a:fld id="{6CB47627-158A-B34E-9ECB-2F81A041C460}" type="datetimeFigureOut">
              <a:rPr lang="en-US" smtClean="0"/>
              <a:t>9/24/23</a:t>
            </a:fld>
            <a:endParaRPr lang="en-US"/>
          </a:p>
        </p:txBody>
      </p:sp>
      <p:sp>
        <p:nvSpPr>
          <p:cNvPr id="6" name="Footer Placeholder 5">
            <a:extLst>
              <a:ext uri="{FF2B5EF4-FFF2-40B4-BE49-F238E27FC236}">
                <a16:creationId xmlns:a16="http://schemas.microsoft.com/office/drawing/2014/main" id="{DD4AD2AC-1C10-373A-636D-DBA5628205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0BFE87-6D88-5189-AE58-A2D0E213DE53}"/>
              </a:ext>
            </a:extLst>
          </p:cNvPr>
          <p:cNvSpPr>
            <a:spLocks noGrp="1"/>
          </p:cNvSpPr>
          <p:nvPr>
            <p:ph type="sldNum" sz="quarter" idx="12"/>
          </p:nvPr>
        </p:nvSpPr>
        <p:spPr/>
        <p:txBody>
          <a:bodyPr/>
          <a:lstStyle/>
          <a:p>
            <a:fld id="{E5D8A9EB-1807-B446-B94F-2BFBD313BE5E}" type="slidenum">
              <a:rPr lang="en-US" smtClean="0"/>
              <a:t>‹#›</a:t>
            </a:fld>
            <a:endParaRPr lang="en-US"/>
          </a:p>
        </p:txBody>
      </p:sp>
    </p:spTree>
    <p:extLst>
      <p:ext uri="{BB962C8B-B14F-4D97-AF65-F5344CB8AC3E}">
        <p14:creationId xmlns:p14="http://schemas.microsoft.com/office/powerpoint/2010/main" val="2031387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E8BDB-9B19-B3AF-3C1D-CD31F304BC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CCF9CA5-642B-BA0D-1B09-B1995FE51C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D4FB3A-EDB5-3957-EFC6-FD813511A2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6E3544-314F-F6A6-8A3D-1B0982BE5965}"/>
              </a:ext>
            </a:extLst>
          </p:cNvPr>
          <p:cNvSpPr>
            <a:spLocks noGrp="1"/>
          </p:cNvSpPr>
          <p:nvPr>
            <p:ph type="dt" sz="half" idx="10"/>
          </p:nvPr>
        </p:nvSpPr>
        <p:spPr/>
        <p:txBody>
          <a:bodyPr/>
          <a:lstStyle/>
          <a:p>
            <a:fld id="{6CB47627-158A-B34E-9ECB-2F81A041C460}" type="datetimeFigureOut">
              <a:rPr lang="en-US" smtClean="0"/>
              <a:t>9/24/23</a:t>
            </a:fld>
            <a:endParaRPr lang="en-US"/>
          </a:p>
        </p:txBody>
      </p:sp>
      <p:sp>
        <p:nvSpPr>
          <p:cNvPr id="6" name="Footer Placeholder 5">
            <a:extLst>
              <a:ext uri="{FF2B5EF4-FFF2-40B4-BE49-F238E27FC236}">
                <a16:creationId xmlns:a16="http://schemas.microsoft.com/office/drawing/2014/main" id="{238570E8-733F-372F-63DF-BFD4769255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E409B6-E339-8FE5-C81A-54959C644C2D}"/>
              </a:ext>
            </a:extLst>
          </p:cNvPr>
          <p:cNvSpPr>
            <a:spLocks noGrp="1"/>
          </p:cNvSpPr>
          <p:nvPr>
            <p:ph type="sldNum" sz="quarter" idx="12"/>
          </p:nvPr>
        </p:nvSpPr>
        <p:spPr/>
        <p:txBody>
          <a:bodyPr/>
          <a:lstStyle/>
          <a:p>
            <a:fld id="{E5D8A9EB-1807-B446-B94F-2BFBD313BE5E}" type="slidenum">
              <a:rPr lang="en-US" smtClean="0"/>
              <a:t>‹#›</a:t>
            </a:fld>
            <a:endParaRPr lang="en-US"/>
          </a:p>
        </p:txBody>
      </p:sp>
    </p:spTree>
    <p:extLst>
      <p:ext uri="{BB962C8B-B14F-4D97-AF65-F5344CB8AC3E}">
        <p14:creationId xmlns:p14="http://schemas.microsoft.com/office/powerpoint/2010/main" val="2449883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37BED6-859F-91D9-5F21-ED3573A2E5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9147430-2C76-D5A2-5961-2BBC69CA17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BCD1E3-729B-B629-5687-40F681B405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B47627-158A-B34E-9ECB-2F81A041C460}" type="datetimeFigureOut">
              <a:rPr lang="en-US" smtClean="0"/>
              <a:t>9/24/23</a:t>
            </a:fld>
            <a:endParaRPr lang="en-US"/>
          </a:p>
        </p:txBody>
      </p:sp>
      <p:sp>
        <p:nvSpPr>
          <p:cNvPr id="5" name="Footer Placeholder 4">
            <a:extLst>
              <a:ext uri="{FF2B5EF4-FFF2-40B4-BE49-F238E27FC236}">
                <a16:creationId xmlns:a16="http://schemas.microsoft.com/office/drawing/2014/main" id="{255F5172-C4F8-9070-2CE8-621A9C8030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857AD7C-9EF2-D0F6-94C2-EEB3C37419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D8A9EB-1807-B446-B94F-2BFBD313BE5E}" type="slidenum">
              <a:rPr lang="en-US" smtClean="0"/>
              <a:t>‹#›</a:t>
            </a:fld>
            <a:endParaRPr lang="en-US"/>
          </a:p>
        </p:txBody>
      </p:sp>
    </p:spTree>
    <p:extLst>
      <p:ext uri="{BB962C8B-B14F-4D97-AF65-F5344CB8AC3E}">
        <p14:creationId xmlns:p14="http://schemas.microsoft.com/office/powerpoint/2010/main" val="34415148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A49B3-F7F0-6410-0ADA-8635619CAF88}"/>
              </a:ext>
            </a:extLst>
          </p:cNvPr>
          <p:cNvSpPr>
            <a:spLocks noGrp="1"/>
          </p:cNvSpPr>
          <p:nvPr>
            <p:ph type="ctrTitle"/>
          </p:nvPr>
        </p:nvSpPr>
        <p:spPr>
          <a:xfrm>
            <a:off x="1524000" y="1593704"/>
            <a:ext cx="9144000" cy="2387600"/>
          </a:xfrm>
        </p:spPr>
        <p:txBody>
          <a:bodyPr>
            <a:normAutofit/>
          </a:bodyPr>
          <a:lstStyle/>
          <a:p>
            <a:r>
              <a:rPr lang="en-US" sz="4400" dirty="0"/>
              <a:t>Module 3: Image Classification Part II</a:t>
            </a:r>
            <a:br>
              <a:rPr lang="en-US" sz="4400" dirty="0"/>
            </a:br>
            <a:br>
              <a:rPr lang="en-US" dirty="0"/>
            </a:br>
            <a:r>
              <a:rPr lang="en-US" sz="3200" dirty="0"/>
              <a:t>Transfer Learning</a:t>
            </a:r>
          </a:p>
        </p:txBody>
      </p:sp>
    </p:spTree>
    <p:extLst>
      <p:ext uri="{BB962C8B-B14F-4D97-AF65-F5344CB8AC3E}">
        <p14:creationId xmlns:p14="http://schemas.microsoft.com/office/powerpoint/2010/main" val="3682553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CABE3-0786-D999-C111-D97D561DAE36}"/>
              </a:ext>
            </a:extLst>
          </p:cNvPr>
          <p:cNvSpPr>
            <a:spLocks noGrp="1"/>
          </p:cNvSpPr>
          <p:nvPr>
            <p:ph type="title"/>
          </p:nvPr>
        </p:nvSpPr>
        <p:spPr>
          <a:xfrm>
            <a:off x="838200" y="365126"/>
            <a:ext cx="10515600" cy="1242958"/>
          </a:xfrm>
        </p:spPr>
        <p:txBody>
          <a:bodyPr>
            <a:normAutofit/>
          </a:bodyPr>
          <a:lstStyle/>
          <a:p>
            <a:r>
              <a:rPr lang="en-US" sz="3200" dirty="0"/>
              <a:t>Practical Advice</a:t>
            </a:r>
          </a:p>
        </p:txBody>
      </p:sp>
      <p:sp>
        <p:nvSpPr>
          <p:cNvPr id="3" name="Content Placeholder 2">
            <a:extLst>
              <a:ext uri="{FF2B5EF4-FFF2-40B4-BE49-F238E27FC236}">
                <a16:creationId xmlns:a16="http://schemas.microsoft.com/office/drawing/2014/main" id="{7001CA10-34BD-5853-85A7-2008FDBFA6B8}"/>
              </a:ext>
            </a:extLst>
          </p:cNvPr>
          <p:cNvSpPr>
            <a:spLocks noGrp="1"/>
          </p:cNvSpPr>
          <p:nvPr>
            <p:ph idx="1"/>
          </p:nvPr>
        </p:nvSpPr>
        <p:spPr>
          <a:xfrm>
            <a:off x="838200" y="1517715"/>
            <a:ext cx="10515600" cy="4659248"/>
          </a:xfrm>
        </p:spPr>
        <p:txBody>
          <a:bodyPr>
            <a:normAutofit/>
          </a:bodyPr>
          <a:lstStyle/>
          <a:p>
            <a:pPr marL="0" indent="0">
              <a:buNone/>
            </a:pPr>
            <a:r>
              <a:rPr lang="en-US" sz="2000" dirty="0">
                <a:solidFill>
                  <a:srgbClr val="000000"/>
                </a:solidFill>
                <a:latin typeface="Roboto" panose="020F0502020204030204" pitchFamily="34" charset="0"/>
              </a:rPr>
              <a:t>There are a few additional things to keep in mind when performing Transfer Learning:</a:t>
            </a:r>
          </a:p>
          <a:p>
            <a:pPr algn="l">
              <a:buFont typeface="Arial" panose="020B0604020202020204" pitchFamily="34" charset="0"/>
              <a:buChar char="•"/>
            </a:pPr>
            <a:r>
              <a:rPr lang="en-US" sz="1600" i="1" dirty="0">
                <a:solidFill>
                  <a:srgbClr val="000000"/>
                </a:solidFill>
                <a:latin typeface="Roboto" panose="020F0502020204030204" pitchFamily="34" charset="0"/>
              </a:rPr>
              <a:t>Constraints from pretrained models</a:t>
            </a:r>
            <a:r>
              <a:rPr lang="en-US" sz="1600" dirty="0">
                <a:solidFill>
                  <a:srgbClr val="000000"/>
                </a:solidFill>
                <a:latin typeface="Roboto" panose="020F0502020204030204" pitchFamily="34" charset="0"/>
              </a:rPr>
              <a:t>. Note that if you wish to use a pretrained network, you may be slightly constrained in terms of the architecture you can use for your new dataset. For example, you can’t arbitrarily take out Conv layers from the pretrained network. However, some changes are straight-forward: Due to parameter sharing, you can easily run a pretrained network on images of different spatial size. This is clearly evident in the case of Conv/Pool layers because their forward function is independent of the input volume spatial size (as long as the strides “fit”). In case of FC layers, this still holds true because FC layers can be converted to a Convolutional Layer: For example, in an </a:t>
            </a:r>
            <a:r>
              <a:rPr lang="en-US" sz="1600" dirty="0" err="1">
                <a:solidFill>
                  <a:srgbClr val="000000"/>
                </a:solidFill>
                <a:latin typeface="Roboto" panose="020F0502020204030204" pitchFamily="34" charset="0"/>
              </a:rPr>
              <a:t>AlexNet</a:t>
            </a:r>
            <a:r>
              <a:rPr lang="en-US" sz="1600" dirty="0">
                <a:solidFill>
                  <a:srgbClr val="000000"/>
                </a:solidFill>
                <a:latin typeface="Roboto" panose="020F0502020204030204" pitchFamily="34" charset="0"/>
              </a:rPr>
              <a:t>, the final pooling volume before the first FC layer is of size [6x6x512]. Therefore, the FC layer looking at this volume is equivalent to having a Convolutional Layer that has receptive field size 6x6, and is applied with padding of 0.</a:t>
            </a:r>
          </a:p>
          <a:p>
            <a:pPr algn="l">
              <a:buFont typeface="Arial" panose="020B0604020202020204" pitchFamily="34" charset="0"/>
              <a:buChar char="•"/>
            </a:pPr>
            <a:r>
              <a:rPr lang="en-US" sz="1600" i="1" dirty="0">
                <a:solidFill>
                  <a:srgbClr val="000000"/>
                </a:solidFill>
                <a:latin typeface="Roboto" panose="020F0502020204030204" pitchFamily="34" charset="0"/>
              </a:rPr>
              <a:t>Learning rates. </a:t>
            </a:r>
            <a:r>
              <a:rPr lang="en-US" sz="1600" dirty="0">
                <a:solidFill>
                  <a:srgbClr val="000000"/>
                </a:solidFill>
                <a:latin typeface="Roboto" panose="020F0502020204030204" pitchFamily="34" charset="0"/>
              </a:rPr>
              <a:t>It’s common to use a smaller learning rate for </a:t>
            </a:r>
            <a:r>
              <a:rPr lang="en-US" sz="1600" dirty="0" err="1">
                <a:solidFill>
                  <a:srgbClr val="000000"/>
                </a:solidFill>
                <a:latin typeface="Roboto" panose="020F0502020204030204" pitchFamily="34" charset="0"/>
              </a:rPr>
              <a:t>ConvNet</a:t>
            </a:r>
            <a:r>
              <a:rPr lang="en-US" sz="1600" dirty="0">
                <a:solidFill>
                  <a:srgbClr val="000000"/>
                </a:solidFill>
                <a:latin typeface="Roboto" panose="020F0502020204030204" pitchFamily="34" charset="0"/>
              </a:rPr>
              <a:t> weights that are being fine-tuned, in comparison to the (randomly-initialized) weights for the new linear classifier that computes the class scores of your new dataset. This is because we expect that the </a:t>
            </a:r>
            <a:r>
              <a:rPr lang="en-US" sz="1600" dirty="0" err="1">
                <a:solidFill>
                  <a:srgbClr val="000000"/>
                </a:solidFill>
                <a:latin typeface="Roboto" panose="020F0502020204030204" pitchFamily="34" charset="0"/>
              </a:rPr>
              <a:t>ConvNet</a:t>
            </a:r>
            <a:r>
              <a:rPr lang="en-US" sz="1600" dirty="0">
                <a:solidFill>
                  <a:srgbClr val="000000"/>
                </a:solidFill>
                <a:latin typeface="Roboto" panose="020F0502020204030204" pitchFamily="34" charset="0"/>
              </a:rPr>
              <a:t> weights are relatively good, so we don’t wish to distort them too quickly and too much (especially while the new Linear Classifier above them is being trained from random initialization).</a:t>
            </a:r>
          </a:p>
        </p:txBody>
      </p:sp>
    </p:spTree>
    <p:extLst>
      <p:ext uri="{BB962C8B-B14F-4D97-AF65-F5344CB8AC3E}">
        <p14:creationId xmlns:p14="http://schemas.microsoft.com/office/powerpoint/2010/main" val="3423127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CABE3-0786-D999-C111-D97D561DAE36}"/>
              </a:ext>
            </a:extLst>
          </p:cNvPr>
          <p:cNvSpPr>
            <a:spLocks noGrp="1"/>
          </p:cNvSpPr>
          <p:nvPr>
            <p:ph type="title"/>
          </p:nvPr>
        </p:nvSpPr>
        <p:spPr>
          <a:xfrm>
            <a:off x="838200" y="365126"/>
            <a:ext cx="10515600" cy="1242958"/>
          </a:xfrm>
        </p:spPr>
        <p:txBody>
          <a:bodyPr>
            <a:normAutofit/>
          </a:bodyPr>
          <a:lstStyle/>
          <a:p>
            <a:r>
              <a:rPr lang="en-US" sz="3200" dirty="0"/>
              <a:t>Introduction</a:t>
            </a:r>
          </a:p>
        </p:txBody>
      </p:sp>
      <p:sp>
        <p:nvSpPr>
          <p:cNvPr id="3" name="Content Placeholder 2">
            <a:extLst>
              <a:ext uri="{FF2B5EF4-FFF2-40B4-BE49-F238E27FC236}">
                <a16:creationId xmlns:a16="http://schemas.microsoft.com/office/drawing/2014/main" id="{7001CA10-34BD-5853-85A7-2008FDBFA6B8}"/>
              </a:ext>
            </a:extLst>
          </p:cNvPr>
          <p:cNvSpPr>
            <a:spLocks noGrp="1"/>
          </p:cNvSpPr>
          <p:nvPr>
            <p:ph idx="1"/>
          </p:nvPr>
        </p:nvSpPr>
        <p:spPr/>
        <p:txBody>
          <a:bodyPr>
            <a:normAutofit/>
          </a:bodyPr>
          <a:lstStyle/>
          <a:p>
            <a:r>
              <a:rPr lang="en-US" sz="2000" b="1" i="0" dirty="0">
                <a:solidFill>
                  <a:srgbClr val="000000"/>
                </a:solidFill>
                <a:effectLst/>
                <a:latin typeface="Roboto" panose="020F0502020204030204" pitchFamily="34" charset="0"/>
              </a:rPr>
              <a:t>Motivation</a:t>
            </a:r>
            <a:r>
              <a:rPr lang="en-US" sz="2000" b="0" i="0" dirty="0">
                <a:solidFill>
                  <a:srgbClr val="000000"/>
                </a:solidFill>
                <a:effectLst/>
                <a:latin typeface="Roboto" panose="020F0502020204030204" pitchFamily="34" charset="0"/>
              </a:rPr>
              <a:t>: In practice, very few people train an entire Convolutional Network from scratch (with random initialization) </a:t>
            </a:r>
          </a:p>
          <a:p>
            <a:r>
              <a:rPr lang="en-US" sz="2000" b="1" i="0" dirty="0">
                <a:solidFill>
                  <a:srgbClr val="000000"/>
                </a:solidFill>
                <a:effectLst/>
                <a:latin typeface="Roboto" panose="020F0502020204030204" pitchFamily="34" charset="0"/>
              </a:rPr>
              <a:t>Reason</a:t>
            </a:r>
            <a:r>
              <a:rPr lang="en-US" sz="2000" b="0" i="0" dirty="0">
                <a:solidFill>
                  <a:srgbClr val="000000"/>
                </a:solidFill>
                <a:effectLst/>
                <a:latin typeface="Roboto" panose="020F0502020204030204" pitchFamily="34" charset="0"/>
              </a:rPr>
              <a:t>: It is relatively rare to have a dataset of sufficient size. </a:t>
            </a:r>
          </a:p>
          <a:p>
            <a:r>
              <a:rPr lang="en-US" sz="2000" b="1" i="0" dirty="0">
                <a:solidFill>
                  <a:srgbClr val="000000"/>
                </a:solidFill>
                <a:effectLst/>
                <a:latin typeface="Roboto" panose="020F0502020204030204" pitchFamily="34" charset="0"/>
              </a:rPr>
              <a:t>Solution</a:t>
            </a:r>
            <a:r>
              <a:rPr lang="en-US" sz="2000" b="0" i="0" dirty="0">
                <a:solidFill>
                  <a:srgbClr val="000000"/>
                </a:solidFill>
                <a:effectLst/>
                <a:latin typeface="Roboto" panose="020F0502020204030204" pitchFamily="34" charset="0"/>
              </a:rPr>
              <a:t>: Instead, it is common to pretrain a </a:t>
            </a:r>
            <a:r>
              <a:rPr lang="en-US" sz="2000" b="0" i="0" dirty="0" err="1">
                <a:solidFill>
                  <a:srgbClr val="000000"/>
                </a:solidFill>
                <a:effectLst/>
                <a:latin typeface="Roboto" panose="020F0502020204030204" pitchFamily="34" charset="0"/>
              </a:rPr>
              <a:t>ConvNet</a:t>
            </a:r>
            <a:r>
              <a:rPr lang="en-US" sz="2000" b="0" i="0" dirty="0">
                <a:solidFill>
                  <a:srgbClr val="000000"/>
                </a:solidFill>
                <a:effectLst/>
                <a:latin typeface="Roboto" panose="020F0502020204030204" pitchFamily="34" charset="0"/>
              </a:rPr>
              <a:t> on a very large dataset (e.g. ImageNet, which contains 1.2 million images with 1000 categories), and then use the </a:t>
            </a:r>
            <a:r>
              <a:rPr lang="en-US" sz="2000" b="0" i="0" dirty="0" err="1">
                <a:solidFill>
                  <a:srgbClr val="000000"/>
                </a:solidFill>
                <a:effectLst/>
                <a:latin typeface="Roboto" panose="020F0502020204030204" pitchFamily="34" charset="0"/>
              </a:rPr>
              <a:t>ConvNet</a:t>
            </a:r>
            <a:r>
              <a:rPr lang="en-US" sz="2000" b="0" i="0" dirty="0">
                <a:solidFill>
                  <a:srgbClr val="000000"/>
                </a:solidFill>
                <a:effectLst/>
                <a:latin typeface="Roboto" panose="020F0502020204030204" pitchFamily="34" charset="0"/>
              </a:rPr>
              <a:t> either as an initialization or a fixed feature extractor for the task of interest. The three major Transfer Learning scenarios look as follows</a:t>
            </a:r>
            <a:endParaRPr lang="en-US" sz="2000" dirty="0"/>
          </a:p>
        </p:txBody>
      </p:sp>
    </p:spTree>
    <p:extLst>
      <p:ext uri="{BB962C8B-B14F-4D97-AF65-F5344CB8AC3E}">
        <p14:creationId xmlns:p14="http://schemas.microsoft.com/office/powerpoint/2010/main" val="1824641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CABE3-0786-D999-C111-D97D561DAE36}"/>
              </a:ext>
            </a:extLst>
          </p:cNvPr>
          <p:cNvSpPr>
            <a:spLocks noGrp="1"/>
          </p:cNvSpPr>
          <p:nvPr>
            <p:ph type="title"/>
          </p:nvPr>
        </p:nvSpPr>
        <p:spPr>
          <a:xfrm>
            <a:off x="838200" y="365126"/>
            <a:ext cx="10515600" cy="1242958"/>
          </a:xfrm>
        </p:spPr>
        <p:txBody>
          <a:bodyPr>
            <a:normAutofit/>
          </a:bodyPr>
          <a:lstStyle/>
          <a:p>
            <a:r>
              <a:rPr lang="en-US" sz="3200" dirty="0"/>
              <a:t>Major Transfer Learning Scenarios</a:t>
            </a:r>
          </a:p>
        </p:txBody>
      </p:sp>
      <p:sp>
        <p:nvSpPr>
          <p:cNvPr id="3" name="Content Placeholder 2">
            <a:extLst>
              <a:ext uri="{FF2B5EF4-FFF2-40B4-BE49-F238E27FC236}">
                <a16:creationId xmlns:a16="http://schemas.microsoft.com/office/drawing/2014/main" id="{7001CA10-34BD-5853-85A7-2008FDBFA6B8}"/>
              </a:ext>
            </a:extLst>
          </p:cNvPr>
          <p:cNvSpPr>
            <a:spLocks noGrp="1"/>
          </p:cNvSpPr>
          <p:nvPr>
            <p:ph idx="1"/>
          </p:nvPr>
        </p:nvSpPr>
        <p:spPr/>
        <p:txBody>
          <a:bodyPr>
            <a:normAutofit/>
          </a:bodyPr>
          <a:lstStyle/>
          <a:p>
            <a:r>
              <a:rPr lang="en-US" sz="2000" i="0" dirty="0" err="1">
                <a:solidFill>
                  <a:srgbClr val="000000"/>
                </a:solidFill>
                <a:effectLst/>
                <a:latin typeface="Roboto" panose="020F0502020204030204" pitchFamily="34" charset="0"/>
              </a:rPr>
              <a:t>ConvNet</a:t>
            </a:r>
            <a:r>
              <a:rPr lang="en-US" sz="2000" i="0" dirty="0">
                <a:solidFill>
                  <a:srgbClr val="000000"/>
                </a:solidFill>
                <a:effectLst/>
                <a:latin typeface="Roboto" panose="020F0502020204030204" pitchFamily="34" charset="0"/>
              </a:rPr>
              <a:t> as fixed feature extractor:</a:t>
            </a:r>
          </a:p>
          <a:p>
            <a:r>
              <a:rPr lang="en-US" sz="2000" i="0" dirty="0">
                <a:solidFill>
                  <a:srgbClr val="000000"/>
                </a:solidFill>
                <a:effectLst/>
                <a:latin typeface="Roboto" panose="020F0502020204030204" pitchFamily="34" charset="0"/>
              </a:rPr>
              <a:t>Fine-tuning the </a:t>
            </a:r>
            <a:r>
              <a:rPr lang="en-US" sz="2000" i="0" dirty="0" err="1">
                <a:solidFill>
                  <a:srgbClr val="000000"/>
                </a:solidFill>
                <a:effectLst/>
                <a:latin typeface="Roboto" panose="020F0502020204030204" pitchFamily="34" charset="0"/>
              </a:rPr>
              <a:t>ConvNet</a:t>
            </a:r>
            <a:r>
              <a:rPr lang="en-US" sz="2000" i="0" dirty="0">
                <a:solidFill>
                  <a:srgbClr val="000000"/>
                </a:solidFill>
                <a:effectLst/>
                <a:latin typeface="Roboto" panose="020F0502020204030204" pitchFamily="34" charset="0"/>
              </a:rPr>
              <a:t>:</a:t>
            </a:r>
          </a:p>
          <a:p>
            <a:r>
              <a:rPr lang="en-US" sz="2000" i="0" dirty="0">
                <a:solidFill>
                  <a:srgbClr val="000000"/>
                </a:solidFill>
                <a:effectLst/>
                <a:latin typeface="Roboto" panose="020F0502020204030204" pitchFamily="34" charset="0"/>
              </a:rPr>
              <a:t>Pretrained Models:</a:t>
            </a:r>
            <a:endParaRPr lang="en-US" sz="2000" dirty="0"/>
          </a:p>
        </p:txBody>
      </p:sp>
    </p:spTree>
    <p:extLst>
      <p:ext uri="{BB962C8B-B14F-4D97-AF65-F5344CB8AC3E}">
        <p14:creationId xmlns:p14="http://schemas.microsoft.com/office/powerpoint/2010/main" val="3150598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CABE3-0786-D999-C111-D97D561DAE36}"/>
              </a:ext>
            </a:extLst>
          </p:cNvPr>
          <p:cNvSpPr>
            <a:spLocks noGrp="1"/>
          </p:cNvSpPr>
          <p:nvPr>
            <p:ph type="title"/>
          </p:nvPr>
        </p:nvSpPr>
        <p:spPr>
          <a:xfrm>
            <a:off x="838200" y="128843"/>
            <a:ext cx="10515600" cy="1058321"/>
          </a:xfrm>
        </p:spPr>
        <p:txBody>
          <a:bodyPr>
            <a:normAutofit/>
          </a:bodyPr>
          <a:lstStyle/>
          <a:p>
            <a:r>
              <a:rPr lang="en-US" sz="3200" dirty="0"/>
              <a:t>Transfer Learning in Image Classification Tasks</a:t>
            </a:r>
          </a:p>
        </p:txBody>
      </p:sp>
      <p:pic>
        <p:nvPicPr>
          <p:cNvPr id="7" name="Picture 6">
            <a:extLst>
              <a:ext uri="{FF2B5EF4-FFF2-40B4-BE49-F238E27FC236}">
                <a16:creationId xmlns:a16="http://schemas.microsoft.com/office/drawing/2014/main" id="{F416253E-31E2-19BE-CC00-C18BEAF14248}"/>
              </a:ext>
            </a:extLst>
          </p:cNvPr>
          <p:cNvPicPr>
            <a:picLocks noChangeAspect="1"/>
          </p:cNvPicPr>
          <p:nvPr/>
        </p:nvPicPr>
        <p:blipFill>
          <a:blip r:embed="rId2"/>
          <a:stretch>
            <a:fillRect/>
          </a:stretch>
        </p:blipFill>
        <p:spPr>
          <a:xfrm>
            <a:off x="2013274" y="1155136"/>
            <a:ext cx="8165452" cy="5574021"/>
          </a:xfrm>
          <a:prstGeom prst="rect">
            <a:avLst/>
          </a:prstGeom>
        </p:spPr>
      </p:pic>
    </p:spTree>
    <p:extLst>
      <p:ext uri="{BB962C8B-B14F-4D97-AF65-F5344CB8AC3E}">
        <p14:creationId xmlns:p14="http://schemas.microsoft.com/office/powerpoint/2010/main" val="25299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CABE3-0786-D999-C111-D97D561DAE36}"/>
              </a:ext>
            </a:extLst>
          </p:cNvPr>
          <p:cNvSpPr>
            <a:spLocks noGrp="1"/>
          </p:cNvSpPr>
          <p:nvPr>
            <p:ph type="title"/>
          </p:nvPr>
        </p:nvSpPr>
        <p:spPr>
          <a:xfrm>
            <a:off x="838200" y="365126"/>
            <a:ext cx="10515600" cy="1242958"/>
          </a:xfrm>
        </p:spPr>
        <p:txBody>
          <a:bodyPr>
            <a:normAutofit/>
          </a:bodyPr>
          <a:lstStyle/>
          <a:p>
            <a:r>
              <a:rPr lang="en-US" sz="3200" dirty="0" err="1"/>
              <a:t>ConvNet</a:t>
            </a:r>
            <a:r>
              <a:rPr lang="en-US" sz="3200" dirty="0"/>
              <a:t> as Fixed Feature Extractor</a:t>
            </a:r>
          </a:p>
        </p:txBody>
      </p:sp>
      <p:sp>
        <p:nvSpPr>
          <p:cNvPr id="3" name="Content Placeholder 2">
            <a:extLst>
              <a:ext uri="{FF2B5EF4-FFF2-40B4-BE49-F238E27FC236}">
                <a16:creationId xmlns:a16="http://schemas.microsoft.com/office/drawing/2014/main" id="{7001CA10-34BD-5853-85A7-2008FDBFA6B8}"/>
              </a:ext>
            </a:extLst>
          </p:cNvPr>
          <p:cNvSpPr>
            <a:spLocks noGrp="1"/>
          </p:cNvSpPr>
          <p:nvPr>
            <p:ph idx="1"/>
          </p:nvPr>
        </p:nvSpPr>
        <p:spPr/>
        <p:txBody>
          <a:bodyPr>
            <a:normAutofit/>
          </a:bodyPr>
          <a:lstStyle/>
          <a:p>
            <a:r>
              <a:rPr lang="en-US" sz="2000" dirty="0">
                <a:solidFill>
                  <a:srgbClr val="000000"/>
                </a:solidFill>
                <a:latin typeface="Roboto" panose="020F0502020204030204" pitchFamily="34" charset="0"/>
              </a:rPr>
              <a:t>Take a </a:t>
            </a:r>
            <a:r>
              <a:rPr lang="en-US" sz="2000" dirty="0" err="1">
                <a:solidFill>
                  <a:srgbClr val="000000"/>
                </a:solidFill>
                <a:latin typeface="Roboto" panose="020F0502020204030204" pitchFamily="34" charset="0"/>
              </a:rPr>
              <a:t>ConvNet</a:t>
            </a:r>
            <a:r>
              <a:rPr lang="en-US" sz="2000" dirty="0">
                <a:solidFill>
                  <a:srgbClr val="000000"/>
                </a:solidFill>
                <a:latin typeface="Roboto" panose="020F0502020204030204" pitchFamily="34" charset="0"/>
              </a:rPr>
              <a:t> pretrained on ImageNet, remove the last fully-connected layer (this layer’s outputs are the 1000 class scores for a different task like ImageNet), then treat the rest of the </a:t>
            </a:r>
            <a:r>
              <a:rPr lang="en-US" sz="2000" dirty="0" err="1">
                <a:solidFill>
                  <a:srgbClr val="000000"/>
                </a:solidFill>
                <a:latin typeface="Roboto" panose="020F0502020204030204" pitchFamily="34" charset="0"/>
              </a:rPr>
              <a:t>ConvNet</a:t>
            </a:r>
            <a:r>
              <a:rPr lang="en-US" sz="2000" dirty="0">
                <a:solidFill>
                  <a:srgbClr val="000000"/>
                </a:solidFill>
                <a:latin typeface="Roboto" panose="020F0502020204030204" pitchFamily="34" charset="0"/>
              </a:rPr>
              <a:t> as a fixed feature extractor for the new dataset. </a:t>
            </a:r>
          </a:p>
          <a:p>
            <a:r>
              <a:rPr lang="en-US" sz="2000" dirty="0">
                <a:solidFill>
                  <a:srgbClr val="000000"/>
                </a:solidFill>
                <a:latin typeface="Roboto" panose="020F0502020204030204" pitchFamily="34" charset="0"/>
              </a:rPr>
              <a:t>In an </a:t>
            </a:r>
            <a:r>
              <a:rPr lang="en-US" sz="2000" dirty="0" err="1">
                <a:solidFill>
                  <a:srgbClr val="000000"/>
                </a:solidFill>
                <a:latin typeface="Roboto" panose="020F0502020204030204" pitchFamily="34" charset="0"/>
              </a:rPr>
              <a:t>AlexNet</a:t>
            </a:r>
            <a:r>
              <a:rPr lang="en-US" sz="2000" dirty="0">
                <a:solidFill>
                  <a:srgbClr val="000000"/>
                </a:solidFill>
                <a:latin typeface="Roboto" panose="020F0502020204030204" pitchFamily="34" charset="0"/>
              </a:rPr>
              <a:t>, this would compute a 4096-D vector for every image that contains the activations of the hidden layer immediately before the classifier. We call these features convolutional features/representations. </a:t>
            </a:r>
          </a:p>
          <a:p>
            <a:r>
              <a:rPr lang="en-US" sz="2000" dirty="0">
                <a:solidFill>
                  <a:srgbClr val="000000"/>
                </a:solidFill>
                <a:latin typeface="Roboto" panose="020F0502020204030204" pitchFamily="34" charset="0"/>
              </a:rPr>
              <a:t>It is important for performance that these features are </a:t>
            </a:r>
            <a:r>
              <a:rPr lang="en-US" sz="2000" dirty="0" err="1">
                <a:solidFill>
                  <a:srgbClr val="000000"/>
                </a:solidFill>
                <a:latin typeface="Roboto" panose="020F0502020204030204" pitchFamily="34" charset="0"/>
              </a:rPr>
              <a:t>ReLUd</a:t>
            </a:r>
            <a:r>
              <a:rPr lang="en-US" sz="2000" dirty="0">
                <a:solidFill>
                  <a:srgbClr val="000000"/>
                </a:solidFill>
                <a:latin typeface="Roboto" panose="020F0502020204030204" pitchFamily="34" charset="0"/>
              </a:rPr>
              <a:t> (i.e. </a:t>
            </a:r>
            <a:r>
              <a:rPr lang="en-US" sz="2000" dirty="0" err="1">
                <a:solidFill>
                  <a:srgbClr val="000000"/>
                </a:solidFill>
                <a:latin typeface="Roboto" panose="020F0502020204030204" pitchFamily="34" charset="0"/>
              </a:rPr>
              <a:t>thresholded</a:t>
            </a:r>
            <a:r>
              <a:rPr lang="en-US" sz="2000" dirty="0">
                <a:solidFill>
                  <a:srgbClr val="000000"/>
                </a:solidFill>
                <a:latin typeface="Roboto" panose="020F0502020204030204" pitchFamily="34" charset="0"/>
              </a:rPr>
              <a:t> at zero) if they were also </a:t>
            </a:r>
            <a:r>
              <a:rPr lang="en-US" sz="2000" dirty="0" err="1">
                <a:solidFill>
                  <a:srgbClr val="000000"/>
                </a:solidFill>
                <a:latin typeface="Roboto" panose="020F0502020204030204" pitchFamily="34" charset="0"/>
              </a:rPr>
              <a:t>thresholded</a:t>
            </a:r>
            <a:r>
              <a:rPr lang="en-US" sz="2000" dirty="0">
                <a:solidFill>
                  <a:srgbClr val="000000"/>
                </a:solidFill>
                <a:latin typeface="Roboto" panose="020F0502020204030204" pitchFamily="34" charset="0"/>
              </a:rPr>
              <a:t> during the training of the </a:t>
            </a:r>
            <a:r>
              <a:rPr lang="en-US" sz="2000" dirty="0" err="1">
                <a:solidFill>
                  <a:srgbClr val="000000"/>
                </a:solidFill>
                <a:latin typeface="Roboto" panose="020F0502020204030204" pitchFamily="34" charset="0"/>
              </a:rPr>
              <a:t>ConvNet</a:t>
            </a:r>
            <a:r>
              <a:rPr lang="en-US" sz="2000" dirty="0">
                <a:solidFill>
                  <a:srgbClr val="000000"/>
                </a:solidFill>
                <a:latin typeface="Roboto" panose="020F0502020204030204" pitchFamily="34" charset="0"/>
              </a:rPr>
              <a:t> on ImageNet (as is usually the case). Once you extract the 4096-D features for all images, train a linear classifier (e.g. Linear SVM or </a:t>
            </a:r>
            <a:r>
              <a:rPr lang="en-US" sz="2000" dirty="0" err="1">
                <a:solidFill>
                  <a:srgbClr val="000000"/>
                </a:solidFill>
                <a:latin typeface="Roboto" panose="020F0502020204030204" pitchFamily="34" charset="0"/>
              </a:rPr>
              <a:t>Softmax</a:t>
            </a:r>
            <a:r>
              <a:rPr lang="en-US" sz="2000" dirty="0">
                <a:solidFill>
                  <a:srgbClr val="000000"/>
                </a:solidFill>
                <a:latin typeface="Roboto" panose="020F0502020204030204" pitchFamily="34" charset="0"/>
              </a:rPr>
              <a:t> classifier) for the new dataset.</a:t>
            </a:r>
          </a:p>
        </p:txBody>
      </p:sp>
    </p:spTree>
    <p:extLst>
      <p:ext uri="{BB962C8B-B14F-4D97-AF65-F5344CB8AC3E}">
        <p14:creationId xmlns:p14="http://schemas.microsoft.com/office/powerpoint/2010/main" val="1649586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CABE3-0786-D999-C111-D97D561DAE36}"/>
              </a:ext>
            </a:extLst>
          </p:cNvPr>
          <p:cNvSpPr>
            <a:spLocks noGrp="1"/>
          </p:cNvSpPr>
          <p:nvPr>
            <p:ph type="title"/>
          </p:nvPr>
        </p:nvSpPr>
        <p:spPr>
          <a:xfrm>
            <a:off x="838200" y="365126"/>
            <a:ext cx="10515600" cy="1242958"/>
          </a:xfrm>
        </p:spPr>
        <p:txBody>
          <a:bodyPr>
            <a:normAutofit/>
          </a:bodyPr>
          <a:lstStyle/>
          <a:p>
            <a:r>
              <a:rPr lang="en-US" sz="3200" dirty="0"/>
              <a:t>Fine-tuning the </a:t>
            </a:r>
            <a:r>
              <a:rPr lang="en-US" sz="3200" dirty="0" err="1"/>
              <a:t>ConvNet</a:t>
            </a:r>
            <a:endParaRPr lang="en-US" sz="3200" dirty="0"/>
          </a:p>
        </p:txBody>
      </p:sp>
      <p:sp>
        <p:nvSpPr>
          <p:cNvPr id="3" name="Content Placeholder 2">
            <a:extLst>
              <a:ext uri="{FF2B5EF4-FFF2-40B4-BE49-F238E27FC236}">
                <a16:creationId xmlns:a16="http://schemas.microsoft.com/office/drawing/2014/main" id="{7001CA10-34BD-5853-85A7-2008FDBFA6B8}"/>
              </a:ext>
            </a:extLst>
          </p:cNvPr>
          <p:cNvSpPr>
            <a:spLocks noGrp="1"/>
          </p:cNvSpPr>
          <p:nvPr>
            <p:ph idx="1"/>
          </p:nvPr>
        </p:nvSpPr>
        <p:spPr/>
        <p:txBody>
          <a:bodyPr>
            <a:normAutofit/>
          </a:bodyPr>
          <a:lstStyle/>
          <a:p>
            <a:r>
              <a:rPr lang="en-US" sz="2000" dirty="0">
                <a:solidFill>
                  <a:srgbClr val="000000"/>
                </a:solidFill>
                <a:latin typeface="Roboto" panose="020F0502020204030204" pitchFamily="34" charset="0"/>
              </a:rPr>
              <a:t>The second strategy is to not only replace and retrain the classifier on top of the </a:t>
            </a:r>
            <a:r>
              <a:rPr lang="en-US" sz="2000" dirty="0" err="1">
                <a:solidFill>
                  <a:srgbClr val="000000"/>
                </a:solidFill>
                <a:latin typeface="Roboto" panose="020F0502020204030204" pitchFamily="34" charset="0"/>
              </a:rPr>
              <a:t>ConvNet</a:t>
            </a:r>
            <a:r>
              <a:rPr lang="en-US" sz="2000" dirty="0">
                <a:solidFill>
                  <a:srgbClr val="000000"/>
                </a:solidFill>
                <a:latin typeface="Roboto" panose="020F0502020204030204" pitchFamily="34" charset="0"/>
              </a:rPr>
              <a:t> on the new dataset, but to also fine-tune the weights of the pretrained network by continuing the backpropagation. </a:t>
            </a:r>
          </a:p>
          <a:p>
            <a:r>
              <a:rPr lang="en-US" sz="2000" dirty="0">
                <a:solidFill>
                  <a:srgbClr val="000000"/>
                </a:solidFill>
                <a:latin typeface="Roboto" panose="020F0502020204030204" pitchFamily="34" charset="0"/>
              </a:rPr>
              <a:t>It is possible to fine-tune all the layers of the </a:t>
            </a:r>
            <a:r>
              <a:rPr lang="en-US" sz="2000" dirty="0" err="1">
                <a:solidFill>
                  <a:srgbClr val="000000"/>
                </a:solidFill>
                <a:latin typeface="Roboto" panose="020F0502020204030204" pitchFamily="34" charset="0"/>
              </a:rPr>
              <a:t>ConvNet</a:t>
            </a:r>
            <a:r>
              <a:rPr lang="en-US" sz="2000" dirty="0">
                <a:solidFill>
                  <a:srgbClr val="000000"/>
                </a:solidFill>
                <a:latin typeface="Roboto" panose="020F0502020204030204" pitchFamily="34" charset="0"/>
              </a:rPr>
              <a:t>, or it’s possible to keep some of the earlier layers fixed (due to overfitting concerns) and only fine-tune some higher-level portion of the network. </a:t>
            </a:r>
          </a:p>
          <a:p>
            <a:r>
              <a:rPr lang="en-US" sz="2000" dirty="0">
                <a:solidFill>
                  <a:srgbClr val="000000"/>
                </a:solidFill>
                <a:latin typeface="Roboto" panose="020F0502020204030204" pitchFamily="34" charset="0"/>
              </a:rPr>
              <a:t>This is motivated by the observation that the earlier features of a </a:t>
            </a:r>
            <a:r>
              <a:rPr lang="en-US" sz="2000" dirty="0" err="1">
                <a:solidFill>
                  <a:srgbClr val="000000"/>
                </a:solidFill>
                <a:latin typeface="Roboto" panose="020F0502020204030204" pitchFamily="34" charset="0"/>
              </a:rPr>
              <a:t>ConvNet</a:t>
            </a:r>
            <a:r>
              <a:rPr lang="en-US" sz="2000" dirty="0">
                <a:solidFill>
                  <a:srgbClr val="000000"/>
                </a:solidFill>
                <a:latin typeface="Roboto" panose="020F0502020204030204" pitchFamily="34" charset="0"/>
              </a:rPr>
              <a:t> contain more generic features (e.g. edge detectors or color blob detectors) that should be useful to many tasks, but later layers of the </a:t>
            </a:r>
            <a:r>
              <a:rPr lang="en-US" sz="2000" dirty="0" err="1">
                <a:solidFill>
                  <a:srgbClr val="000000"/>
                </a:solidFill>
                <a:latin typeface="Roboto" panose="020F0502020204030204" pitchFamily="34" charset="0"/>
              </a:rPr>
              <a:t>ConvNet</a:t>
            </a:r>
            <a:r>
              <a:rPr lang="en-US" sz="2000" dirty="0">
                <a:solidFill>
                  <a:srgbClr val="000000"/>
                </a:solidFill>
                <a:latin typeface="Roboto" panose="020F0502020204030204" pitchFamily="34" charset="0"/>
              </a:rPr>
              <a:t> becomes progressively more specific to the details of the classes contained in the original dataset. In case of ImageNet for example, which contains many dog breeds, a significant portion of the representational power of the </a:t>
            </a:r>
            <a:r>
              <a:rPr lang="en-US" sz="2000" dirty="0" err="1">
                <a:solidFill>
                  <a:srgbClr val="000000"/>
                </a:solidFill>
                <a:latin typeface="Roboto" panose="020F0502020204030204" pitchFamily="34" charset="0"/>
              </a:rPr>
              <a:t>ConvNet</a:t>
            </a:r>
            <a:r>
              <a:rPr lang="en-US" sz="2000" dirty="0">
                <a:solidFill>
                  <a:srgbClr val="000000"/>
                </a:solidFill>
                <a:latin typeface="Roboto" panose="020F0502020204030204" pitchFamily="34" charset="0"/>
              </a:rPr>
              <a:t> may be devoted to features that are specific to differentiating between dog breeds.</a:t>
            </a:r>
          </a:p>
        </p:txBody>
      </p:sp>
    </p:spTree>
    <p:extLst>
      <p:ext uri="{BB962C8B-B14F-4D97-AF65-F5344CB8AC3E}">
        <p14:creationId xmlns:p14="http://schemas.microsoft.com/office/powerpoint/2010/main" val="2792669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CABE3-0786-D999-C111-D97D561DAE36}"/>
              </a:ext>
            </a:extLst>
          </p:cNvPr>
          <p:cNvSpPr>
            <a:spLocks noGrp="1"/>
          </p:cNvSpPr>
          <p:nvPr>
            <p:ph type="title"/>
          </p:nvPr>
        </p:nvSpPr>
        <p:spPr>
          <a:xfrm>
            <a:off x="838200" y="365126"/>
            <a:ext cx="10515600" cy="1242958"/>
          </a:xfrm>
        </p:spPr>
        <p:txBody>
          <a:bodyPr>
            <a:normAutofit/>
          </a:bodyPr>
          <a:lstStyle/>
          <a:p>
            <a:r>
              <a:rPr lang="en-US" sz="3200" dirty="0"/>
              <a:t>Pretrained Models</a:t>
            </a:r>
          </a:p>
        </p:txBody>
      </p:sp>
      <p:sp>
        <p:nvSpPr>
          <p:cNvPr id="3" name="Content Placeholder 2">
            <a:extLst>
              <a:ext uri="{FF2B5EF4-FFF2-40B4-BE49-F238E27FC236}">
                <a16:creationId xmlns:a16="http://schemas.microsoft.com/office/drawing/2014/main" id="{7001CA10-34BD-5853-85A7-2008FDBFA6B8}"/>
              </a:ext>
            </a:extLst>
          </p:cNvPr>
          <p:cNvSpPr>
            <a:spLocks noGrp="1"/>
          </p:cNvSpPr>
          <p:nvPr>
            <p:ph idx="1"/>
          </p:nvPr>
        </p:nvSpPr>
        <p:spPr/>
        <p:txBody>
          <a:bodyPr>
            <a:normAutofit/>
          </a:bodyPr>
          <a:lstStyle/>
          <a:p>
            <a:r>
              <a:rPr lang="en-US" sz="2000" dirty="0">
                <a:solidFill>
                  <a:srgbClr val="000000"/>
                </a:solidFill>
                <a:latin typeface="Roboto" panose="020F0502020204030204" pitchFamily="34" charset="0"/>
              </a:rPr>
              <a:t>Modern </a:t>
            </a:r>
            <a:r>
              <a:rPr lang="en-US" sz="2000" dirty="0" err="1">
                <a:solidFill>
                  <a:srgbClr val="000000"/>
                </a:solidFill>
                <a:latin typeface="Roboto" panose="020F0502020204030204" pitchFamily="34" charset="0"/>
              </a:rPr>
              <a:t>ConvNets</a:t>
            </a:r>
            <a:r>
              <a:rPr lang="en-US" sz="2000" dirty="0">
                <a:solidFill>
                  <a:srgbClr val="000000"/>
                </a:solidFill>
                <a:latin typeface="Roboto" panose="020F0502020204030204" pitchFamily="34" charset="0"/>
              </a:rPr>
              <a:t> take 2-3 weeks to train across multiple GPUs on ImageNet, it is common to see people release their final </a:t>
            </a:r>
            <a:r>
              <a:rPr lang="en-US" sz="2000" dirty="0" err="1">
                <a:solidFill>
                  <a:srgbClr val="000000"/>
                </a:solidFill>
                <a:latin typeface="Roboto" panose="020F0502020204030204" pitchFamily="34" charset="0"/>
              </a:rPr>
              <a:t>ConvNet</a:t>
            </a:r>
            <a:r>
              <a:rPr lang="en-US" sz="2000" dirty="0">
                <a:solidFill>
                  <a:srgbClr val="000000"/>
                </a:solidFill>
                <a:latin typeface="Roboto" panose="020F0502020204030204" pitchFamily="34" charset="0"/>
              </a:rPr>
              <a:t> checkpoints for the benefit of others who can use the networks for fine-tuning. </a:t>
            </a:r>
          </a:p>
          <a:p>
            <a:r>
              <a:rPr lang="en-US" sz="2000" dirty="0">
                <a:solidFill>
                  <a:srgbClr val="000000"/>
                </a:solidFill>
                <a:latin typeface="Roboto" panose="020F0502020204030204" pitchFamily="34" charset="0"/>
              </a:rPr>
              <a:t>For example, the Caffe library has a Model Zoo where people share their network weights.</a:t>
            </a:r>
          </a:p>
        </p:txBody>
      </p:sp>
    </p:spTree>
    <p:extLst>
      <p:ext uri="{BB962C8B-B14F-4D97-AF65-F5344CB8AC3E}">
        <p14:creationId xmlns:p14="http://schemas.microsoft.com/office/powerpoint/2010/main" val="3693073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CABE3-0786-D999-C111-D97D561DAE36}"/>
              </a:ext>
            </a:extLst>
          </p:cNvPr>
          <p:cNvSpPr>
            <a:spLocks noGrp="1"/>
          </p:cNvSpPr>
          <p:nvPr>
            <p:ph type="title"/>
          </p:nvPr>
        </p:nvSpPr>
        <p:spPr>
          <a:xfrm>
            <a:off x="838200" y="365126"/>
            <a:ext cx="10515600" cy="1242958"/>
          </a:xfrm>
        </p:spPr>
        <p:txBody>
          <a:bodyPr>
            <a:normAutofit/>
          </a:bodyPr>
          <a:lstStyle/>
          <a:p>
            <a:r>
              <a:rPr lang="en-US" sz="3200" dirty="0"/>
              <a:t>When and How to Fine-tune</a:t>
            </a:r>
          </a:p>
        </p:txBody>
      </p:sp>
      <p:sp>
        <p:nvSpPr>
          <p:cNvPr id="3" name="Content Placeholder 2">
            <a:extLst>
              <a:ext uri="{FF2B5EF4-FFF2-40B4-BE49-F238E27FC236}">
                <a16:creationId xmlns:a16="http://schemas.microsoft.com/office/drawing/2014/main" id="{7001CA10-34BD-5853-85A7-2008FDBFA6B8}"/>
              </a:ext>
            </a:extLst>
          </p:cNvPr>
          <p:cNvSpPr>
            <a:spLocks noGrp="1"/>
          </p:cNvSpPr>
          <p:nvPr>
            <p:ph idx="1"/>
          </p:nvPr>
        </p:nvSpPr>
        <p:spPr/>
        <p:txBody>
          <a:bodyPr>
            <a:normAutofit/>
          </a:bodyPr>
          <a:lstStyle/>
          <a:p>
            <a:r>
              <a:rPr lang="en-US" sz="2000" dirty="0">
                <a:solidFill>
                  <a:srgbClr val="000000"/>
                </a:solidFill>
                <a:latin typeface="Roboto" panose="020F0502020204030204" pitchFamily="34" charset="0"/>
              </a:rPr>
              <a:t>How do you decide what type of transfer learning you should perform on a new dataset? </a:t>
            </a:r>
          </a:p>
          <a:p>
            <a:r>
              <a:rPr lang="en-US" sz="2000" dirty="0">
                <a:solidFill>
                  <a:srgbClr val="000000"/>
                </a:solidFill>
                <a:latin typeface="Roboto" panose="020F0502020204030204" pitchFamily="34" charset="0"/>
              </a:rPr>
              <a:t>This is a function of several factors, but the two most important ones are the size of the new dataset (small or big), and its similarity to the original dataset (e.g. ImageNet-like in terms of the content of images and the classes, or very different, such as microscope images). </a:t>
            </a:r>
          </a:p>
          <a:p>
            <a:r>
              <a:rPr lang="en-US" sz="2000" dirty="0">
                <a:solidFill>
                  <a:srgbClr val="000000"/>
                </a:solidFill>
                <a:latin typeface="Roboto" panose="020F0502020204030204" pitchFamily="34" charset="0"/>
              </a:rPr>
              <a:t>Keeping in mind that </a:t>
            </a:r>
            <a:r>
              <a:rPr lang="en-US" sz="2000" dirty="0" err="1">
                <a:solidFill>
                  <a:srgbClr val="000000"/>
                </a:solidFill>
                <a:latin typeface="Roboto" panose="020F0502020204030204" pitchFamily="34" charset="0"/>
              </a:rPr>
              <a:t>ConvNet</a:t>
            </a:r>
            <a:r>
              <a:rPr lang="en-US" sz="2000" dirty="0">
                <a:solidFill>
                  <a:srgbClr val="000000"/>
                </a:solidFill>
                <a:latin typeface="Roboto" panose="020F0502020204030204" pitchFamily="34" charset="0"/>
              </a:rPr>
              <a:t> features are more generic in early layers and more original-dataset-specific in later layers. </a:t>
            </a:r>
          </a:p>
        </p:txBody>
      </p:sp>
    </p:spTree>
    <p:extLst>
      <p:ext uri="{BB962C8B-B14F-4D97-AF65-F5344CB8AC3E}">
        <p14:creationId xmlns:p14="http://schemas.microsoft.com/office/powerpoint/2010/main" val="4177800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CABE3-0786-D999-C111-D97D561DAE36}"/>
              </a:ext>
            </a:extLst>
          </p:cNvPr>
          <p:cNvSpPr>
            <a:spLocks noGrp="1"/>
          </p:cNvSpPr>
          <p:nvPr>
            <p:ph type="title"/>
          </p:nvPr>
        </p:nvSpPr>
        <p:spPr>
          <a:xfrm>
            <a:off x="838200" y="365126"/>
            <a:ext cx="10515600" cy="1242958"/>
          </a:xfrm>
        </p:spPr>
        <p:txBody>
          <a:bodyPr>
            <a:normAutofit/>
          </a:bodyPr>
          <a:lstStyle/>
          <a:p>
            <a:r>
              <a:rPr lang="en-US" sz="3200" dirty="0"/>
              <a:t>Common Rule of Thumb</a:t>
            </a:r>
          </a:p>
        </p:txBody>
      </p:sp>
      <p:sp>
        <p:nvSpPr>
          <p:cNvPr id="3" name="Content Placeholder 2">
            <a:extLst>
              <a:ext uri="{FF2B5EF4-FFF2-40B4-BE49-F238E27FC236}">
                <a16:creationId xmlns:a16="http://schemas.microsoft.com/office/drawing/2014/main" id="{7001CA10-34BD-5853-85A7-2008FDBFA6B8}"/>
              </a:ext>
            </a:extLst>
          </p:cNvPr>
          <p:cNvSpPr>
            <a:spLocks noGrp="1"/>
          </p:cNvSpPr>
          <p:nvPr>
            <p:ph idx="1"/>
          </p:nvPr>
        </p:nvSpPr>
        <p:spPr>
          <a:xfrm>
            <a:off x="838200" y="1608084"/>
            <a:ext cx="10515600" cy="4568879"/>
          </a:xfrm>
        </p:spPr>
        <p:txBody>
          <a:bodyPr>
            <a:normAutofit/>
          </a:bodyPr>
          <a:lstStyle/>
          <a:p>
            <a:pPr marL="0" indent="0" algn="l">
              <a:buNone/>
            </a:pPr>
            <a:r>
              <a:rPr lang="en-US" sz="2000" dirty="0">
                <a:solidFill>
                  <a:srgbClr val="000000"/>
                </a:solidFill>
                <a:latin typeface="Roboto" panose="020F0502020204030204" pitchFamily="34" charset="0"/>
              </a:rPr>
              <a:t>Here are some common rules of thumb for navigating the 4 major scenarios: </a:t>
            </a:r>
          </a:p>
          <a:p>
            <a:pPr algn="l">
              <a:buFont typeface="+mj-lt"/>
              <a:buAutoNum type="arabicPeriod"/>
            </a:pPr>
            <a:r>
              <a:rPr lang="en-US" sz="1600" i="1" dirty="0">
                <a:solidFill>
                  <a:srgbClr val="000000"/>
                </a:solidFill>
                <a:latin typeface="Roboto" panose="020F0502020204030204" pitchFamily="34" charset="0"/>
              </a:rPr>
              <a:t>New dataset is small and similar to original dataset</a:t>
            </a:r>
            <a:r>
              <a:rPr lang="en-US" sz="1600" dirty="0">
                <a:solidFill>
                  <a:srgbClr val="000000"/>
                </a:solidFill>
                <a:latin typeface="Roboto" panose="020F0502020204030204" pitchFamily="34" charset="0"/>
              </a:rPr>
              <a:t>. Since the data is small, it is not a good idea to fine-tune the </a:t>
            </a:r>
            <a:r>
              <a:rPr lang="en-US" sz="1600" dirty="0" err="1">
                <a:solidFill>
                  <a:srgbClr val="000000"/>
                </a:solidFill>
                <a:latin typeface="Roboto" panose="020F0502020204030204" pitchFamily="34" charset="0"/>
              </a:rPr>
              <a:t>ConvNet</a:t>
            </a:r>
            <a:r>
              <a:rPr lang="en-US" sz="1600" dirty="0">
                <a:solidFill>
                  <a:srgbClr val="000000"/>
                </a:solidFill>
                <a:latin typeface="Roboto" panose="020F0502020204030204" pitchFamily="34" charset="0"/>
              </a:rPr>
              <a:t> due to overfitting concerns. Since the data is similar to the original data, we expect higher-level features in the </a:t>
            </a:r>
            <a:r>
              <a:rPr lang="en-US" sz="1600" dirty="0" err="1">
                <a:solidFill>
                  <a:srgbClr val="000000"/>
                </a:solidFill>
                <a:latin typeface="Roboto" panose="020F0502020204030204" pitchFamily="34" charset="0"/>
              </a:rPr>
              <a:t>ConvNet</a:t>
            </a:r>
            <a:r>
              <a:rPr lang="en-US" sz="1600" dirty="0">
                <a:solidFill>
                  <a:srgbClr val="000000"/>
                </a:solidFill>
                <a:latin typeface="Roboto" panose="020F0502020204030204" pitchFamily="34" charset="0"/>
              </a:rPr>
              <a:t> to be relevant to this dataset as well. Hence, the best idea might be to train a linear classifier on the CNN codes.</a:t>
            </a:r>
          </a:p>
          <a:p>
            <a:pPr algn="l">
              <a:buFont typeface="+mj-lt"/>
              <a:buAutoNum type="arabicPeriod"/>
            </a:pPr>
            <a:r>
              <a:rPr lang="en-US" sz="1600" i="1" dirty="0">
                <a:solidFill>
                  <a:srgbClr val="000000"/>
                </a:solidFill>
                <a:latin typeface="Roboto" panose="020F0502020204030204" pitchFamily="34" charset="0"/>
              </a:rPr>
              <a:t>New dataset is large and similar to the original dataset</a:t>
            </a:r>
            <a:r>
              <a:rPr lang="en-US" sz="1600" dirty="0">
                <a:solidFill>
                  <a:srgbClr val="000000"/>
                </a:solidFill>
                <a:latin typeface="Roboto" panose="020F0502020204030204" pitchFamily="34" charset="0"/>
              </a:rPr>
              <a:t>. Since we have more data, we can have more confidence that we won’t overfit if we were to try to fine-tune through the full network.</a:t>
            </a:r>
          </a:p>
          <a:p>
            <a:pPr algn="l">
              <a:buFont typeface="+mj-lt"/>
              <a:buAutoNum type="arabicPeriod"/>
            </a:pPr>
            <a:r>
              <a:rPr lang="en-US" sz="1600" i="1" dirty="0">
                <a:solidFill>
                  <a:srgbClr val="000000"/>
                </a:solidFill>
                <a:latin typeface="Roboto" panose="020F0502020204030204" pitchFamily="34" charset="0"/>
              </a:rPr>
              <a:t>New dataset is small but very different from the original dataset</a:t>
            </a:r>
            <a:r>
              <a:rPr lang="en-US" sz="1600" dirty="0">
                <a:solidFill>
                  <a:srgbClr val="000000"/>
                </a:solidFill>
                <a:latin typeface="Roboto" panose="020F0502020204030204" pitchFamily="34" charset="0"/>
              </a:rPr>
              <a:t>. Since the data is small, it is likely best to only train a linear classifier. Since the dataset is very different, it might not be best to train the classifier form the top of the network, which contains more dataset-specific features. Instead, it might work better to train the SVM classifier from activations somewhere earlier in the network.</a:t>
            </a:r>
          </a:p>
          <a:p>
            <a:pPr algn="l">
              <a:buFont typeface="+mj-lt"/>
              <a:buAutoNum type="arabicPeriod"/>
            </a:pPr>
            <a:r>
              <a:rPr lang="en-US" sz="1600" i="1" dirty="0">
                <a:solidFill>
                  <a:srgbClr val="000000"/>
                </a:solidFill>
                <a:latin typeface="Roboto" panose="020F0502020204030204" pitchFamily="34" charset="0"/>
              </a:rPr>
              <a:t>New dataset is large and very different from the original dataset</a:t>
            </a:r>
            <a:r>
              <a:rPr lang="en-US" sz="1600" dirty="0">
                <a:solidFill>
                  <a:srgbClr val="000000"/>
                </a:solidFill>
                <a:latin typeface="Roboto" panose="020F0502020204030204" pitchFamily="34" charset="0"/>
              </a:rPr>
              <a:t>. Since the dataset is very large, we may expect that we can afford to train a </a:t>
            </a:r>
            <a:r>
              <a:rPr lang="en-US" sz="1600" dirty="0" err="1">
                <a:solidFill>
                  <a:srgbClr val="000000"/>
                </a:solidFill>
                <a:latin typeface="Roboto" panose="020F0502020204030204" pitchFamily="34" charset="0"/>
              </a:rPr>
              <a:t>ConvNet</a:t>
            </a:r>
            <a:r>
              <a:rPr lang="en-US" sz="1600" dirty="0">
                <a:solidFill>
                  <a:srgbClr val="000000"/>
                </a:solidFill>
                <a:latin typeface="Roboto" panose="020F0502020204030204" pitchFamily="34" charset="0"/>
              </a:rPr>
              <a:t> from scratch. However, in practice it is very often still beneficial to initialize with weights from a pretrained model. In this case, we would have enough data and confidence to fine-tune through the entire network.</a:t>
            </a:r>
          </a:p>
        </p:txBody>
      </p:sp>
    </p:spTree>
    <p:extLst>
      <p:ext uri="{BB962C8B-B14F-4D97-AF65-F5344CB8AC3E}">
        <p14:creationId xmlns:p14="http://schemas.microsoft.com/office/powerpoint/2010/main" val="39499697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1174</Words>
  <Application>Microsoft Macintosh PowerPoint</Application>
  <PresentationFormat>Widescreen</PresentationFormat>
  <Paragraphs>35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Roboto</vt:lpstr>
      <vt:lpstr>Office Theme</vt:lpstr>
      <vt:lpstr>Module 3: Image Classification Part II  Transfer Learning</vt:lpstr>
      <vt:lpstr>Introduction</vt:lpstr>
      <vt:lpstr>Major Transfer Learning Scenarios</vt:lpstr>
      <vt:lpstr>Transfer Learning in Image Classification Tasks</vt:lpstr>
      <vt:lpstr>ConvNet as Fixed Feature Extractor</vt:lpstr>
      <vt:lpstr>Fine-tuning the ConvNet</vt:lpstr>
      <vt:lpstr>Pretrained Models</vt:lpstr>
      <vt:lpstr>When and How to Fine-tune</vt:lpstr>
      <vt:lpstr>Common Rule of Thumb</vt:lpstr>
      <vt:lpstr>Practical Advice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Transfer Learning</dc:title>
  <dc:creator>Microsoft Office User</dc:creator>
  <cp:lastModifiedBy>Microsoft Office User</cp:lastModifiedBy>
  <cp:revision>16</cp:revision>
  <dcterms:created xsi:type="dcterms:W3CDTF">2023-09-21T22:14:45Z</dcterms:created>
  <dcterms:modified xsi:type="dcterms:W3CDTF">2023-09-24T16:44:38Z</dcterms:modified>
</cp:coreProperties>
</file>