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0" r:id="rId3"/>
    <p:sldId id="267" r:id="rId4"/>
    <p:sldId id="257" r:id="rId5"/>
    <p:sldId id="258" r:id="rId6"/>
    <p:sldId id="259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F482-6B60-647E-1E26-269DF7B8F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56D3B-631C-93F1-4C55-573F10585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B5EF-0D7A-E420-2E3A-8BD58E75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F65-24D8-40E1-B360-0794F3A4CD4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4A1A4-65AB-646E-C8B2-9628C2E1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C7FA-BA56-6759-8371-E7DE7996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7940-CDA0-4F00-9C45-5FC3284A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00E1-7262-5DBF-1097-247D6933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84103-6203-8399-22A4-E146A795A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189E-A2A9-26DE-9A87-61697540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F65-24D8-40E1-B360-0794F3A4CD4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7E14B-B0FF-88E2-C89D-DD25F307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EAC0C-1AA2-A2AC-5E56-274A22E4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7940-CDA0-4F00-9C45-5FC3284A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2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04A1B-FA90-E431-2A78-1F72FB596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71600-2A83-8545-B339-EF012E90A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E67C2-A8FC-89E0-4B5A-4F497611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F65-24D8-40E1-B360-0794F3A4CD4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3F03D-4849-1E5F-310B-70AAB0E0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16556-46F8-6048-2A90-A6B67010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7940-CDA0-4F00-9C45-5FC3284A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F48-B084-0054-921F-822AA7B1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A6C2-6204-1ECF-55A4-4ACB6F05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6321D-32DF-FC2D-FED6-A60A426C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F65-24D8-40E1-B360-0794F3A4CD4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E964-8D0E-6C22-A8B2-2E19C138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B9E1-5AC8-A65C-1406-9F10D399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7940-CDA0-4F00-9C45-5FC3284A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5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902-B5C9-5E72-0056-1EA15EE1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D0EB-1B31-286F-377B-65D25AF4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CF3EF-2F9B-66FF-C4A2-D59E9580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F65-24D8-40E1-B360-0794F3A4CD4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75DF-DC8A-ACE7-3B01-F2F7450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05EA-B1CE-76BD-1FC3-8F920255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7940-CDA0-4F00-9C45-5FC3284A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F32B-D761-D67E-6BF2-67B0D01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4846-EEC4-4880-037B-60C7DBAB7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88EB4-2796-EADF-F3A0-3CB930633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CEFCF-97DA-DABE-25E9-23B5AB70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F65-24D8-40E1-B360-0794F3A4CD4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C1A48-2EFF-EF45-766A-C2EDC0C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96AA5-1FD4-D527-5EDA-72EBD8E3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7940-CDA0-4F00-9C45-5FC3284A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C35B-00A8-6C39-7DC7-E7C6FAC3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FAB6C-4EB4-FD7C-55E9-6B5C1EA3F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031DA-ED5D-6759-A879-456A83FAE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74063-548C-FC35-C684-E8FFE07C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E29AE-8310-074F-5A1E-C391BA8FB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88BB9-F155-58E0-852E-0F8CB78F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F65-24D8-40E1-B360-0794F3A4CD4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A1C60-F0C4-92D4-5222-5A504B09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821EE-56D0-C717-7BB3-17470A23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7940-CDA0-4F00-9C45-5FC3284A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5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B344-7BB2-8EC6-CFDF-B257BE51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3D0BF-6AF3-A97A-11E4-E02BCAFC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F65-24D8-40E1-B360-0794F3A4CD4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5335B-9DEC-043D-497C-E0BE5313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6EEDD-B21A-B7E2-DFD3-EF85F21B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7940-CDA0-4F00-9C45-5FC3284A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1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90336-D522-E022-C4EC-EC2D1269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F65-24D8-40E1-B360-0794F3A4CD4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06447-9A54-DE9C-3320-F6D8A297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4EB5-5C7E-2370-E33C-E75A3327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7940-CDA0-4F00-9C45-5FC3284A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DDC7-8919-E974-BE5B-14887A6C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9C76-2498-8264-F64F-857003B0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E70A2-DB05-72A0-014D-54E90DAE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2DB18-5A87-C277-E5AB-239ECD0D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F65-24D8-40E1-B360-0794F3A4CD4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65843-0B56-3D93-86CA-3625D716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FA0BD-016D-63A2-A229-A6548D75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7940-CDA0-4F00-9C45-5FC3284A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2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7425-6ED9-D2DB-8A3A-BDB5565F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0BBC7-001E-A60B-1A40-B0B8CAC5A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88DC6-A6C9-7862-B54A-14BA7E8B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CA94-38A2-5DB7-8E3E-FAF1983E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F65-24D8-40E1-B360-0794F3A4CD4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DE93A-5ED9-9982-3A86-1875BD69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AF1A6-9225-E4B7-4A0A-A31CAF34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7940-CDA0-4F00-9C45-5FC3284A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6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81CF4-07F3-4E0F-E00F-35B25438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7472-309A-7E95-049F-E20DF7B0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1E86-A2D0-D74D-04E2-72BC6CEAD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CF65-24D8-40E1-B360-0794F3A4CD4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94721-9193-6E5A-1117-0B59C96C2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70074-A327-9466-DF2E-76B8FCBD1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7940-CDA0-4F00-9C45-5FC3284A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2.03426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D736-8B5C-0E26-AD78-718EBD05A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D0A29-9926-FC78-69C3-567646EFB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Uniform Manifold Approximation and Projection:</a:t>
            </a:r>
          </a:p>
          <a:p>
            <a:r>
              <a:rPr lang="en-US" dirty="0"/>
              <a:t>Topology Based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45597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D01B-42BE-1C76-D324-0A0EE3FD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Computation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F8620-916E-9E02-BB25-EEE1FEADB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256" y="1520994"/>
            <a:ext cx="6140242" cy="497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6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48A9-5270-17EB-0DF3-86614AB0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EF9F-B992-2E90-B208-019234BB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McInnes, L., Healy, J., Melville, J., UMAP: Uniform Manifold Approximation and Projection. </a:t>
            </a:r>
            <a:r>
              <a:rPr lang="en-US" dirty="0">
                <a:hlinkClick r:id="rId2"/>
              </a:rPr>
              <a:t>https://arxiv.org/pdf/1802.03426.pdf</a:t>
            </a:r>
            <a:endParaRPr lang="en-US" dirty="0"/>
          </a:p>
          <a:p>
            <a:r>
              <a:rPr lang="en-US" dirty="0"/>
              <a:t>Dalmia, A., Sia, S., Clustering with UMAP: Why and How Connectivity Matters. </a:t>
            </a:r>
            <a:r>
              <a:rPr lang="en-US" dirty="0" err="1"/>
              <a:t>CoRR</a:t>
            </a:r>
            <a:r>
              <a:rPr lang="en-US" dirty="0"/>
              <a:t>, 2021. https://arxiv.org/abs/2108.05525</a:t>
            </a:r>
          </a:p>
        </p:txBody>
      </p:sp>
    </p:spTree>
    <p:extLst>
      <p:ext uri="{BB962C8B-B14F-4D97-AF65-F5344CB8AC3E}">
        <p14:creationId xmlns:p14="http://schemas.microsoft.com/office/powerpoint/2010/main" val="409036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002-7FCC-A721-6D67-F732F734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792E-7EFE-E801-9760-258EBABE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reduction of high dimension non-linear data</a:t>
            </a:r>
          </a:p>
          <a:p>
            <a:r>
              <a:rPr lang="en-US" dirty="0"/>
              <a:t>Parallel process clustering</a:t>
            </a:r>
          </a:p>
          <a:p>
            <a:r>
              <a:rPr lang="en-US" dirty="0"/>
              <a:t>Metric Learning</a:t>
            </a:r>
          </a:p>
          <a:p>
            <a:r>
              <a:rPr lang="en-US" dirty="0"/>
              <a:t>Connection visualization </a:t>
            </a:r>
          </a:p>
          <a:p>
            <a:r>
              <a:rPr lang="en-US" dirty="0"/>
              <a:t>Feature Extraction via separation analysis</a:t>
            </a:r>
          </a:p>
        </p:txBody>
      </p:sp>
    </p:spTree>
    <p:extLst>
      <p:ext uri="{BB962C8B-B14F-4D97-AF65-F5344CB8AC3E}">
        <p14:creationId xmlns:p14="http://schemas.microsoft.com/office/powerpoint/2010/main" val="62736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5BCF-BC86-A6B3-FEF8-0D79CB11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Algorithm: High-Level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6730-0F9E-F23B-F586-68614DE75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Graph Construction: Calculate Fuzzy Simplicial Set and Weighted graph</a:t>
            </a:r>
          </a:p>
          <a:p>
            <a:r>
              <a:rPr lang="en-US" dirty="0"/>
              <a:t>Step 2: Lower dimension calculation using eigenvectors of normalized graph of the fuzzy simplicial complex affinity matrix (Spectral Vectors)</a:t>
            </a:r>
          </a:p>
          <a:p>
            <a:r>
              <a:rPr lang="en-US" dirty="0"/>
              <a:t>Step 3: Optimize Spectral Embedding by finding k-Nearest Neighbors </a:t>
            </a:r>
          </a:p>
        </p:txBody>
      </p:sp>
    </p:spTree>
    <p:extLst>
      <p:ext uri="{BB962C8B-B14F-4D97-AF65-F5344CB8AC3E}">
        <p14:creationId xmlns:p14="http://schemas.microsoft.com/office/powerpoint/2010/main" val="342830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A70A-139A-855A-51F5-5FEFB09F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Local Fuzzy Simplicial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5119-B637-C8E1-D32C-931FDC78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49" y="1870384"/>
            <a:ext cx="10515600" cy="4351338"/>
          </a:xfrm>
        </p:spPr>
        <p:txBody>
          <a:bodyPr/>
          <a:lstStyle/>
          <a:p>
            <a:r>
              <a:rPr lang="en-US" dirty="0"/>
              <a:t>High dimensional graph construction (3D Space)</a:t>
            </a:r>
          </a:p>
          <a:p>
            <a:pPr lvl="1"/>
            <a:r>
              <a:rPr lang="en-US" dirty="0"/>
              <a:t>Shape approximation in real space (topology)</a:t>
            </a:r>
          </a:p>
          <a:p>
            <a:pPr lvl="1"/>
            <a:r>
              <a:rPr lang="en-US" dirty="0"/>
              <a:t>Each point has a variable radius – low density (large radius), high density (small radius)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C210E6-CF9B-F619-A964-A0B05D8C3EC9}"/>
              </a:ext>
            </a:extLst>
          </p:cNvPr>
          <p:cNvGrpSpPr/>
          <p:nvPr/>
        </p:nvGrpSpPr>
        <p:grpSpPr>
          <a:xfrm>
            <a:off x="657037" y="4802398"/>
            <a:ext cx="1802920" cy="1447410"/>
            <a:chOff x="1639018" y="4133787"/>
            <a:chExt cx="2346385" cy="199406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0F7C0D3-1DB0-FDFE-CD39-498A7529336A}"/>
                </a:ext>
              </a:extLst>
            </p:cNvPr>
            <p:cNvGrpSpPr/>
            <p:nvPr/>
          </p:nvGrpSpPr>
          <p:grpSpPr>
            <a:xfrm>
              <a:off x="1739179" y="4284064"/>
              <a:ext cx="2125456" cy="1631638"/>
              <a:chOff x="2412038" y="3828903"/>
              <a:chExt cx="3177709" cy="250949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3C7DF19-B87A-A4A1-5A72-B882DFC7888A}"/>
                  </a:ext>
                </a:extLst>
              </p:cNvPr>
              <p:cNvSpPr/>
              <p:nvPr/>
            </p:nvSpPr>
            <p:spPr>
              <a:xfrm>
                <a:off x="4228181" y="4054615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E341B8B-0A22-AC41-5922-962CB4700296}"/>
                  </a:ext>
                </a:extLst>
              </p:cNvPr>
              <p:cNvSpPr/>
              <p:nvPr/>
            </p:nvSpPr>
            <p:spPr>
              <a:xfrm>
                <a:off x="2727708" y="4697121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C60EF18-923A-27D6-FF98-7C61CD5E9485}"/>
                  </a:ext>
                </a:extLst>
              </p:cNvPr>
              <p:cNvSpPr/>
              <p:nvPr/>
            </p:nvSpPr>
            <p:spPr>
              <a:xfrm>
                <a:off x="3387151" y="3828903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AC51107-61A2-5EBD-F3E7-4DBD4C1B99E1}"/>
                  </a:ext>
                </a:extLst>
              </p:cNvPr>
              <p:cNvSpPr/>
              <p:nvPr/>
            </p:nvSpPr>
            <p:spPr>
              <a:xfrm>
                <a:off x="2412038" y="5682327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308DE63-D27C-0C17-87A9-3C90C57F35A7}"/>
                  </a:ext>
                </a:extLst>
              </p:cNvPr>
              <p:cNvSpPr/>
              <p:nvPr/>
            </p:nvSpPr>
            <p:spPr>
              <a:xfrm>
                <a:off x="2615238" y="4045958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51F3922-2A16-405C-3DE6-0A77158B5E8E}"/>
                  </a:ext>
                </a:extLst>
              </p:cNvPr>
              <p:cNvSpPr/>
              <p:nvPr/>
            </p:nvSpPr>
            <p:spPr>
              <a:xfrm>
                <a:off x="5183347" y="5904288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3B7B573-CA6E-1E52-2C2B-ABB5CCD4ED0F}"/>
                  </a:ext>
                </a:extLst>
              </p:cNvPr>
              <p:cNvSpPr/>
              <p:nvPr/>
            </p:nvSpPr>
            <p:spPr>
              <a:xfrm>
                <a:off x="4776947" y="5323116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B695334-96E1-C151-BE4F-40BB0C88D7EF}"/>
                  </a:ext>
                </a:extLst>
              </p:cNvPr>
              <p:cNvSpPr/>
              <p:nvPr/>
            </p:nvSpPr>
            <p:spPr>
              <a:xfrm>
                <a:off x="4228181" y="4735978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1039E8-531D-083B-C96B-583A84A6BA0F}"/>
                  </a:ext>
                </a:extLst>
              </p:cNvPr>
              <p:cNvCxnSpPr>
                <a:stCxn id="13" idx="0"/>
                <a:endCxn id="13" idx="0"/>
              </p:cNvCxnSpPr>
              <p:nvPr/>
            </p:nvCxnSpPr>
            <p:spPr>
              <a:xfrm>
                <a:off x="2615238" y="568232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1B7A49-53BC-D1D5-7A69-CB3EDB99DE90}"/>
                  </a:ext>
                </a:extLst>
              </p:cNvPr>
              <p:cNvCxnSpPr/>
              <p:nvPr/>
            </p:nvCxnSpPr>
            <p:spPr>
              <a:xfrm>
                <a:off x="3793551" y="553986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6199F31-DE25-5295-75D8-9CCB5B251576}"/>
                </a:ext>
              </a:extLst>
            </p:cNvPr>
            <p:cNvSpPr/>
            <p:nvPr/>
          </p:nvSpPr>
          <p:spPr>
            <a:xfrm>
              <a:off x="1639018" y="4133787"/>
              <a:ext cx="2346385" cy="1994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7A7E54-6450-AE7B-7349-73A92EC36C5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39262" y="3902763"/>
            <a:ext cx="526478" cy="10387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01AB0F-552C-897F-A32E-D8A5E79F922D}"/>
              </a:ext>
            </a:extLst>
          </p:cNvPr>
          <p:cNvSpPr txBox="1"/>
          <p:nvPr/>
        </p:nvSpPr>
        <p:spPr>
          <a:xfrm>
            <a:off x="336717" y="3552918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Simplex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C918FD4-769E-85A3-005F-E2F1909974CF}"/>
              </a:ext>
            </a:extLst>
          </p:cNvPr>
          <p:cNvSpPr/>
          <p:nvPr/>
        </p:nvSpPr>
        <p:spPr>
          <a:xfrm>
            <a:off x="2633455" y="5265058"/>
            <a:ext cx="923026" cy="465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0337585-8BBD-2C89-98E8-399DFBB4FBE3}"/>
              </a:ext>
            </a:extLst>
          </p:cNvPr>
          <p:cNvSpPr/>
          <p:nvPr/>
        </p:nvSpPr>
        <p:spPr>
          <a:xfrm>
            <a:off x="5731193" y="5300538"/>
            <a:ext cx="923026" cy="465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D06747-F100-2C2F-4CA5-B79F3EDC6FDA}"/>
              </a:ext>
            </a:extLst>
          </p:cNvPr>
          <p:cNvGrpSpPr/>
          <p:nvPr/>
        </p:nvGrpSpPr>
        <p:grpSpPr>
          <a:xfrm>
            <a:off x="3725819" y="4802398"/>
            <a:ext cx="1802920" cy="1447410"/>
            <a:chOff x="1639018" y="4133787"/>
            <a:chExt cx="2346385" cy="19940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EC185B1-F46F-F492-528B-031487034488}"/>
                </a:ext>
              </a:extLst>
            </p:cNvPr>
            <p:cNvGrpSpPr/>
            <p:nvPr/>
          </p:nvGrpSpPr>
          <p:grpSpPr>
            <a:xfrm>
              <a:off x="1739179" y="4284064"/>
              <a:ext cx="2125456" cy="1631638"/>
              <a:chOff x="2412038" y="3828903"/>
              <a:chExt cx="3177709" cy="2509494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1808732-46E1-0494-16EC-1F83A69FD343}"/>
                  </a:ext>
                </a:extLst>
              </p:cNvPr>
              <p:cNvSpPr/>
              <p:nvPr/>
            </p:nvSpPr>
            <p:spPr>
              <a:xfrm>
                <a:off x="4228181" y="4054615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DFC8874-F801-1D51-0636-7123849725FD}"/>
                  </a:ext>
                </a:extLst>
              </p:cNvPr>
              <p:cNvSpPr/>
              <p:nvPr/>
            </p:nvSpPr>
            <p:spPr>
              <a:xfrm>
                <a:off x="2727708" y="4697121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ED907BA-1E63-CEA9-BD3C-11B1CE657B01}"/>
                  </a:ext>
                </a:extLst>
              </p:cNvPr>
              <p:cNvSpPr/>
              <p:nvPr/>
            </p:nvSpPr>
            <p:spPr>
              <a:xfrm>
                <a:off x="3387151" y="3828903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58F7B5-B23F-AFF7-9A0A-65B260C4BCC3}"/>
                  </a:ext>
                </a:extLst>
              </p:cNvPr>
              <p:cNvSpPr/>
              <p:nvPr/>
            </p:nvSpPr>
            <p:spPr>
              <a:xfrm>
                <a:off x="2412038" y="5682327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5D5703D-8CF9-5B65-A997-341F598D3967}"/>
                  </a:ext>
                </a:extLst>
              </p:cNvPr>
              <p:cNvSpPr/>
              <p:nvPr/>
            </p:nvSpPr>
            <p:spPr>
              <a:xfrm>
                <a:off x="2615238" y="4045958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B8898D7-182B-6037-9DA2-EABB9AF9BEF4}"/>
                  </a:ext>
                </a:extLst>
              </p:cNvPr>
              <p:cNvSpPr/>
              <p:nvPr/>
            </p:nvSpPr>
            <p:spPr>
              <a:xfrm>
                <a:off x="5183347" y="5904288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9BA8007-431A-5D4B-8A96-FD3636F8D6A9}"/>
                  </a:ext>
                </a:extLst>
              </p:cNvPr>
              <p:cNvSpPr/>
              <p:nvPr/>
            </p:nvSpPr>
            <p:spPr>
              <a:xfrm>
                <a:off x="4776947" y="5323116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8DDCEBF-3283-D420-A224-5C2E18D028ED}"/>
                  </a:ext>
                </a:extLst>
              </p:cNvPr>
              <p:cNvSpPr/>
              <p:nvPr/>
            </p:nvSpPr>
            <p:spPr>
              <a:xfrm>
                <a:off x="4228181" y="4735978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67B68D-FB76-A225-2F93-6C53EF14CEE2}"/>
                  </a:ext>
                </a:extLst>
              </p:cNvPr>
              <p:cNvCxnSpPr>
                <a:stCxn id="44" idx="0"/>
                <a:endCxn id="44" idx="0"/>
              </p:cNvCxnSpPr>
              <p:nvPr/>
            </p:nvCxnSpPr>
            <p:spPr>
              <a:xfrm>
                <a:off x="2615238" y="568232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E5FB7EF-7891-2A07-B683-73518CF7EDCC}"/>
                  </a:ext>
                </a:extLst>
              </p:cNvPr>
              <p:cNvCxnSpPr/>
              <p:nvPr/>
            </p:nvCxnSpPr>
            <p:spPr>
              <a:xfrm>
                <a:off x="3793551" y="553986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CA97F79-4786-7513-6FF7-079D5636A70C}"/>
                </a:ext>
              </a:extLst>
            </p:cNvPr>
            <p:cNvSpPr/>
            <p:nvPr/>
          </p:nvSpPr>
          <p:spPr>
            <a:xfrm>
              <a:off x="1639018" y="4133787"/>
              <a:ext cx="2346385" cy="1994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28EDFD5-5443-64A5-DB7C-E3AB41D99F8D}"/>
              </a:ext>
            </a:extLst>
          </p:cNvPr>
          <p:cNvGrpSpPr/>
          <p:nvPr/>
        </p:nvGrpSpPr>
        <p:grpSpPr>
          <a:xfrm>
            <a:off x="6790441" y="4774312"/>
            <a:ext cx="1802920" cy="1447410"/>
            <a:chOff x="1639018" y="4133787"/>
            <a:chExt cx="2346385" cy="199406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001DB5D-D21E-1CEA-A916-72940471EC64}"/>
                </a:ext>
              </a:extLst>
            </p:cNvPr>
            <p:cNvGrpSpPr/>
            <p:nvPr/>
          </p:nvGrpSpPr>
          <p:grpSpPr>
            <a:xfrm>
              <a:off x="1739179" y="4284064"/>
              <a:ext cx="2125456" cy="1631638"/>
              <a:chOff x="2412038" y="3828903"/>
              <a:chExt cx="3177709" cy="25094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E7C5CBE-6E24-7510-07BC-AC7CF7ED044E}"/>
                  </a:ext>
                </a:extLst>
              </p:cNvPr>
              <p:cNvSpPr/>
              <p:nvPr/>
            </p:nvSpPr>
            <p:spPr>
              <a:xfrm>
                <a:off x="4228181" y="4054615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935B2DC-36A4-6767-8E9A-5EA28D61EB56}"/>
                  </a:ext>
                </a:extLst>
              </p:cNvPr>
              <p:cNvSpPr/>
              <p:nvPr/>
            </p:nvSpPr>
            <p:spPr>
              <a:xfrm>
                <a:off x="2727708" y="4697121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391ED2B-EBC9-0E8E-1791-AC0F90045F53}"/>
                  </a:ext>
                </a:extLst>
              </p:cNvPr>
              <p:cNvSpPr/>
              <p:nvPr/>
            </p:nvSpPr>
            <p:spPr>
              <a:xfrm>
                <a:off x="3387151" y="3828903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3BC1B2F-1E88-1807-C9E9-07963606A70A}"/>
                  </a:ext>
                </a:extLst>
              </p:cNvPr>
              <p:cNvSpPr/>
              <p:nvPr/>
            </p:nvSpPr>
            <p:spPr>
              <a:xfrm>
                <a:off x="2412038" y="5682327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06AA48E-D17D-D353-122A-F28006EABECE}"/>
                  </a:ext>
                </a:extLst>
              </p:cNvPr>
              <p:cNvSpPr/>
              <p:nvPr/>
            </p:nvSpPr>
            <p:spPr>
              <a:xfrm>
                <a:off x="2615238" y="4045958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70BA7AC-95ED-B8BA-F32D-68B8925D4005}"/>
                  </a:ext>
                </a:extLst>
              </p:cNvPr>
              <p:cNvSpPr/>
              <p:nvPr/>
            </p:nvSpPr>
            <p:spPr>
              <a:xfrm>
                <a:off x="5183347" y="5904288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91184F0-9804-4D87-B833-35EE9D3A06A4}"/>
                  </a:ext>
                </a:extLst>
              </p:cNvPr>
              <p:cNvSpPr/>
              <p:nvPr/>
            </p:nvSpPr>
            <p:spPr>
              <a:xfrm>
                <a:off x="4776947" y="5323116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51C2B61-1F2C-7752-2688-B9DC4AAF3F72}"/>
                  </a:ext>
                </a:extLst>
              </p:cNvPr>
              <p:cNvSpPr/>
              <p:nvPr/>
            </p:nvSpPr>
            <p:spPr>
              <a:xfrm>
                <a:off x="4228181" y="4735978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9FE862A-8C4B-C492-9467-0C77DA987E5F}"/>
                  </a:ext>
                </a:extLst>
              </p:cNvPr>
              <p:cNvCxnSpPr>
                <a:stCxn id="57" idx="0"/>
                <a:endCxn id="57" idx="0"/>
              </p:cNvCxnSpPr>
              <p:nvPr/>
            </p:nvCxnSpPr>
            <p:spPr>
              <a:xfrm>
                <a:off x="2615238" y="568232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204B798-204D-5093-9406-61B6235F711F}"/>
                  </a:ext>
                </a:extLst>
              </p:cNvPr>
              <p:cNvCxnSpPr/>
              <p:nvPr/>
            </p:nvCxnSpPr>
            <p:spPr>
              <a:xfrm>
                <a:off x="3793551" y="553986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5E4DA38-A211-2442-09A7-4F036A229486}"/>
                </a:ext>
              </a:extLst>
            </p:cNvPr>
            <p:cNvSpPr/>
            <p:nvPr/>
          </p:nvSpPr>
          <p:spPr>
            <a:xfrm>
              <a:off x="1639018" y="4133787"/>
              <a:ext cx="2346385" cy="1994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C06F1321-E7CB-79DC-F9DA-AB718E68E6CA}"/>
              </a:ext>
            </a:extLst>
          </p:cNvPr>
          <p:cNvSpPr/>
          <p:nvPr/>
        </p:nvSpPr>
        <p:spPr>
          <a:xfrm>
            <a:off x="8786501" y="5265057"/>
            <a:ext cx="923026" cy="465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E771487-3416-59F3-DBF7-84B359788FFA}"/>
              </a:ext>
            </a:extLst>
          </p:cNvPr>
          <p:cNvGrpSpPr/>
          <p:nvPr/>
        </p:nvGrpSpPr>
        <p:grpSpPr>
          <a:xfrm>
            <a:off x="9903779" y="4737295"/>
            <a:ext cx="1802920" cy="1447410"/>
            <a:chOff x="1639018" y="4133787"/>
            <a:chExt cx="2346385" cy="199406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9270011-9D88-FD11-A852-C785D34A50A1}"/>
                </a:ext>
              </a:extLst>
            </p:cNvPr>
            <p:cNvGrpSpPr/>
            <p:nvPr/>
          </p:nvGrpSpPr>
          <p:grpSpPr>
            <a:xfrm>
              <a:off x="1739179" y="4284064"/>
              <a:ext cx="2125456" cy="1631638"/>
              <a:chOff x="2412038" y="3828903"/>
              <a:chExt cx="3177709" cy="2509494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AD94FAA-10D0-278A-04CE-E3A5634DAEA2}"/>
                  </a:ext>
                </a:extLst>
              </p:cNvPr>
              <p:cNvSpPr/>
              <p:nvPr/>
            </p:nvSpPr>
            <p:spPr>
              <a:xfrm>
                <a:off x="4228181" y="4054615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8D1BA80-9116-02B8-1054-F47A013AE43C}"/>
                  </a:ext>
                </a:extLst>
              </p:cNvPr>
              <p:cNvSpPr/>
              <p:nvPr/>
            </p:nvSpPr>
            <p:spPr>
              <a:xfrm>
                <a:off x="2727708" y="4697121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9B3BB8E-5E2E-9BF5-CF1D-D8D53853E996}"/>
                  </a:ext>
                </a:extLst>
              </p:cNvPr>
              <p:cNvSpPr/>
              <p:nvPr/>
            </p:nvSpPr>
            <p:spPr>
              <a:xfrm>
                <a:off x="3387151" y="3828903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E6E02DA-7607-F46F-3816-439010B5CE7A}"/>
                  </a:ext>
                </a:extLst>
              </p:cNvPr>
              <p:cNvSpPr/>
              <p:nvPr/>
            </p:nvSpPr>
            <p:spPr>
              <a:xfrm>
                <a:off x="2412038" y="5682327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CB029A9-1E4E-EE4A-A928-32B97959ED98}"/>
                  </a:ext>
                </a:extLst>
              </p:cNvPr>
              <p:cNvSpPr/>
              <p:nvPr/>
            </p:nvSpPr>
            <p:spPr>
              <a:xfrm>
                <a:off x="2615238" y="4045958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5D3902B-96E6-AB75-FD68-20D129D21708}"/>
                  </a:ext>
                </a:extLst>
              </p:cNvPr>
              <p:cNvSpPr/>
              <p:nvPr/>
            </p:nvSpPr>
            <p:spPr>
              <a:xfrm>
                <a:off x="5183347" y="5904288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88F3E83-F167-60DD-6708-33C8D315C9CC}"/>
                  </a:ext>
                </a:extLst>
              </p:cNvPr>
              <p:cNvSpPr/>
              <p:nvPr/>
            </p:nvSpPr>
            <p:spPr>
              <a:xfrm>
                <a:off x="4776947" y="5323116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158CBA8-5ADE-7626-6429-D870A10A0D74}"/>
                  </a:ext>
                </a:extLst>
              </p:cNvPr>
              <p:cNvSpPr/>
              <p:nvPr/>
            </p:nvSpPr>
            <p:spPr>
              <a:xfrm>
                <a:off x="4228181" y="4735978"/>
                <a:ext cx="406400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38FFE81-B908-5C67-7134-015FC604AF28}"/>
                  </a:ext>
                </a:extLst>
              </p:cNvPr>
              <p:cNvCxnSpPr>
                <a:stCxn id="71" idx="0"/>
                <a:endCxn id="71" idx="0"/>
              </p:cNvCxnSpPr>
              <p:nvPr/>
            </p:nvCxnSpPr>
            <p:spPr>
              <a:xfrm>
                <a:off x="2615238" y="568232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84BAD89-2061-6CEB-DFC2-8318FCD85385}"/>
                  </a:ext>
                </a:extLst>
              </p:cNvPr>
              <p:cNvCxnSpPr/>
              <p:nvPr/>
            </p:nvCxnSpPr>
            <p:spPr>
              <a:xfrm>
                <a:off x="3793551" y="553986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3DC6518-BF51-17FA-B2F1-1520B08CE80D}"/>
                </a:ext>
              </a:extLst>
            </p:cNvPr>
            <p:cNvSpPr/>
            <p:nvPr/>
          </p:nvSpPr>
          <p:spPr>
            <a:xfrm>
              <a:off x="1639018" y="4133787"/>
              <a:ext cx="2346385" cy="1994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059D935-4B17-A6B4-3697-FD933E556E18}"/>
              </a:ext>
            </a:extLst>
          </p:cNvPr>
          <p:cNvCxnSpPr>
            <a:cxnSpLocks/>
            <a:stCxn id="45" idx="7"/>
            <a:endCxn id="43" idx="2"/>
          </p:cNvCxnSpPr>
          <p:nvPr/>
        </p:nvCxnSpPr>
        <p:spPr>
          <a:xfrm flipV="1">
            <a:off x="4085493" y="5013916"/>
            <a:ext cx="218441" cy="30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81BD3B0-9A2E-E036-A1B0-98AA5993C904}"/>
              </a:ext>
            </a:extLst>
          </p:cNvPr>
          <p:cNvCxnSpPr>
            <a:cxnSpLocks/>
          </p:cNvCxnSpPr>
          <p:nvPr/>
        </p:nvCxnSpPr>
        <p:spPr>
          <a:xfrm>
            <a:off x="3651882" y="3978688"/>
            <a:ext cx="526478" cy="10387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5CF89E2-A7D3-64E2-3F13-A5B99067472A}"/>
              </a:ext>
            </a:extLst>
          </p:cNvPr>
          <p:cNvSpPr txBox="1"/>
          <p:nvPr/>
        </p:nvSpPr>
        <p:spPr>
          <a:xfrm>
            <a:off x="3249337" y="3628843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Simplex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93D6364-DBBA-0D6C-E5D1-E5F5A7016527}"/>
              </a:ext>
            </a:extLst>
          </p:cNvPr>
          <p:cNvCxnSpPr>
            <a:cxnSpLocks/>
            <a:stCxn id="58" idx="7"/>
            <a:endCxn id="56" idx="2"/>
          </p:cNvCxnSpPr>
          <p:nvPr/>
        </p:nvCxnSpPr>
        <p:spPr>
          <a:xfrm flipV="1">
            <a:off x="7150115" y="4985830"/>
            <a:ext cx="218441" cy="30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B84A124-B372-353B-A539-CA20D12D21C4}"/>
              </a:ext>
            </a:extLst>
          </p:cNvPr>
          <p:cNvCxnSpPr>
            <a:cxnSpLocks/>
            <a:stCxn id="55" idx="1"/>
            <a:endCxn id="58" idx="4"/>
          </p:cNvCxnSpPr>
          <p:nvPr/>
        </p:nvCxnSpPr>
        <p:spPr>
          <a:xfrm flipV="1">
            <a:off x="7060227" y="5190705"/>
            <a:ext cx="16043" cy="13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2E8BDF5-1BF7-9B83-2B41-470A84CC8A08}"/>
              </a:ext>
            </a:extLst>
          </p:cNvPr>
          <p:cNvCxnSpPr>
            <a:cxnSpLocks/>
          </p:cNvCxnSpPr>
          <p:nvPr/>
        </p:nvCxnSpPr>
        <p:spPr>
          <a:xfrm>
            <a:off x="6472693" y="3952967"/>
            <a:ext cx="526478" cy="10387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2027C32-9ED0-7F57-95ED-DCA525D4AD9B}"/>
              </a:ext>
            </a:extLst>
          </p:cNvPr>
          <p:cNvSpPr txBox="1"/>
          <p:nvPr/>
        </p:nvSpPr>
        <p:spPr>
          <a:xfrm>
            <a:off x="6070148" y="3603122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Simplex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267AE0D-BBDA-E451-8139-52AE459C0C5D}"/>
              </a:ext>
            </a:extLst>
          </p:cNvPr>
          <p:cNvCxnSpPr>
            <a:cxnSpLocks/>
            <a:stCxn id="55" idx="7"/>
            <a:endCxn id="56" idx="3"/>
          </p:cNvCxnSpPr>
          <p:nvPr/>
        </p:nvCxnSpPr>
        <p:spPr>
          <a:xfrm flipV="1">
            <a:off x="7207918" y="5058264"/>
            <a:ext cx="191226" cy="264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6D0F6FF-E388-63CE-1B59-12082AF29F14}"/>
              </a:ext>
            </a:extLst>
          </p:cNvPr>
          <p:cNvSpPr txBox="1"/>
          <p:nvPr/>
        </p:nvSpPr>
        <p:spPr>
          <a:xfrm>
            <a:off x="8610293" y="36238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1899F33A-2C8A-6A71-DA51-5A920ACA3ACF}"/>
              </a:ext>
            </a:extLst>
          </p:cNvPr>
          <p:cNvSpPr/>
          <p:nvPr/>
        </p:nvSpPr>
        <p:spPr>
          <a:xfrm>
            <a:off x="9998014" y="5003316"/>
            <a:ext cx="1664898" cy="1052423"/>
          </a:xfrm>
          <a:custGeom>
            <a:avLst/>
            <a:gdLst>
              <a:gd name="connsiteX0" fmla="*/ 0 w 1664898"/>
              <a:gd name="connsiteY0" fmla="*/ 879895 h 1052423"/>
              <a:gd name="connsiteX1" fmla="*/ 43132 w 1664898"/>
              <a:gd name="connsiteY1" fmla="*/ 854016 h 1052423"/>
              <a:gd name="connsiteX2" fmla="*/ 51759 w 1664898"/>
              <a:gd name="connsiteY2" fmla="*/ 828136 h 1052423"/>
              <a:gd name="connsiteX3" fmla="*/ 86264 w 1664898"/>
              <a:gd name="connsiteY3" fmla="*/ 802257 h 1052423"/>
              <a:gd name="connsiteX4" fmla="*/ 103517 w 1664898"/>
              <a:gd name="connsiteY4" fmla="*/ 776378 h 1052423"/>
              <a:gd name="connsiteX5" fmla="*/ 146649 w 1664898"/>
              <a:gd name="connsiteY5" fmla="*/ 750499 h 1052423"/>
              <a:gd name="connsiteX6" fmla="*/ 241540 w 1664898"/>
              <a:gd name="connsiteY6" fmla="*/ 655608 h 1052423"/>
              <a:gd name="connsiteX7" fmla="*/ 258793 w 1664898"/>
              <a:gd name="connsiteY7" fmla="*/ 612476 h 1052423"/>
              <a:gd name="connsiteX8" fmla="*/ 258793 w 1664898"/>
              <a:gd name="connsiteY8" fmla="*/ 457200 h 1052423"/>
              <a:gd name="connsiteX9" fmla="*/ 276045 w 1664898"/>
              <a:gd name="connsiteY9" fmla="*/ 232914 h 1052423"/>
              <a:gd name="connsiteX10" fmla="*/ 284672 w 1664898"/>
              <a:gd name="connsiteY10" fmla="*/ 155276 h 1052423"/>
              <a:gd name="connsiteX11" fmla="*/ 293298 w 1664898"/>
              <a:gd name="connsiteY11" fmla="*/ 120770 h 1052423"/>
              <a:gd name="connsiteX12" fmla="*/ 327804 w 1664898"/>
              <a:gd name="connsiteY12" fmla="*/ 103517 h 1052423"/>
              <a:gd name="connsiteX13" fmla="*/ 396815 w 1664898"/>
              <a:gd name="connsiteY13" fmla="*/ 86265 h 1052423"/>
              <a:gd name="connsiteX14" fmla="*/ 491706 w 1664898"/>
              <a:gd name="connsiteY14" fmla="*/ 34506 h 1052423"/>
              <a:gd name="connsiteX15" fmla="*/ 560717 w 1664898"/>
              <a:gd name="connsiteY15" fmla="*/ 0 h 1052423"/>
              <a:gd name="connsiteX16" fmla="*/ 664234 w 1664898"/>
              <a:gd name="connsiteY16" fmla="*/ 8627 h 1052423"/>
              <a:gd name="connsiteX17" fmla="*/ 741872 w 1664898"/>
              <a:gd name="connsiteY17" fmla="*/ 25880 h 1052423"/>
              <a:gd name="connsiteX18" fmla="*/ 810883 w 1664898"/>
              <a:gd name="connsiteY18" fmla="*/ 34506 h 1052423"/>
              <a:gd name="connsiteX19" fmla="*/ 966159 w 1664898"/>
              <a:gd name="connsiteY19" fmla="*/ 25880 h 1052423"/>
              <a:gd name="connsiteX20" fmla="*/ 974785 w 1664898"/>
              <a:gd name="connsiteY20" fmla="*/ 51759 h 1052423"/>
              <a:gd name="connsiteX21" fmla="*/ 1026544 w 1664898"/>
              <a:gd name="connsiteY21" fmla="*/ 86265 h 1052423"/>
              <a:gd name="connsiteX22" fmla="*/ 1052423 w 1664898"/>
              <a:gd name="connsiteY22" fmla="*/ 112144 h 1052423"/>
              <a:gd name="connsiteX23" fmla="*/ 1112808 w 1664898"/>
              <a:gd name="connsiteY23" fmla="*/ 172529 h 1052423"/>
              <a:gd name="connsiteX24" fmla="*/ 1147313 w 1664898"/>
              <a:gd name="connsiteY24" fmla="*/ 241540 h 1052423"/>
              <a:gd name="connsiteX25" fmla="*/ 1173193 w 1664898"/>
              <a:gd name="connsiteY25" fmla="*/ 293299 h 1052423"/>
              <a:gd name="connsiteX26" fmla="*/ 1216325 w 1664898"/>
              <a:gd name="connsiteY26" fmla="*/ 422695 h 1052423"/>
              <a:gd name="connsiteX27" fmla="*/ 1233577 w 1664898"/>
              <a:gd name="connsiteY27" fmla="*/ 465827 h 1052423"/>
              <a:gd name="connsiteX28" fmla="*/ 1259457 w 1664898"/>
              <a:gd name="connsiteY28" fmla="*/ 500332 h 1052423"/>
              <a:gd name="connsiteX29" fmla="*/ 1268083 w 1664898"/>
              <a:gd name="connsiteY29" fmla="*/ 534838 h 1052423"/>
              <a:gd name="connsiteX30" fmla="*/ 1285336 w 1664898"/>
              <a:gd name="connsiteY30" fmla="*/ 560717 h 1052423"/>
              <a:gd name="connsiteX31" fmla="*/ 1302589 w 1664898"/>
              <a:gd name="connsiteY31" fmla="*/ 595223 h 1052423"/>
              <a:gd name="connsiteX32" fmla="*/ 1337094 w 1664898"/>
              <a:gd name="connsiteY32" fmla="*/ 681487 h 1052423"/>
              <a:gd name="connsiteX33" fmla="*/ 1397479 w 1664898"/>
              <a:gd name="connsiteY33" fmla="*/ 715993 h 1052423"/>
              <a:gd name="connsiteX34" fmla="*/ 1457864 w 1664898"/>
              <a:gd name="connsiteY34" fmla="*/ 802257 h 1052423"/>
              <a:gd name="connsiteX35" fmla="*/ 1492370 w 1664898"/>
              <a:gd name="connsiteY35" fmla="*/ 836763 h 1052423"/>
              <a:gd name="connsiteX36" fmla="*/ 1526876 w 1664898"/>
              <a:gd name="connsiteY36" fmla="*/ 888521 h 1052423"/>
              <a:gd name="connsiteX37" fmla="*/ 1552755 w 1664898"/>
              <a:gd name="connsiteY37" fmla="*/ 923027 h 1052423"/>
              <a:gd name="connsiteX38" fmla="*/ 1604513 w 1664898"/>
              <a:gd name="connsiteY38" fmla="*/ 1009291 h 1052423"/>
              <a:gd name="connsiteX39" fmla="*/ 1664898 w 1664898"/>
              <a:gd name="connsiteY39" fmla="*/ 1052423 h 10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64898" h="1052423">
                <a:moveTo>
                  <a:pt x="0" y="879895"/>
                </a:moveTo>
                <a:cubicBezTo>
                  <a:pt x="14377" y="871269"/>
                  <a:pt x="31276" y="865872"/>
                  <a:pt x="43132" y="854016"/>
                </a:cubicBezTo>
                <a:cubicBezTo>
                  <a:pt x="49562" y="847586"/>
                  <a:pt x="45938" y="835122"/>
                  <a:pt x="51759" y="828136"/>
                </a:cubicBezTo>
                <a:cubicBezTo>
                  <a:pt x="60963" y="817091"/>
                  <a:pt x="76098" y="812423"/>
                  <a:pt x="86264" y="802257"/>
                </a:cubicBezTo>
                <a:cubicBezTo>
                  <a:pt x="93595" y="794926"/>
                  <a:pt x="95645" y="783125"/>
                  <a:pt x="103517" y="776378"/>
                </a:cubicBezTo>
                <a:cubicBezTo>
                  <a:pt x="116247" y="765466"/>
                  <a:pt x="134031" y="761540"/>
                  <a:pt x="146649" y="750499"/>
                </a:cubicBezTo>
                <a:cubicBezTo>
                  <a:pt x="180313" y="721043"/>
                  <a:pt x="241540" y="655608"/>
                  <a:pt x="241540" y="655608"/>
                </a:cubicBezTo>
                <a:cubicBezTo>
                  <a:pt x="247291" y="641231"/>
                  <a:pt x="255311" y="627564"/>
                  <a:pt x="258793" y="612476"/>
                </a:cubicBezTo>
                <a:cubicBezTo>
                  <a:pt x="274127" y="546029"/>
                  <a:pt x="265832" y="527592"/>
                  <a:pt x="258793" y="457200"/>
                </a:cubicBezTo>
                <a:cubicBezTo>
                  <a:pt x="264544" y="382438"/>
                  <a:pt x="269641" y="307623"/>
                  <a:pt x="276045" y="232914"/>
                </a:cubicBezTo>
                <a:cubicBezTo>
                  <a:pt x="278269" y="206971"/>
                  <a:pt x="280713" y="181012"/>
                  <a:pt x="284672" y="155276"/>
                </a:cubicBezTo>
                <a:cubicBezTo>
                  <a:pt x="286475" y="143558"/>
                  <a:pt x="285708" y="129878"/>
                  <a:pt x="293298" y="120770"/>
                </a:cubicBezTo>
                <a:cubicBezTo>
                  <a:pt x="301530" y="110891"/>
                  <a:pt x="315604" y="107584"/>
                  <a:pt x="327804" y="103517"/>
                </a:cubicBezTo>
                <a:cubicBezTo>
                  <a:pt x="357330" y="93675"/>
                  <a:pt x="370994" y="99176"/>
                  <a:pt x="396815" y="86265"/>
                </a:cubicBezTo>
                <a:cubicBezTo>
                  <a:pt x="429041" y="70152"/>
                  <a:pt x="460811" y="53043"/>
                  <a:pt x="491706" y="34506"/>
                </a:cubicBezTo>
                <a:cubicBezTo>
                  <a:pt x="554550" y="-3200"/>
                  <a:pt x="496715" y="16001"/>
                  <a:pt x="560717" y="0"/>
                </a:cubicBezTo>
                <a:cubicBezTo>
                  <a:pt x="595223" y="2876"/>
                  <a:pt x="629957" y="3730"/>
                  <a:pt x="664234" y="8627"/>
                </a:cubicBezTo>
                <a:cubicBezTo>
                  <a:pt x="690478" y="12376"/>
                  <a:pt x="715765" y="21273"/>
                  <a:pt x="741872" y="25880"/>
                </a:cubicBezTo>
                <a:cubicBezTo>
                  <a:pt x="764702" y="29909"/>
                  <a:pt x="787879" y="31631"/>
                  <a:pt x="810883" y="34506"/>
                </a:cubicBezTo>
                <a:cubicBezTo>
                  <a:pt x="869203" y="19926"/>
                  <a:pt x="903498" y="3094"/>
                  <a:pt x="966159" y="25880"/>
                </a:cubicBezTo>
                <a:cubicBezTo>
                  <a:pt x="974704" y="28987"/>
                  <a:pt x="968355" y="45329"/>
                  <a:pt x="974785" y="51759"/>
                </a:cubicBezTo>
                <a:cubicBezTo>
                  <a:pt x="989447" y="66421"/>
                  <a:pt x="1010176" y="73535"/>
                  <a:pt x="1026544" y="86265"/>
                </a:cubicBezTo>
                <a:cubicBezTo>
                  <a:pt x="1036174" y="93755"/>
                  <a:pt x="1043160" y="104205"/>
                  <a:pt x="1052423" y="112144"/>
                </a:cubicBezTo>
                <a:cubicBezTo>
                  <a:pt x="1108782" y="160452"/>
                  <a:pt x="1067949" y="112719"/>
                  <a:pt x="1112808" y="172529"/>
                </a:cubicBezTo>
                <a:cubicBezTo>
                  <a:pt x="1132258" y="230882"/>
                  <a:pt x="1106573" y="160061"/>
                  <a:pt x="1147313" y="241540"/>
                </a:cubicBezTo>
                <a:cubicBezTo>
                  <a:pt x="1183028" y="312970"/>
                  <a:pt x="1123748" y="219131"/>
                  <a:pt x="1173193" y="293299"/>
                </a:cubicBezTo>
                <a:cubicBezTo>
                  <a:pt x="1216818" y="453257"/>
                  <a:pt x="1178777" y="338209"/>
                  <a:pt x="1216325" y="422695"/>
                </a:cubicBezTo>
                <a:cubicBezTo>
                  <a:pt x="1222614" y="436845"/>
                  <a:pt x="1226057" y="452291"/>
                  <a:pt x="1233577" y="465827"/>
                </a:cubicBezTo>
                <a:cubicBezTo>
                  <a:pt x="1240559" y="478395"/>
                  <a:pt x="1250830" y="488830"/>
                  <a:pt x="1259457" y="500332"/>
                </a:cubicBezTo>
                <a:cubicBezTo>
                  <a:pt x="1262332" y="511834"/>
                  <a:pt x="1263413" y="523941"/>
                  <a:pt x="1268083" y="534838"/>
                </a:cubicBezTo>
                <a:cubicBezTo>
                  <a:pt x="1272167" y="544367"/>
                  <a:pt x="1280192" y="551715"/>
                  <a:pt x="1285336" y="560717"/>
                </a:cubicBezTo>
                <a:cubicBezTo>
                  <a:pt x="1291716" y="571882"/>
                  <a:pt x="1297523" y="583403"/>
                  <a:pt x="1302589" y="595223"/>
                </a:cubicBezTo>
                <a:cubicBezTo>
                  <a:pt x="1314788" y="623689"/>
                  <a:pt x="1310205" y="666122"/>
                  <a:pt x="1337094" y="681487"/>
                </a:cubicBezTo>
                <a:cubicBezTo>
                  <a:pt x="1357222" y="692989"/>
                  <a:pt x="1378487" y="702699"/>
                  <a:pt x="1397479" y="715993"/>
                </a:cubicBezTo>
                <a:cubicBezTo>
                  <a:pt x="1432824" y="740734"/>
                  <a:pt x="1430471" y="764591"/>
                  <a:pt x="1457864" y="802257"/>
                </a:cubicBezTo>
                <a:cubicBezTo>
                  <a:pt x="1467431" y="815412"/>
                  <a:pt x="1482208" y="824061"/>
                  <a:pt x="1492370" y="836763"/>
                </a:cubicBezTo>
                <a:cubicBezTo>
                  <a:pt x="1505323" y="852954"/>
                  <a:pt x="1514985" y="871534"/>
                  <a:pt x="1526876" y="888521"/>
                </a:cubicBezTo>
                <a:cubicBezTo>
                  <a:pt x="1535121" y="900299"/>
                  <a:pt x="1545135" y="910835"/>
                  <a:pt x="1552755" y="923027"/>
                </a:cubicBezTo>
                <a:cubicBezTo>
                  <a:pt x="1580440" y="967323"/>
                  <a:pt x="1561006" y="960949"/>
                  <a:pt x="1604513" y="1009291"/>
                </a:cubicBezTo>
                <a:cubicBezTo>
                  <a:pt x="1628153" y="1035558"/>
                  <a:pt x="1639737" y="1039843"/>
                  <a:pt x="1664898" y="10524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ADFF70-72D4-85C6-5DDA-0FEB6E95B2C1}"/>
              </a:ext>
            </a:extLst>
          </p:cNvPr>
          <p:cNvSpPr txBox="1"/>
          <p:nvPr/>
        </p:nvSpPr>
        <p:spPr>
          <a:xfrm>
            <a:off x="10223500" y="3623844"/>
            <a:ext cx="10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157142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4CF7-7B7A-443C-7D73-953749BD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Weighted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A1E2-DB40-852D-CC3C-D56DAB210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 determined by distance between nearest neighbors</a:t>
            </a:r>
          </a:p>
          <a:p>
            <a:r>
              <a:rPr lang="en-US" dirty="0"/>
              <a:t>If k is large, global structure is more preserved (point radius is large)</a:t>
            </a:r>
          </a:p>
          <a:p>
            <a:r>
              <a:rPr lang="en-US" dirty="0"/>
              <a:t>If k is small, local structure is preserved (point radius is small)</a:t>
            </a:r>
          </a:p>
          <a:p>
            <a:r>
              <a:rPr lang="en-US" dirty="0"/>
              <a:t>Connection probability calculated</a:t>
            </a:r>
          </a:p>
          <a:p>
            <a:pPr lvl="1"/>
            <a:r>
              <a:rPr lang="en-US" dirty="0"/>
              <a:t>Weights calculated per point – far away points have lower weights</a:t>
            </a:r>
          </a:p>
          <a:p>
            <a:r>
              <a:rPr lang="en-US" dirty="0"/>
              <a:t>Points connected by high weighted regions are grouped in lower dimension space.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5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6447-1DB6-81AA-D0F2-A51C76A3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Plot in Lower Dimension Space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1A056-8D33-511E-69E6-07C0BBD27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05" y="1690688"/>
            <a:ext cx="8871789" cy="43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61E299-FCD6-5365-146C-F8ABBFFD0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782" y="157187"/>
            <a:ext cx="6659419" cy="654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93A0E-34B2-B101-5EBB-9A03DD1A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19" y="3047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Qualitative Results </a:t>
            </a:r>
          </a:p>
        </p:txBody>
      </p:sp>
    </p:spTree>
    <p:extLst>
      <p:ext uri="{BB962C8B-B14F-4D97-AF65-F5344CB8AC3E}">
        <p14:creationId xmlns:p14="http://schemas.microsoft.com/office/powerpoint/2010/main" val="345191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CFEF-167A-9F9F-2E93-7FECB958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3A729-D124-5E04-CA67-810CFA38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09" y="1423415"/>
            <a:ext cx="7794382" cy="519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3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95A0-B85E-332E-5E8C-54D70285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Computation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F8232-C8F7-35FA-8103-3E53A99B4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81" y="1459778"/>
            <a:ext cx="6853956" cy="51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0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270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UMAP</vt:lpstr>
      <vt:lpstr>Usage</vt:lpstr>
      <vt:lpstr>Algorithm: High-Level</vt:lpstr>
      <vt:lpstr>Local Fuzzy Simplicial Set</vt:lpstr>
      <vt:lpstr>Create Weighted Graph</vt:lpstr>
      <vt:lpstr>Plot in Lower Dimension Space</vt:lpstr>
      <vt:lpstr>Qualitative Results </vt:lpstr>
      <vt:lpstr>Cluster Accuracy</vt:lpstr>
      <vt:lpstr>Computation Performance</vt:lpstr>
      <vt:lpstr>Computation Performance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UMAP</dc:title>
  <dc:creator>Anthony Vasquez</dc:creator>
  <cp:lastModifiedBy>Anthony Vasquez</cp:lastModifiedBy>
  <cp:revision>7</cp:revision>
  <dcterms:created xsi:type="dcterms:W3CDTF">2022-12-18T00:37:04Z</dcterms:created>
  <dcterms:modified xsi:type="dcterms:W3CDTF">2022-12-19T01:21:48Z</dcterms:modified>
</cp:coreProperties>
</file>