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50"/>
  </p:notesMasterIdLst>
  <p:sldIdLst>
    <p:sldId id="541" r:id="rId2"/>
    <p:sldId id="551" r:id="rId3"/>
    <p:sldId id="552" r:id="rId4"/>
    <p:sldId id="554" r:id="rId5"/>
    <p:sldId id="556" r:id="rId6"/>
    <p:sldId id="558" r:id="rId7"/>
    <p:sldId id="561" r:id="rId8"/>
    <p:sldId id="588" r:id="rId9"/>
    <p:sldId id="589" r:id="rId10"/>
    <p:sldId id="562" r:id="rId11"/>
    <p:sldId id="563" r:id="rId12"/>
    <p:sldId id="592" r:id="rId13"/>
    <p:sldId id="593" r:id="rId14"/>
    <p:sldId id="564" r:id="rId15"/>
    <p:sldId id="594" r:id="rId16"/>
    <p:sldId id="570" r:id="rId17"/>
    <p:sldId id="573" r:id="rId18"/>
    <p:sldId id="572" r:id="rId19"/>
    <p:sldId id="600" r:id="rId20"/>
    <p:sldId id="571" r:id="rId21"/>
    <p:sldId id="601" r:id="rId22"/>
    <p:sldId id="590" r:id="rId23"/>
    <p:sldId id="574" r:id="rId24"/>
    <p:sldId id="577" r:id="rId25"/>
    <p:sldId id="575" r:id="rId26"/>
    <p:sldId id="555" r:id="rId27"/>
    <p:sldId id="596" r:id="rId28"/>
    <p:sldId id="584" r:id="rId29"/>
    <p:sldId id="591" r:id="rId30"/>
    <p:sldId id="585" r:id="rId31"/>
    <p:sldId id="586" r:id="rId32"/>
    <p:sldId id="582" r:id="rId33"/>
    <p:sldId id="579" r:id="rId34"/>
    <p:sldId id="599" r:id="rId35"/>
    <p:sldId id="595" r:id="rId36"/>
    <p:sldId id="578" r:id="rId37"/>
    <p:sldId id="602" r:id="rId38"/>
    <p:sldId id="566" r:id="rId39"/>
    <p:sldId id="567" r:id="rId40"/>
    <p:sldId id="560" r:id="rId41"/>
    <p:sldId id="603" r:id="rId42"/>
    <p:sldId id="569" r:id="rId43"/>
    <p:sldId id="597" r:id="rId44"/>
    <p:sldId id="568" r:id="rId45"/>
    <p:sldId id="598" r:id="rId46"/>
    <p:sldId id="553" r:id="rId47"/>
    <p:sldId id="576" r:id="rId48"/>
    <p:sldId id="550" r:id="rId4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5A33"/>
    <a:srgbClr val="0000FF"/>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94" autoAdjust="0"/>
    <p:restoredTop sz="89926" autoAdjust="0"/>
  </p:normalViewPr>
  <p:slideViewPr>
    <p:cSldViewPr>
      <p:cViewPr varScale="1">
        <p:scale>
          <a:sx n="75" d="100"/>
          <a:sy n="75" d="100"/>
        </p:scale>
        <p:origin x="797" y="53"/>
      </p:cViewPr>
      <p:guideLst>
        <p:guide orient="horz" pos="2160"/>
        <p:guide pos="3840"/>
      </p:guideLst>
    </p:cSldViewPr>
  </p:slideViewPr>
  <p:notesTextViewPr>
    <p:cViewPr>
      <p:scale>
        <a:sx n="100" d="100"/>
        <a:sy n="100" d="100"/>
      </p:scale>
      <p:origin x="0" y="0"/>
    </p:cViewPr>
  </p:notesTextViewPr>
  <p:notesViewPr>
    <p:cSldViewPr>
      <p:cViewPr varScale="1">
        <p:scale>
          <a:sx n="56" d="100"/>
          <a:sy n="56" d="100"/>
        </p:scale>
        <p:origin x="-285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6/21/2019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vi.wikipedia.org/wiki/S%E1%BB%91"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vi.wikipedia.org/wiki/S%E1%BB%91"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Lập</a:t>
            </a:r>
            <a:r>
              <a:rPr lang="en-US" dirty="0" smtClean="0"/>
              <a:t> </a:t>
            </a:r>
            <a:r>
              <a:rPr lang="en-US" dirty="0" err="1" smtClean="0"/>
              <a:t>trình</a:t>
            </a:r>
            <a:r>
              <a:rPr lang="en-US" baseline="0" dirty="0" smtClean="0"/>
              <a:t> </a:t>
            </a:r>
            <a:r>
              <a:rPr lang="en-US" baseline="0" dirty="0" err="1" smtClean="0"/>
              <a:t>là</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để</a:t>
            </a:r>
            <a:r>
              <a:rPr lang="en-US" baseline="0" dirty="0" smtClean="0"/>
              <a:t> </a:t>
            </a:r>
            <a:r>
              <a:rPr lang="en-US" baseline="0" dirty="0" err="1" smtClean="0"/>
              <a:t>giúp</a:t>
            </a:r>
            <a:r>
              <a:rPr lang="en-US" baseline="0" dirty="0" smtClean="0"/>
              <a:t> </a:t>
            </a:r>
            <a:r>
              <a:rPr lang="en-US" baseline="0" dirty="0" err="1" smtClean="0"/>
              <a:t>cho</a:t>
            </a:r>
            <a:r>
              <a:rPr lang="en-US" baseline="0" dirty="0" smtClean="0"/>
              <a:t> </a:t>
            </a:r>
            <a:r>
              <a:rPr lang="en-US" baseline="0" dirty="0" err="1" smtClean="0"/>
              <a:t>máy</a:t>
            </a:r>
            <a:r>
              <a:rPr lang="en-US" baseline="0" dirty="0" smtClean="0"/>
              <a:t> </a:t>
            </a:r>
            <a:r>
              <a:rPr lang="en-US" baseline="0" dirty="0" err="1" smtClean="0"/>
              <a:t>hiểu</a:t>
            </a:r>
            <a:r>
              <a:rPr lang="en-US" baseline="0" dirty="0" smtClean="0"/>
              <a:t> </a:t>
            </a:r>
            <a:r>
              <a:rPr lang="en-US" baseline="0" dirty="0" err="1" smtClean="0"/>
              <a:t>và</a:t>
            </a:r>
            <a:r>
              <a:rPr lang="en-US" baseline="0" dirty="0" smtClean="0"/>
              <a:t> </a:t>
            </a:r>
            <a:r>
              <a:rPr lang="en-US" baseline="0" dirty="0" err="1" smtClean="0"/>
              <a:t>làm</a:t>
            </a:r>
            <a:r>
              <a:rPr lang="en-US" baseline="0" dirty="0" smtClean="0"/>
              <a:t> </a:t>
            </a:r>
            <a:r>
              <a:rPr lang="en-US" baseline="0" dirty="0" err="1" smtClean="0"/>
              <a:t>theo</a:t>
            </a:r>
            <a:r>
              <a:rPr lang="en-US" baseline="0" dirty="0" smtClean="0"/>
              <a:t> </a:t>
            </a:r>
            <a:r>
              <a:rPr lang="en-US" baseline="0" dirty="0" err="1" smtClean="0"/>
              <a:t>sự</a:t>
            </a:r>
            <a:r>
              <a:rPr lang="en-US" baseline="0" dirty="0" smtClean="0"/>
              <a:t> </a:t>
            </a:r>
            <a:r>
              <a:rPr lang="en-US" baseline="0" dirty="0" err="1" smtClean="0"/>
              <a:t>chỉ</a:t>
            </a:r>
            <a:r>
              <a:rPr lang="en-US" baseline="0" dirty="0" smtClean="0"/>
              <a:t> </a:t>
            </a:r>
            <a:r>
              <a:rPr lang="en-US" baseline="0" dirty="0" err="1" smtClean="0"/>
              <a:t>đạo</a:t>
            </a:r>
            <a:r>
              <a:rPr lang="en-US" baseline="0" dirty="0" smtClean="0"/>
              <a:t> </a:t>
            </a:r>
            <a:r>
              <a:rPr lang="en-US" baseline="0" dirty="0" err="1" smtClean="0"/>
              <a:t>của</a:t>
            </a:r>
            <a:r>
              <a:rPr lang="en-US" baseline="0" dirty="0" smtClean="0"/>
              <a:t> con </a:t>
            </a:r>
            <a:r>
              <a:rPr lang="en-US" baseline="0" dirty="0" err="1" smtClean="0"/>
              <a:t>người</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5</a:t>
            </a:fld>
            <a:endParaRPr lang="en-US"/>
          </a:p>
        </p:txBody>
      </p:sp>
    </p:spTree>
    <p:extLst>
      <p:ext uri="{BB962C8B-B14F-4D97-AF65-F5344CB8AC3E}">
        <p14:creationId xmlns:p14="http://schemas.microsoft.com/office/powerpoint/2010/main" val="2115661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ASCII quy định mối tương quan giữa kiểu bit số với ký hiệu/biểu tượng trong ngôn ngữ viết, vì vậy cho phép các thiết bị </a:t>
            </a:r>
            <a:r>
              <a:rPr lang="vi-VN" sz="1200" b="0" i="0" u="none" strike="noStrike" kern="1200" dirty="0" smtClean="0">
                <a:solidFill>
                  <a:schemeClr val="tx1"/>
                </a:solidFill>
                <a:effectLst/>
                <a:latin typeface="+mn-lt"/>
                <a:ea typeface="+mn-ea"/>
                <a:cs typeface="+mn-cs"/>
                <a:hlinkClick r:id="rId3" tooltip="Số"/>
              </a:rPr>
              <a:t>số</a:t>
            </a:r>
            <a:r>
              <a:rPr lang="vi-VN" sz="1200" b="0" i="0" kern="1200" dirty="0" smtClean="0">
                <a:solidFill>
                  <a:schemeClr val="tx1"/>
                </a:solidFill>
                <a:effectLst/>
                <a:latin typeface="+mn-lt"/>
                <a:ea typeface="+mn-ea"/>
                <a:cs typeface="+mn-cs"/>
              </a:rPr>
              <a:t> liên lạc với nhau và xử lý, lưu trữ, trao đổi thông tin hướng ký tự</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quá</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phát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triển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ngôn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ngữ</a:t>
            </a:r>
            <a:r>
              <a:rPr lang="en-US" sz="1200" b="0" i="0" kern="1200" baseline="0" dirty="0" smtClean="0">
                <a:solidFill>
                  <a:schemeClr val="tx1"/>
                </a:solidFill>
                <a:effectLst/>
                <a:latin typeface="+mn-lt"/>
                <a:ea typeface="+mn-ea"/>
                <a:cs typeface="+mn-cs"/>
              </a:rPr>
              <a:t> C,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ta </a:t>
            </a:r>
            <a:r>
              <a:rPr lang="en-US" sz="1200" b="0" i="0" kern="1200" baseline="0" dirty="0" err="1" smtClean="0">
                <a:solidFill>
                  <a:schemeClr val="tx1"/>
                </a:solidFill>
                <a:effectLst/>
                <a:latin typeface="+mn-lt"/>
                <a:ea typeface="+mn-ea"/>
                <a:cs typeface="+mn-cs"/>
              </a:rPr>
              <a:t>đẻ</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ra</a:t>
            </a:r>
            <a:r>
              <a:rPr lang="en-US" sz="1200" b="0" i="0" kern="1200" baseline="0" dirty="0" smtClean="0">
                <a:solidFill>
                  <a:schemeClr val="tx1"/>
                </a:solidFill>
                <a:effectLst/>
                <a:latin typeface="+mn-lt"/>
                <a:ea typeface="+mn-ea"/>
                <a:cs typeface="+mn-cs"/>
              </a:rPr>
              <a:t> 3 </a:t>
            </a:r>
            <a:r>
              <a:rPr lang="en-US" sz="1200" b="0" i="0" kern="1200" baseline="0" dirty="0" err="1" smtClean="0">
                <a:solidFill>
                  <a:schemeClr val="tx1"/>
                </a:solidFill>
                <a:effectLst/>
                <a:latin typeface="+mn-lt"/>
                <a:ea typeface="+mn-ea"/>
                <a:cs typeface="+mn-cs"/>
              </a:rPr>
              <a:t>kiểu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dữ</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liệu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phục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ngôn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ngữ</a:t>
            </a:r>
            <a:r>
              <a:rPr lang="en-US" sz="1200" b="0" i="0" kern="1200" baseline="0" dirty="0" smtClean="0">
                <a:solidFill>
                  <a:schemeClr val="tx1"/>
                </a:solidFill>
                <a:effectLst/>
                <a:latin typeface="+mn-lt"/>
                <a:ea typeface="+mn-ea"/>
                <a:cs typeface="+mn-cs"/>
              </a:rPr>
              <a:t> C.</a:t>
            </a:r>
          </a:p>
          <a:p>
            <a:r>
              <a:rPr lang="en-US" sz="1200" b="0" i="0" kern="1200" baseline="0" dirty="0" smtClean="0">
                <a:solidFill>
                  <a:schemeClr val="tx1"/>
                </a:solidFill>
                <a:effectLst/>
                <a:latin typeface="+mn-lt"/>
                <a:ea typeface="+mn-ea"/>
                <a:cs typeface="+mn-cs"/>
              </a:rPr>
              <a:t>3 </a:t>
            </a:r>
            <a:r>
              <a:rPr lang="en-US" sz="1200" b="0" i="0" kern="1200" baseline="0" dirty="0" err="1" smtClean="0">
                <a:solidFill>
                  <a:schemeClr val="tx1"/>
                </a:solidFill>
                <a:effectLst/>
                <a:latin typeface="+mn-lt"/>
                <a:ea typeface="+mn-ea"/>
                <a:cs typeface="+mn-cs"/>
              </a:rPr>
              <a:t>kiểu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dữ</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liệu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dành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số</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tự</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nhiên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số</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nguyên</a:t>
            </a:r>
            <a:r>
              <a:rPr lang="en-US" sz="1200" b="0" i="0" kern="1200" baseline="0" dirty="0" smtClean="0">
                <a:solidFill>
                  <a:schemeClr val="tx1"/>
                </a:solidFill>
                <a:effectLst/>
                <a:latin typeface="+mn-lt"/>
                <a:ea typeface="+mn-ea"/>
                <a:cs typeface="+mn-cs"/>
              </a:rPr>
              <a:t>)</a:t>
            </a:r>
          </a:p>
          <a:p>
            <a:r>
              <a:rPr lang="en-US" sz="1200" b="0" i="0" kern="1200" baseline="0" dirty="0" err="1" smtClean="0">
                <a:solidFill>
                  <a:schemeClr val="tx1"/>
                </a:solidFill>
                <a:effectLst/>
                <a:latin typeface="+mn-lt"/>
                <a:ea typeface="+mn-ea"/>
                <a:cs typeface="+mn-cs"/>
              </a:rPr>
              <a:t>Kiểu</a:t>
            </a:r>
            <a:r>
              <a:rPr lang="en-US" sz="1200" b="0" i="0" kern="1200" baseline="0" dirty="0" smtClean="0">
                <a:solidFill>
                  <a:schemeClr val="tx1"/>
                </a:solidFill>
                <a:effectLst/>
                <a:latin typeface="+mn-lt"/>
                <a:ea typeface="+mn-ea"/>
                <a:cs typeface="+mn-cs"/>
              </a:rPr>
              <a:t> short: </a:t>
            </a:r>
            <a:r>
              <a:rPr lang="en-US" sz="1200" b="0" i="0" kern="1200" baseline="0" dirty="0" err="1" smtClean="0">
                <a:solidFill>
                  <a:schemeClr val="tx1"/>
                </a:solidFill>
                <a:effectLst/>
                <a:latin typeface="+mn-lt"/>
                <a:ea typeface="+mn-ea"/>
                <a:cs typeface="+mn-cs"/>
              </a:rPr>
              <a:t>chứa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ít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số</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hơn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kiểu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a:t>
            </a:r>
            <a:endParaRPr lang="en-US" sz="1200" b="0" i="0" kern="1200" baseline="0" dirty="0" smtClean="0">
              <a:solidFill>
                <a:schemeClr val="tx1"/>
              </a:solidFill>
              <a:effectLst/>
              <a:latin typeface="+mn-lt"/>
              <a:ea typeface="+mn-ea"/>
              <a:cs typeface="+mn-cs"/>
            </a:endParaRPr>
          </a:p>
          <a:p>
            <a:r>
              <a:rPr lang="en-US" sz="1200" b="0" i="0" kern="1200" baseline="0" dirty="0" err="1" smtClean="0">
                <a:solidFill>
                  <a:schemeClr val="tx1"/>
                </a:solidFill>
                <a:effectLst/>
                <a:latin typeface="+mn-lt"/>
                <a:ea typeface="+mn-ea"/>
                <a:cs typeface="+mn-cs"/>
              </a:rPr>
              <a:t>Kiểu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ít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số</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hơn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kiểu</a:t>
            </a:r>
            <a:r>
              <a:rPr lang="en-US" sz="1200" b="0" i="0" kern="1200" baseline="0" dirty="0" smtClean="0">
                <a:solidFill>
                  <a:schemeClr val="tx1"/>
                </a:solidFill>
                <a:effectLst/>
                <a:latin typeface="+mn-lt"/>
                <a:ea typeface="+mn-ea"/>
                <a:cs typeface="+mn-cs"/>
              </a:rPr>
              <a:t> long</a:t>
            </a:r>
          </a:p>
          <a:p>
            <a:r>
              <a:rPr lang="en-US" sz="1200" b="0" i="0" kern="1200" baseline="0" dirty="0" err="1" smtClean="0">
                <a:solidFill>
                  <a:schemeClr val="tx1"/>
                </a:solidFill>
                <a:effectLst/>
                <a:latin typeface="+mn-lt"/>
                <a:ea typeface="+mn-ea"/>
                <a:cs typeface="+mn-cs"/>
              </a:rPr>
              <a:t>Số</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tự</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nhiên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bất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tận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nhưng</a:t>
            </a:r>
            <a:r>
              <a:rPr lang="en-US" sz="1200" b="0" i="0" kern="1200" baseline="0" dirty="0" smtClean="0">
                <a:solidFill>
                  <a:schemeClr val="tx1"/>
                </a:solidFill>
                <a:effectLst/>
                <a:latin typeface="+mn-lt"/>
                <a:ea typeface="+mn-ea"/>
                <a:cs typeface="+mn-cs"/>
              </a:rPr>
              <a:t> RAM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hữu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hạn</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36</a:t>
            </a:fld>
            <a:endParaRPr lang="en-US"/>
          </a:p>
        </p:txBody>
      </p:sp>
    </p:spTree>
    <p:extLst>
      <p:ext uri="{BB962C8B-B14F-4D97-AF65-F5344CB8AC3E}">
        <p14:creationId xmlns:p14="http://schemas.microsoft.com/office/powerpoint/2010/main" val="1832623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Cái</a:t>
            </a:r>
            <a:r>
              <a:rPr lang="en-US" baseline="0" dirty="0" smtClean="0"/>
              <a:t> byte </a:t>
            </a:r>
            <a:r>
              <a:rPr lang="en-US" baseline="0" dirty="0" err="1" smtClean="0"/>
              <a:t>để</a:t>
            </a:r>
            <a:r>
              <a:rPr lang="en-US" baseline="0" dirty="0" smtClean="0"/>
              <a:t> </a:t>
            </a:r>
            <a:r>
              <a:rPr lang="en-US" baseline="0" dirty="0" err="1" smtClean="0"/>
              <a:t>làm</a:t>
            </a:r>
            <a:r>
              <a:rPr lang="en-US" baseline="0" dirty="0" smtClean="0"/>
              <a:t> </a:t>
            </a:r>
            <a:r>
              <a:rPr lang="en-US" baseline="0" dirty="0" err="1" smtClean="0"/>
              <a:t>cái</a:t>
            </a:r>
            <a:r>
              <a:rPr lang="en-US" baseline="0" dirty="0" smtClean="0"/>
              <a:t> </a:t>
            </a:r>
            <a:r>
              <a:rPr lang="en-US" baseline="0" dirty="0" err="1" smtClean="0"/>
              <a:t>gì</a:t>
            </a:r>
            <a:endParaRPr lang="en-US" baseline="0" dirty="0" smtClean="0"/>
          </a:p>
          <a:p>
            <a:r>
              <a:rPr lang="en-US" baseline="0" dirty="0" smtClean="0"/>
              <a:t>Byte </a:t>
            </a:r>
            <a:r>
              <a:rPr lang="en-US" baseline="0" dirty="0" err="1" smtClean="0"/>
              <a:t>là</a:t>
            </a:r>
            <a:r>
              <a:rPr lang="en-US" baseline="0" dirty="0" smtClean="0"/>
              <a:t> </a:t>
            </a:r>
            <a:r>
              <a:rPr lang="en-US" baseline="0" dirty="0" err="1" smtClean="0"/>
              <a:t>kích</a:t>
            </a:r>
            <a:r>
              <a:rPr lang="en-US" baseline="0" dirty="0" smtClean="0"/>
              <a:t> </a:t>
            </a:r>
            <a:r>
              <a:rPr lang="en-US" baseline="0" dirty="0" err="1" smtClean="0"/>
              <a:t>thước</a:t>
            </a:r>
            <a:r>
              <a:rPr lang="en-US" baseline="0" dirty="0" smtClean="0"/>
              <a:t>, </a:t>
            </a:r>
            <a:r>
              <a:rPr lang="en-US" baseline="0" dirty="0" err="1" smtClean="0"/>
              <a:t>là</a:t>
            </a:r>
            <a:r>
              <a:rPr lang="en-US" baseline="0" dirty="0" smtClean="0"/>
              <a:t> </a:t>
            </a:r>
            <a:r>
              <a:rPr lang="en-US" baseline="0" dirty="0" err="1" smtClean="0"/>
              <a:t>độ</a:t>
            </a:r>
            <a:r>
              <a:rPr lang="en-US" baseline="0" dirty="0" smtClean="0"/>
              <a:t> </a:t>
            </a:r>
            <a:r>
              <a:rPr lang="en-US" baseline="0" dirty="0" err="1" smtClean="0"/>
              <a:t>lớn</a:t>
            </a:r>
            <a:r>
              <a:rPr lang="en-US" baseline="0" dirty="0" smtClean="0"/>
              <a:t> </a:t>
            </a:r>
            <a:r>
              <a:rPr lang="en-US" baseline="0" dirty="0" err="1" smtClean="0"/>
              <a:t>của</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37</a:t>
            </a:fld>
            <a:endParaRPr lang="en-US"/>
          </a:p>
        </p:txBody>
      </p:sp>
    </p:spTree>
    <p:extLst>
      <p:ext uri="{BB962C8B-B14F-4D97-AF65-F5344CB8AC3E}">
        <p14:creationId xmlns:p14="http://schemas.microsoft.com/office/powerpoint/2010/main" val="3624707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Số</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dấu</a:t>
            </a:r>
            <a:r>
              <a:rPr lang="en-US" baseline="0" dirty="0" smtClean="0"/>
              <a:t> –</a:t>
            </a:r>
          </a:p>
          <a:p>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nhỏ</a:t>
            </a:r>
            <a:r>
              <a:rPr lang="en-US" baseline="0" dirty="0" smtClean="0"/>
              <a:t> </a:t>
            </a:r>
            <a:r>
              <a:rPr lang="en-US" baseline="0" dirty="0" err="1" smtClean="0"/>
              <a:t>nhất</a:t>
            </a:r>
            <a:r>
              <a:rPr lang="en-US" baseline="0" dirty="0" smtClean="0"/>
              <a:t> </a:t>
            </a:r>
            <a:r>
              <a:rPr lang="en-US" baseline="0" dirty="0" err="1" smtClean="0"/>
              <a:t>là</a:t>
            </a:r>
            <a:r>
              <a:rPr lang="en-US" baseline="0" dirty="0" smtClean="0"/>
              <a:t> </a:t>
            </a:r>
            <a:r>
              <a:rPr lang="en-US" baseline="0" dirty="0" err="1" smtClean="0"/>
              <a:t>bằng</a:t>
            </a:r>
            <a:r>
              <a:rPr lang="en-US" baseline="0" dirty="0" smtClean="0"/>
              <a:t> 0:</a:t>
            </a:r>
          </a:p>
          <a:p>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lớn</a:t>
            </a:r>
            <a:r>
              <a:rPr lang="en-US" baseline="0" dirty="0" smtClean="0"/>
              <a:t> </a:t>
            </a:r>
            <a:r>
              <a:rPr lang="en-US" baseline="0" dirty="0" err="1" smtClean="0"/>
              <a:t>nhất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38</a:t>
            </a:fld>
            <a:endParaRPr lang="en-US"/>
          </a:p>
        </p:txBody>
      </p:sp>
    </p:spTree>
    <p:extLst>
      <p:ext uri="{BB962C8B-B14F-4D97-AF65-F5344CB8AC3E}">
        <p14:creationId xmlns:p14="http://schemas.microsoft.com/office/powerpoint/2010/main" val="1434584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Cái</a:t>
            </a:r>
            <a:r>
              <a:rPr lang="en-US" baseline="0" dirty="0" smtClean="0"/>
              <a:t> byte </a:t>
            </a:r>
            <a:r>
              <a:rPr lang="en-US" baseline="0" dirty="0" err="1" smtClean="0"/>
              <a:t>để</a:t>
            </a:r>
            <a:r>
              <a:rPr lang="en-US" baseline="0" dirty="0" smtClean="0"/>
              <a:t> </a:t>
            </a:r>
            <a:r>
              <a:rPr lang="en-US" baseline="0" dirty="0" err="1" smtClean="0"/>
              <a:t>làm</a:t>
            </a:r>
            <a:r>
              <a:rPr lang="en-US" baseline="0" dirty="0" smtClean="0"/>
              <a:t> </a:t>
            </a:r>
            <a:r>
              <a:rPr lang="en-US" baseline="0" dirty="0" err="1" smtClean="0"/>
              <a:t>cái</a:t>
            </a:r>
            <a:r>
              <a:rPr lang="en-US" baseline="0" dirty="0" smtClean="0"/>
              <a:t> </a:t>
            </a:r>
            <a:r>
              <a:rPr lang="en-US" baseline="0" dirty="0" err="1" smtClean="0"/>
              <a:t>gì</a:t>
            </a:r>
            <a:endParaRPr lang="en-US" baseline="0" dirty="0" smtClean="0"/>
          </a:p>
          <a:p>
            <a:r>
              <a:rPr lang="en-US" baseline="0" dirty="0" smtClean="0"/>
              <a:t>Byte </a:t>
            </a:r>
            <a:r>
              <a:rPr lang="en-US" baseline="0" dirty="0" err="1" smtClean="0"/>
              <a:t>là</a:t>
            </a:r>
            <a:r>
              <a:rPr lang="en-US" baseline="0" dirty="0" smtClean="0"/>
              <a:t> </a:t>
            </a:r>
            <a:r>
              <a:rPr lang="en-US" baseline="0" dirty="0" err="1" smtClean="0"/>
              <a:t>kích</a:t>
            </a:r>
            <a:r>
              <a:rPr lang="en-US" baseline="0" dirty="0" smtClean="0"/>
              <a:t> </a:t>
            </a:r>
            <a:r>
              <a:rPr lang="en-US" baseline="0" dirty="0" err="1" smtClean="0"/>
              <a:t>thước</a:t>
            </a:r>
            <a:r>
              <a:rPr lang="en-US" baseline="0" dirty="0" smtClean="0"/>
              <a:t>, </a:t>
            </a:r>
            <a:r>
              <a:rPr lang="en-US" baseline="0" dirty="0" err="1" smtClean="0"/>
              <a:t>là</a:t>
            </a:r>
            <a:r>
              <a:rPr lang="en-US" baseline="0" dirty="0" smtClean="0"/>
              <a:t> </a:t>
            </a:r>
            <a:r>
              <a:rPr lang="en-US" baseline="0" dirty="0" err="1" smtClean="0"/>
              <a:t>độ</a:t>
            </a:r>
            <a:r>
              <a:rPr lang="en-US" baseline="0" dirty="0" smtClean="0"/>
              <a:t> </a:t>
            </a:r>
            <a:r>
              <a:rPr lang="en-US" baseline="0" dirty="0" err="1" smtClean="0"/>
              <a:t>lớn</a:t>
            </a:r>
            <a:r>
              <a:rPr lang="en-US" baseline="0" dirty="0" smtClean="0"/>
              <a:t> </a:t>
            </a:r>
            <a:r>
              <a:rPr lang="en-US" baseline="0" dirty="0" err="1" smtClean="0"/>
              <a:t>của</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40</a:t>
            </a:fld>
            <a:endParaRPr lang="en-US"/>
          </a:p>
        </p:txBody>
      </p:sp>
    </p:spTree>
    <p:extLst>
      <p:ext uri="{BB962C8B-B14F-4D97-AF65-F5344CB8AC3E}">
        <p14:creationId xmlns:p14="http://schemas.microsoft.com/office/powerpoint/2010/main" val="3194737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Cái</a:t>
            </a:r>
            <a:r>
              <a:rPr lang="en-US" baseline="0" dirty="0" smtClean="0"/>
              <a:t> byte </a:t>
            </a:r>
            <a:r>
              <a:rPr lang="en-US" baseline="0" dirty="0" err="1" smtClean="0"/>
              <a:t>để</a:t>
            </a:r>
            <a:r>
              <a:rPr lang="en-US" baseline="0" dirty="0" smtClean="0"/>
              <a:t> </a:t>
            </a:r>
            <a:r>
              <a:rPr lang="en-US" baseline="0" dirty="0" err="1" smtClean="0"/>
              <a:t>làm</a:t>
            </a:r>
            <a:r>
              <a:rPr lang="en-US" baseline="0" dirty="0" smtClean="0"/>
              <a:t> </a:t>
            </a:r>
            <a:r>
              <a:rPr lang="en-US" baseline="0" dirty="0" err="1" smtClean="0"/>
              <a:t>cái</a:t>
            </a:r>
            <a:r>
              <a:rPr lang="en-US" baseline="0" dirty="0" smtClean="0"/>
              <a:t> </a:t>
            </a:r>
            <a:r>
              <a:rPr lang="en-US" baseline="0" dirty="0" err="1" smtClean="0"/>
              <a:t>gì</a:t>
            </a:r>
            <a:endParaRPr lang="en-US" baseline="0" dirty="0" smtClean="0"/>
          </a:p>
          <a:p>
            <a:r>
              <a:rPr lang="en-US" baseline="0" dirty="0" smtClean="0"/>
              <a:t>Byte </a:t>
            </a:r>
            <a:r>
              <a:rPr lang="en-US" baseline="0" dirty="0" err="1" smtClean="0"/>
              <a:t>là</a:t>
            </a:r>
            <a:r>
              <a:rPr lang="en-US" baseline="0" dirty="0" smtClean="0"/>
              <a:t> </a:t>
            </a:r>
            <a:r>
              <a:rPr lang="en-US" baseline="0" dirty="0" err="1" smtClean="0"/>
              <a:t>kích</a:t>
            </a:r>
            <a:r>
              <a:rPr lang="en-US" baseline="0" dirty="0" smtClean="0"/>
              <a:t> </a:t>
            </a:r>
            <a:r>
              <a:rPr lang="en-US" baseline="0" dirty="0" err="1" smtClean="0"/>
              <a:t>thước</a:t>
            </a:r>
            <a:r>
              <a:rPr lang="en-US" baseline="0" dirty="0" smtClean="0"/>
              <a:t>, </a:t>
            </a:r>
            <a:r>
              <a:rPr lang="en-US" baseline="0" dirty="0" err="1" smtClean="0"/>
              <a:t>là</a:t>
            </a:r>
            <a:r>
              <a:rPr lang="en-US" baseline="0" dirty="0" smtClean="0"/>
              <a:t> </a:t>
            </a:r>
            <a:r>
              <a:rPr lang="en-US" baseline="0" dirty="0" err="1" smtClean="0"/>
              <a:t>độ</a:t>
            </a:r>
            <a:r>
              <a:rPr lang="en-US" baseline="0" dirty="0" smtClean="0"/>
              <a:t> </a:t>
            </a:r>
            <a:r>
              <a:rPr lang="en-US" baseline="0" dirty="0" err="1" smtClean="0"/>
              <a:t>lớn</a:t>
            </a:r>
            <a:r>
              <a:rPr lang="en-US" baseline="0" dirty="0" smtClean="0"/>
              <a:t> </a:t>
            </a:r>
            <a:r>
              <a:rPr lang="en-US" baseline="0" dirty="0" err="1" smtClean="0"/>
              <a:t>của</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41</a:t>
            </a:fld>
            <a:endParaRPr lang="en-US"/>
          </a:p>
        </p:txBody>
      </p:sp>
    </p:spTree>
    <p:extLst>
      <p:ext uri="{BB962C8B-B14F-4D97-AF65-F5344CB8AC3E}">
        <p14:creationId xmlns:p14="http://schemas.microsoft.com/office/powerpoint/2010/main" val="1402451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bộ</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bộ</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mã</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dựa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bảng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chữ</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cái</a:t>
            </a:r>
            <a:r>
              <a:rPr lang="en-US" sz="1200" b="0" i="0" kern="1200" dirty="0" smtClean="0">
                <a:solidFill>
                  <a:schemeClr val="tx1"/>
                </a:solidFill>
                <a:effectLst/>
                <a:latin typeface="+mn-lt"/>
                <a:ea typeface="+mn-ea"/>
                <a:cs typeface="+mn-cs"/>
              </a:rPr>
              <a:t> La </a:t>
            </a:r>
            <a:r>
              <a:rPr lang="en-US" sz="1200" b="0" i="0" kern="1200" dirty="0" err="1" smtClean="0">
                <a:solidFill>
                  <a:schemeClr val="tx1"/>
                </a:solidFill>
                <a:effectLst/>
                <a:latin typeface="+mn-lt"/>
                <a:ea typeface="+mn-ea"/>
                <a:cs typeface="+mn-cs"/>
              </a:rPr>
              <a:t>Tinh</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ASCII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kiểu</a:t>
            </a:r>
            <a:r>
              <a:rPr lang="en-US" sz="1200" b="0" i="0" kern="1200" dirty="0" smtClean="0">
                <a:solidFill>
                  <a:schemeClr val="tx1"/>
                </a:solidFill>
                <a:effectLst/>
                <a:latin typeface="+mn-lt"/>
                <a:ea typeface="+mn-ea"/>
                <a:cs typeface="+mn-cs"/>
              </a:rPr>
              <a:t> bit </a:t>
            </a:r>
            <a:r>
              <a:rPr lang="en-US" sz="1200" b="0" i="0" kern="1200" dirty="0" err="1" smtClean="0">
                <a:solidFill>
                  <a:schemeClr val="tx1"/>
                </a:solidFill>
                <a:effectLst/>
                <a:latin typeface="+mn-lt"/>
                <a:ea typeface="+mn-ea"/>
                <a:cs typeface="+mn-cs"/>
              </a:rPr>
              <a:t>biểu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diễn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với</a:t>
            </a:r>
            <a:r>
              <a:rPr lang="en-US" sz="1200" b="0" i="0" kern="1200" dirty="0" smtClean="0">
                <a:solidFill>
                  <a:schemeClr val="tx1"/>
                </a:solidFill>
                <a:effectLst/>
                <a:latin typeface="+mn-lt"/>
                <a:ea typeface="+mn-ea"/>
                <a:cs typeface="+mn-cs"/>
              </a:rPr>
              <a:t> 7 </a:t>
            </a:r>
            <a:r>
              <a:rPr lang="en-US" sz="1200" b="0" i="0" kern="1200" dirty="0" err="1" smtClean="0">
                <a:solidFill>
                  <a:schemeClr val="tx1"/>
                </a:solidFill>
                <a:effectLst/>
                <a:latin typeface="+mn-lt"/>
                <a:ea typeface="+mn-ea"/>
                <a:cs typeface="+mn-cs"/>
              </a:rPr>
              <a:t>số</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nhị</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phân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thập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phân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từ</a:t>
            </a:r>
            <a:r>
              <a:rPr lang="en-US" sz="1200" b="0" i="0" kern="1200" dirty="0" smtClean="0">
                <a:solidFill>
                  <a:schemeClr val="tx1"/>
                </a:solidFill>
                <a:effectLst/>
                <a:latin typeface="+mn-lt"/>
                <a:ea typeface="+mn-ea"/>
                <a:cs typeface="+mn-cs"/>
              </a:rPr>
              <a:t> 0 </a:t>
            </a:r>
            <a:r>
              <a:rPr lang="en-US" sz="1200" b="0" i="0" kern="1200" dirty="0" err="1" smtClean="0">
                <a:solidFill>
                  <a:schemeClr val="tx1"/>
                </a:solidFill>
                <a:effectLst/>
                <a:latin typeface="+mn-lt"/>
                <a:ea typeface="+mn-ea"/>
                <a:cs typeface="+mn-cs"/>
              </a:rPr>
              <a:t>đến</a:t>
            </a:r>
            <a:r>
              <a:rPr lang="en-US" sz="1200" b="0" i="0" kern="1200" dirty="0" smtClean="0">
                <a:solidFill>
                  <a:schemeClr val="tx1"/>
                </a:solidFill>
                <a:effectLst/>
                <a:latin typeface="+mn-lt"/>
                <a:ea typeface="+mn-ea"/>
                <a:cs typeface="+mn-cs"/>
              </a:rPr>
              <a:t> 127)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biểu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diễn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thông</a:t>
            </a:r>
            <a:r>
              <a:rPr lang="en-US" sz="1200" b="0" i="0" kern="1200" dirty="0" smtClean="0">
                <a:solidFill>
                  <a:schemeClr val="tx1"/>
                </a:solidFill>
                <a:effectLst/>
                <a:latin typeface="+mn-lt"/>
                <a:ea typeface="+mn-ea"/>
                <a:cs typeface="+mn-cs"/>
              </a:rPr>
              <a:t> tin </a:t>
            </a:r>
            <a:r>
              <a:rPr lang="en-US" sz="1200" b="0" i="0" kern="1200" dirty="0" err="1" smtClean="0">
                <a:solidFill>
                  <a:schemeClr val="tx1"/>
                </a:solidFill>
                <a:effectLst/>
                <a:latin typeface="+mn-lt"/>
                <a:ea typeface="+mn-ea"/>
                <a:cs typeface="+mn-cs"/>
              </a:rPr>
              <a:t>về</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tự</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Nói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một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đơn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giản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lưu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tự</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chữ</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cái</a:t>
            </a:r>
            <a:r>
              <a:rPr lang="en-US" sz="1200" b="0" i="0" kern="1200" baseline="0" dirty="0" smtClean="0">
                <a:solidFill>
                  <a:schemeClr val="tx1"/>
                </a:solidFill>
                <a:effectLst/>
                <a:latin typeface="+mn-lt"/>
                <a:ea typeface="+mn-ea"/>
                <a:cs typeface="+mn-cs"/>
              </a:rPr>
              <a:t> C, </a:t>
            </a:r>
            <a:r>
              <a:rPr lang="en-US" sz="1200" b="0" i="0" kern="1200" baseline="0" dirty="0" err="1" smtClean="0">
                <a:solidFill>
                  <a:schemeClr val="tx1"/>
                </a:solidFill>
                <a:effectLst/>
                <a:latin typeface="+mn-lt"/>
                <a:ea typeface="+mn-ea"/>
                <a:cs typeface="+mn-cs"/>
              </a:rPr>
              <a:t>chúng</a:t>
            </a:r>
            <a:r>
              <a:rPr lang="en-US" sz="1200" b="0" i="0" kern="1200" baseline="0" dirty="0" smtClean="0">
                <a:solidFill>
                  <a:schemeClr val="tx1"/>
                </a:solidFill>
                <a:effectLst/>
                <a:latin typeface="+mn-lt"/>
                <a:ea typeface="+mn-ea"/>
                <a:cs typeface="+mn-cs"/>
              </a:rPr>
              <a:t> ta </a:t>
            </a:r>
            <a:r>
              <a:rPr lang="en-US" sz="1200" b="0" i="0" kern="1200" baseline="0" dirty="0" err="1" smtClean="0">
                <a:solidFill>
                  <a:schemeClr val="tx1"/>
                </a:solidFill>
                <a:effectLst/>
                <a:latin typeface="+mn-lt"/>
                <a:ea typeface="+mn-ea"/>
                <a:cs typeface="+mn-cs"/>
              </a:rPr>
              <a:t>cần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dụng</a:t>
            </a:r>
            <a:r>
              <a:rPr lang="en-US" sz="1200" b="0" i="0" kern="1200" baseline="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42</a:t>
            </a:fld>
            <a:endParaRPr lang="en-US"/>
          </a:p>
        </p:txBody>
      </p:sp>
    </p:spTree>
    <p:extLst>
      <p:ext uri="{BB962C8B-B14F-4D97-AF65-F5344CB8AC3E}">
        <p14:creationId xmlns:p14="http://schemas.microsoft.com/office/powerpoint/2010/main" val="1303116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45</a:t>
            </a:fld>
            <a:endParaRPr lang="en-US"/>
          </a:p>
        </p:txBody>
      </p:sp>
    </p:spTree>
    <p:extLst>
      <p:ext uri="{BB962C8B-B14F-4D97-AF65-F5344CB8AC3E}">
        <p14:creationId xmlns:p14="http://schemas.microsoft.com/office/powerpoint/2010/main" val="1337933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Nói đến ngôn ngữ đang nằm trong top phổ biến của phổ biến hiện nay không thể không nhắc đến Java. Hầu hết các tổ chức và ứng dụng Android phụ thuộc vào Java. Chương trình hoàn toàn tương thích với tất cả phần cứng và hoạt động với tất cả hệ thống. Máy ảo Java, LinkedIn, eBay và Amazon là vô số website lớn, có tiếng đều sử dụng chương trình này.</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8</a:t>
            </a:fld>
            <a:endParaRPr lang="en-US"/>
          </a:p>
        </p:txBody>
      </p:sp>
    </p:spTree>
    <p:extLst>
      <p:ext uri="{BB962C8B-B14F-4D97-AF65-F5344CB8AC3E}">
        <p14:creationId xmlns:p14="http://schemas.microsoft.com/office/powerpoint/2010/main" val="1760672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Nói đến ngôn ngữ đang nằm trong top phổ biến của phổ biến hiện nay không thể không nhắc đến Java. Hầu hết các tổ chức và ứng dụng Android phụ thuộc vào Java. Chương trình hoàn toàn tương thích với tất cả phần cứng và hoạt động với tất cả hệ thống. Máy ảo Java, LinkedIn, eBay và Amazon là vô số website lớn, có tiếng đều sử dụng chương trình này.</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9</a:t>
            </a:fld>
            <a:endParaRPr lang="en-US"/>
          </a:p>
        </p:txBody>
      </p:sp>
    </p:spTree>
    <p:extLst>
      <p:ext uri="{BB962C8B-B14F-4D97-AF65-F5344CB8AC3E}">
        <p14:creationId xmlns:p14="http://schemas.microsoft.com/office/powerpoint/2010/main" val="715449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Tạo</a:t>
            </a:r>
            <a:r>
              <a:rPr lang="en-US" baseline="0" dirty="0" smtClean="0"/>
              <a:t> </a:t>
            </a:r>
            <a:r>
              <a:rPr lang="en-US" baseline="0" dirty="0" err="1" smtClean="0"/>
              <a:t>ra</a:t>
            </a:r>
            <a:r>
              <a:rPr lang="en-US" baseline="0" dirty="0" smtClean="0"/>
              <a:t> </a:t>
            </a:r>
            <a:r>
              <a:rPr lang="en-US" baseline="0" dirty="0" err="1" smtClean="0"/>
              <a:t>phép</a:t>
            </a:r>
            <a:r>
              <a:rPr lang="en-US" baseline="0" dirty="0" smtClean="0"/>
              <a:t> </a:t>
            </a:r>
            <a:r>
              <a:rPr lang="en-US" baseline="0" dirty="0" err="1" smtClean="0"/>
              <a:t>thuật</a:t>
            </a:r>
            <a:r>
              <a:rPr lang="en-US" baseline="0" dirty="0" smtClean="0"/>
              <a:t>:</a:t>
            </a:r>
          </a:p>
          <a:p>
            <a:r>
              <a:rPr lang="en-US" baseline="0" dirty="0" err="1" smtClean="0"/>
              <a:t>Những</a:t>
            </a:r>
            <a:r>
              <a:rPr lang="en-US" baseline="0" dirty="0" smtClean="0"/>
              <a:t> </a:t>
            </a:r>
            <a:r>
              <a:rPr lang="en-US" baseline="0" dirty="0" err="1" smtClean="0"/>
              <a:t>gì</a:t>
            </a:r>
            <a:r>
              <a:rPr lang="en-US" baseline="0" dirty="0" smtClean="0"/>
              <a:t> </a:t>
            </a:r>
            <a:r>
              <a:rPr lang="en-US" baseline="0" dirty="0" err="1" smtClean="0"/>
              <a:t>mà</a:t>
            </a:r>
            <a:r>
              <a:rPr lang="en-US" baseline="0" dirty="0" smtClean="0"/>
              <a:t> con </a:t>
            </a:r>
            <a:r>
              <a:rPr lang="en-US" baseline="0" dirty="0" err="1" smtClean="0"/>
              <a:t>người</a:t>
            </a:r>
            <a:r>
              <a:rPr lang="en-US" baseline="0" dirty="0" smtClean="0"/>
              <a:t> </a:t>
            </a:r>
            <a:r>
              <a:rPr lang="en-US" baseline="0" dirty="0" err="1" smtClean="0"/>
              <a:t>không</a:t>
            </a:r>
            <a:r>
              <a:rPr lang="en-US" baseline="0" dirty="0" smtClean="0"/>
              <a:t> </a:t>
            </a:r>
            <a:r>
              <a:rPr lang="en-US" baseline="0" dirty="0" err="1" smtClean="0"/>
              <a:t>làm</a:t>
            </a:r>
            <a:r>
              <a:rPr lang="en-US" baseline="0" dirty="0" smtClean="0"/>
              <a:t> </a:t>
            </a:r>
            <a:r>
              <a:rPr lang="en-US" baseline="0" dirty="0" err="1" smtClean="0"/>
              <a:t>được</a:t>
            </a:r>
            <a:r>
              <a:rPr lang="en-US" baseline="0" dirty="0" smtClean="0"/>
              <a:t> </a:t>
            </a:r>
            <a:r>
              <a:rPr lang="en-US" baseline="0" dirty="0" err="1" smtClean="0"/>
              <a:t>thì</a:t>
            </a:r>
            <a:r>
              <a:rPr lang="en-US" baseline="0" dirty="0" smtClean="0"/>
              <a:t> </a:t>
            </a:r>
            <a:r>
              <a:rPr lang="en-US" baseline="0" dirty="0" err="1" smtClean="0"/>
              <a:t>đc</a:t>
            </a:r>
            <a:r>
              <a:rPr lang="en-US" baseline="0" dirty="0" smtClean="0"/>
              <a:t> </a:t>
            </a:r>
            <a:r>
              <a:rPr lang="en-US" baseline="0" dirty="0" err="1" smtClean="0"/>
              <a:t>cho</a:t>
            </a:r>
            <a:r>
              <a:rPr lang="en-US" baseline="0" dirty="0" smtClean="0"/>
              <a:t> </a:t>
            </a:r>
            <a:r>
              <a:rPr lang="en-US" baseline="0" dirty="0" err="1" smtClean="0"/>
              <a:t>là</a:t>
            </a:r>
            <a:r>
              <a:rPr lang="en-US" baseline="0" dirty="0" smtClean="0"/>
              <a:t> </a:t>
            </a:r>
            <a:r>
              <a:rPr lang="en-US" baseline="0" dirty="0" err="1" smtClean="0"/>
              <a:t>phép</a:t>
            </a:r>
            <a:r>
              <a:rPr lang="en-US" baseline="0" dirty="0" smtClean="0"/>
              <a:t> </a:t>
            </a:r>
            <a:r>
              <a:rPr lang="en-US" baseline="0" dirty="0" err="1" smtClean="0"/>
              <a:t>thuật</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10</a:t>
            </a:fld>
            <a:endParaRPr lang="en-US"/>
          </a:p>
        </p:txBody>
      </p:sp>
    </p:spTree>
    <p:extLst>
      <p:ext uri="{BB962C8B-B14F-4D97-AF65-F5344CB8AC3E}">
        <p14:creationId xmlns:p14="http://schemas.microsoft.com/office/powerpoint/2010/main" val="2179399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27</a:t>
            </a:fld>
            <a:endParaRPr lang="en-US"/>
          </a:p>
        </p:txBody>
      </p:sp>
    </p:spTree>
    <p:extLst>
      <p:ext uri="{BB962C8B-B14F-4D97-AF65-F5344CB8AC3E}">
        <p14:creationId xmlns:p14="http://schemas.microsoft.com/office/powerpoint/2010/main" val="4141503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Khi chúng ta lập trình một phần mềm hoặc một chương trình dù nhỏ hay lớn thì đều phải thao tác với các thiết bị của máy tính như bàn phím, chuột, màn hình để nhận dữ liệu nhập vào và in kết quả trả về. Vấn đề đặt ra là để thao tác được với các thiết bị đó thì chúng ta sẽ phải lập trình thì máy tính mới giao tiếp được, nhưng công việc đó không hề đơn giản và mất thời gian. Vì vậy người ta đã viết sẵn ra các thư viện để khi muốn sử dụng thì chỉ cần khai báo.</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28</a:t>
            </a:fld>
            <a:endParaRPr lang="en-US"/>
          </a:p>
        </p:txBody>
      </p:sp>
    </p:spTree>
    <p:extLst>
      <p:ext uri="{BB962C8B-B14F-4D97-AF65-F5344CB8AC3E}">
        <p14:creationId xmlns:p14="http://schemas.microsoft.com/office/powerpoint/2010/main" val="131109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Khi chúng ta lập trình một phần mềm hoặc một chương trình dù nhỏ hay lớn thì đều phải thao tác với các thiết bị của máy tính như bàn phím, chuột, màn hình để nhận dữ liệu nhập vào và in kết quả trả về. Vấn đề đặt ra là để thao tác được với các thiết bị đó thì chúng ta sẽ phải lập trình thì máy tính mới giao tiếp được, nhưng công việc đó không hề đơn giản và mất thời gian. Vì vậy người ta đã viết sẵn ra các thư viện để khi muốn sử dụng thì chỉ cần khai báo.</a:t>
            </a:r>
            <a:endParaRPr lang="en-US" dirty="0" smtClean="0"/>
          </a:p>
          <a:p>
            <a:endParaRPr lang="en-US" dirty="0" smtClean="0"/>
          </a:p>
          <a:p>
            <a:r>
              <a:rPr lang="en-US" dirty="0" err="1" smtClean="0"/>
              <a:t>Stdio.h</a:t>
            </a:r>
            <a:r>
              <a:rPr lang="en-US" baseline="0" dirty="0" smtClean="0"/>
              <a:t> </a:t>
            </a:r>
            <a:r>
              <a:rPr lang="en-US" baseline="0" dirty="0" err="1" smtClean="0"/>
              <a:t>là</a:t>
            </a:r>
            <a:r>
              <a:rPr lang="en-US" baseline="0" dirty="0" smtClean="0"/>
              <a:t> 1 </a:t>
            </a:r>
            <a:r>
              <a:rPr lang="en-US" baseline="0" dirty="0" err="1" smtClean="0"/>
              <a:t>thư</a:t>
            </a:r>
            <a:r>
              <a:rPr lang="en-US" baseline="0" dirty="0" smtClean="0"/>
              <a:t> </a:t>
            </a:r>
            <a:r>
              <a:rPr lang="en-US" baseline="0" dirty="0" err="1" smtClean="0"/>
              <a:t>viện</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29</a:t>
            </a:fld>
            <a:endParaRPr lang="en-US"/>
          </a:p>
        </p:txBody>
      </p:sp>
    </p:spTree>
    <p:extLst>
      <p:ext uri="{BB962C8B-B14F-4D97-AF65-F5344CB8AC3E}">
        <p14:creationId xmlns:p14="http://schemas.microsoft.com/office/powerpoint/2010/main" val="1782271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Mà đã là một hàm thì có thể có tham số và dữ liệu trả về, thường dữ liệu trả về của hàm main là int ( một số sách trước mình có đọc thì khai báo là void main, mình cũng không rõ )</a:t>
            </a:r>
            <a:r>
              <a:rPr lang="vi-VN" dirty="0" smtClean="0"/>
              <a:t/>
            </a:r>
            <a:br>
              <a:rPr lang="vi-VN" dirty="0" smtClean="0"/>
            </a:br>
            <a:r>
              <a:rPr lang="vi-VN" sz="1200" b="0" i="0" kern="1200" dirty="0" smtClean="0">
                <a:solidFill>
                  <a:schemeClr val="tx1"/>
                </a:solidFill>
                <a:effectLst/>
                <a:latin typeface="+mn-lt"/>
                <a:ea typeface="+mn-ea"/>
                <a:cs typeface="+mn-cs"/>
              </a:rPr>
              <a:t>Vậy lệnh return cuối chương trình là trả về một giá trị nguyên của hàm main ( tương tự với các hàm trả về giá trị khác ). Trong Visual Studio, mình thấy họ define EXIT_SUCCESS và EXIT_FAILURE là 0 và 1 ( hay 1 và 0 mình không rõ chỉ nhớ là số nguyên  )</a:t>
            </a:r>
            <a:r>
              <a:rPr lang="vi-VN" dirty="0" smtClean="0"/>
              <a:t/>
            </a:r>
            <a:br>
              <a:rPr lang="vi-VN" dirty="0" smtClean="0"/>
            </a:br>
            <a:r>
              <a:rPr lang="vi-VN" sz="1200" b="0" i="0" kern="1200" dirty="0" smtClean="0">
                <a:solidFill>
                  <a:schemeClr val="tx1"/>
                </a:solidFill>
                <a:effectLst/>
                <a:latin typeface="+mn-lt"/>
                <a:ea typeface="+mn-ea"/>
                <a:cs typeface="+mn-cs"/>
              </a:rPr>
              <a:t>-&gt; Như vậy lệnh return cuối hàm main có thể là cho ta biết là chương trình chạy có bị lỗi hay không.</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30</a:t>
            </a:fld>
            <a:endParaRPr lang="en-US"/>
          </a:p>
        </p:txBody>
      </p:sp>
    </p:spTree>
    <p:extLst>
      <p:ext uri="{BB962C8B-B14F-4D97-AF65-F5344CB8AC3E}">
        <p14:creationId xmlns:p14="http://schemas.microsoft.com/office/powerpoint/2010/main" val="4154158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ASCII quy định mối tương quan giữa kiểu bit số với ký hiệu/biểu tượng trong ngôn ngữ viết, vì vậy cho phép các thiết bị </a:t>
            </a:r>
            <a:r>
              <a:rPr lang="vi-VN" sz="1200" b="0" i="0" u="none" strike="noStrike" kern="1200" dirty="0" smtClean="0">
                <a:solidFill>
                  <a:schemeClr val="tx1"/>
                </a:solidFill>
                <a:effectLst/>
                <a:latin typeface="+mn-lt"/>
                <a:ea typeface="+mn-ea"/>
                <a:cs typeface="+mn-cs"/>
                <a:hlinkClick r:id="rId3" tooltip="Số"/>
              </a:rPr>
              <a:t>số</a:t>
            </a:r>
            <a:r>
              <a:rPr lang="vi-VN" sz="1200" b="0" i="0" kern="1200" dirty="0" smtClean="0">
                <a:solidFill>
                  <a:schemeClr val="tx1"/>
                </a:solidFill>
                <a:effectLst/>
                <a:latin typeface="+mn-lt"/>
                <a:ea typeface="+mn-ea"/>
                <a:cs typeface="+mn-cs"/>
              </a:rPr>
              <a:t> liên lạc với nhau và xử lý, lưu trữ, trao đổi thông tin hướng ký tự</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35</a:t>
            </a:fld>
            <a:endParaRPr lang="en-US"/>
          </a:p>
        </p:txBody>
      </p:sp>
    </p:spTree>
    <p:extLst>
      <p:ext uri="{BB962C8B-B14F-4D97-AF65-F5344CB8AC3E}">
        <p14:creationId xmlns:p14="http://schemas.microsoft.com/office/powerpoint/2010/main" val="42418518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Master" Target="../slideMasters/slideMaster1.xml"/><Relationship Id="rId7" Type="http://schemas.microsoft.com/office/2007/relationships/hdphoto" Target="../media/hdphoto1.wd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microsoft.com/office/2007/relationships/hdphoto" Target="../media/hdphoto2.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9"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113" y="0"/>
            <a:ext cx="122039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4567032" y="4038600"/>
            <a:ext cx="7255063" cy="830884"/>
          </a:xfrm>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lvl1pPr algn="l">
              <a:defRPr sz="3200" b="1" cap="all" spc="0" baseline="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Segoe UI" pitchFamily="34" charset="0"/>
                <a:cs typeface="Segoe UI" pitchFamily="34" charset="0"/>
              </a:defRPr>
            </a:lvl1pPr>
          </a:lstStyle>
          <a:p>
            <a:r>
              <a:rPr lang="en-US" dirty="0" err="1" smtClean="0"/>
              <a:t>Tên</a:t>
            </a:r>
            <a:r>
              <a:rPr lang="en-US" dirty="0" smtClean="0"/>
              <a:t> </a:t>
            </a:r>
            <a:r>
              <a:rPr lang="en-US" dirty="0" err="1" smtClean="0"/>
              <a:t>môn</a:t>
            </a:r>
            <a:r>
              <a:rPr lang="en-US" dirty="0" smtClean="0"/>
              <a:t> </a:t>
            </a:r>
            <a:r>
              <a:rPr lang="en-US" dirty="0" err="1" smtClean="0"/>
              <a:t>học</a:t>
            </a:r>
            <a:endParaRPr lang="en-US" dirty="0"/>
          </a:p>
        </p:txBody>
      </p:sp>
      <p:sp>
        <p:nvSpPr>
          <p:cNvPr id="3" name="Subtitle 2"/>
          <p:cNvSpPr>
            <a:spLocks noGrp="1"/>
          </p:cNvSpPr>
          <p:nvPr>
            <p:ph type="subTitle" idx="1" hasCustomPrompt="1"/>
          </p:nvPr>
        </p:nvSpPr>
        <p:spPr>
          <a:xfrm>
            <a:off x="4567032" y="4800600"/>
            <a:ext cx="7255063" cy="990600"/>
          </a:xfrm>
        </p:spPr>
        <p:txBody>
          <a:bodyPr>
            <a:normAutofit/>
          </a:bodyPr>
          <a:lstStyle>
            <a:lvl1pPr marL="0" indent="0" algn="l">
              <a:buNone/>
              <a:defRPr sz="3200" b="1" cap="small" spc="0" baseline="0">
                <a:ln w="3175"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Tên</a:t>
            </a:r>
            <a:r>
              <a:rPr lang="en-US" dirty="0" smtClean="0"/>
              <a:t> </a:t>
            </a:r>
            <a:r>
              <a:rPr lang="en-US" dirty="0" err="1" smtClean="0"/>
              <a:t>bài</a:t>
            </a:r>
            <a:r>
              <a:rPr lang="en-US" dirty="0" smtClean="0"/>
              <a:t> </a:t>
            </a:r>
            <a:r>
              <a:rPr lang="en-US" dirty="0" err="1" smtClean="0"/>
              <a:t>học</a:t>
            </a:r>
            <a:endParaRPr lang="en-US"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9628" y="1998676"/>
            <a:ext cx="3330081" cy="3867692"/>
          </a:xfrm>
          <a:prstGeom prst="ellipse">
            <a:avLst/>
          </a:prstGeom>
          <a:ln>
            <a:noFill/>
          </a:ln>
          <a:effectLst>
            <a:softEdge rad="112500"/>
          </a:effectLst>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63067" y="2615632"/>
            <a:ext cx="2103203" cy="2612290"/>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517125" y="533400"/>
            <a:ext cx="2626541" cy="1447800"/>
          </a:xfrm>
          <a:prstGeom prst="rect">
            <a:avLst/>
          </a:prstGeom>
        </p:spPr>
      </p:pic>
      <p:sp>
        <p:nvSpPr>
          <p:cNvPr id="8" name="Rectangle 7"/>
          <p:cNvSpPr/>
          <p:nvPr userDrawn="1"/>
        </p:nvSpPr>
        <p:spPr>
          <a:xfrm>
            <a:off x="8029096" y="1978223"/>
            <a:ext cx="4159770" cy="369332"/>
          </a:xfrm>
          <a:prstGeom prst="rect">
            <a:avLst/>
          </a:prstGeom>
          <a:noFill/>
        </p:spPr>
        <p:txBody>
          <a:bodyPr wrap="none" lIns="91440" tIns="45720" rIns="91440" bIns="45720">
            <a:spAutoFit/>
          </a:bodyPr>
          <a:lstStyle/>
          <a:p>
            <a:pPr algn="ctr"/>
            <a:r>
              <a:rPr lang="en-US" sz="1800" b="1" cap="none" spc="0" dirty="0" smtClean="0">
                <a:ln>
                  <a:noFill/>
                </a:ln>
                <a:solidFill>
                  <a:schemeClr val="bg1"/>
                </a:solidFill>
                <a:effectLst/>
                <a:latin typeface="Segoe UI" pitchFamily="34" charset="0"/>
                <a:cs typeface="Segoe UI" pitchFamily="34" charset="0"/>
              </a:rPr>
              <a:t>Conceive</a:t>
            </a:r>
            <a:r>
              <a:rPr lang="en-US" sz="1800" b="1" cap="none" spc="0" baseline="0" dirty="0" smtClean="0">
                <a:ln>
                  <a:noFill/>
                </a:ln>
                <a:solidFill>
                  <a:schemeClr val="bg1"/>
                </a:solidFill>
                <a:effectLst/>
                <a:latin typeface="Segoe UI" pitchFamily="34" charset="0"/>
                <a:cs typeface="Segoe UI" pitchFamily="34" charset="0"/>
              </a:rPr>
              <a:t> Design Implement Operate</a:t>
            </a:r>
            <a:endParaRPr lang="en-US" sz="1800" b="1" cap="none" spc="0" dirty="0">
              <a:ln>
                <a:noFill/>
              </a:ln>
              <a:solidFill>
                <a:schemeClr val="bg1"/>
              </a:solidFill>
              <a:effectLst/>
              <a:latin typeface="Segoe UI" pitchFamily="34" charset="0"/>
              <a:cs typeface="Segoe UI" pitchFamily="34" charset="0"/>
            </a:endParaRPr>
          </a:p>
        </p:txBody>
      </p:sp>
      <p:sp>
        <p:nvSpPr>
          <p:cNvPr id="7" name="TextBox 6"/>
          <p:cNvSpPr txBox="1"/>
          <p:nvPr userDrawn="1"/>
        </p:nvSpPr>
        <p:spPr>
          <a:xfrm>
            <a:off x="9324662" y="6488668"/>
            <a:ext cx="2879277" cy="369332"/>
          </a:xfrm>
          <a:prstGeom prst="rect">
            <a:avLst/>
          </a:prstGeom>
          <a:noFill/>
        </p:spPr>
        <p:txBody>
          <a:bodyPr wrap="none" rtlCol="0">
            <a:spAutoFit/>
          </a:bodyPr>
          <a:lstStyle/>
          <a:p>
            <a:pPr algn="r"/>
            <a:r>
              <a:rPr lang="en-US" b="1" dirty="0" smtClean="0">
                <a:solidFill>
                  <a:srgbClr val="FF5A33"/>
                </a:solidFill>
                <a:latin typeface="Century Gothic" pitchFamily="34" charset="0"/>
              </a:rPr>
              <a:t>http://www.poly.edu.vn</a:t>
            </a:r>
            <a:endParaRPr lang="en-US" b="1" dirty="0">
              <a:solidFill>
                <a:srgbClr val="FF5A33"/>
              </a:solidFill>
              <a:latin typeface="Century Gothic" pitchFamily="34" charset="0"/>
            </a:endParaRPr>
          </a:p>
        </p:txBody>
      </p:sp>
      <p:sp>
        <p:nvSpPr>
          <p:cNvPr id="9" name="Rectangle 8"/>
          <p:cNvSpPr/>
          <p:nvPr userDrawn="1"/>
        </p:nvSpPr>
        <p:spPr>
          <a:xfrm>
            <a:off x="858571" y="6062246"/>
            <a:ext cx="2712194" cy="338554"/>
          </a:xfrm>
          <a:prstGeom prst="rect">
            <a:avLst/>
          </a:prstGeom>
          <a:noFill/>
        </p:spPr>
        <p:txBody>
          <a:bodyPr wrap="none" lIns="91440" tIns="45720" rIns="91440" bIns="45720">
            <a:spAutoFit/>
          </a:bodyPr>
          <a:lstStyle/>
          <a:p>
            <a:pPr algn="ctr"/>
            <a:r>
              <a:rPr lang="en-US" sz="1600" b="0" cap="all" spc="0" dirty="0" err="1" smtClean="0">
                <a:ln w="18415" cmpd="sng">
                  <a:solidFill>
                    <a:srgbClr val="FFFFFF"/>
                  </a:solidFill>
                  <a:prstDash val="solid"/>
                </a:ln>
                <a:solidFill>
                  <a:srgbClr val="FFFFFF"/>
                </a:solidFill>
                <a:effectLst/>
                <a:latin typeface="Segoe UI" pitchFamily="34" charset="0"/>
                <a:cs typeface="Segoe UI" pitchFamily="34" charset="0"/>
              </a:rPr>
              <a:t>Thực</a:t>
            </a:r>
            <a:r>
              <a:rPr lang="en-US" sz="1600" b="0" cap="all" spc="0" baseline="0" dirty="0" smtClean="0">
                <a:ln w="18415" cmpd="sng">
                  <a:solidFill>
                    <a:srgbClr val="FFFFFF"/>
                  </a:solidFill>
                  <a:prstDash val="solid"/>
                </a:ln>
                <a:solidFill>
                  <a:srgbClr val="FFFFFF"/>
                </a:solidFill>
                <a:effectLst/>
                <a:latin typeface="Segoe UI" pitchFamily="34" charset="0"/>
                <a:cs typeface="Segoe UI" pitchFamily="34" charset="0"/>
              </a:rPr>
              <a:t> </a:t>
            </a:r>
            <a:r>
              <a:rPr lang="en-US" sz="1600" b="0" cap="all" spc="0" baseline="0" dirty="0" err="1" smtClean="0">
                <a:ln w="18415" cmpd="sng">
                  <a:solidFill>
                    <a:srgbClr val="FFFFFF"/>
                  </a:solidFill>
                  <a:prstDash val="solid"/>
                </a:ln>
                <a:solidFill>
                  <a:srgbClr val="FFFFFF"/>
                </a:solidFill>
                <a:effectLst/>
                <a:latin typeface="Segoe UI" pitchFamily="34" charset="0"/>
                <a:cs typeface="Segoe UI" pitchFamily="34" charset="0"/>
              </a:rPr>
              <a:t>học</a:t>
            </a:r>
            <a:r>
              <a:rPr lang="en-US" sz="1600" b="0" cap="all" spc="0" baseline="0" dirty="0" smtClean="0">
                <a:ln w="18415" cmpd="sng">
                  <a:solidFill>
                    <a:srgbClr val="FFFFFF"/>
                  </a:solidFill>
                  <a:prstDash val="solid"/>
                </a:ln>
                <a:solidFill>
                  <a:srgbClr val="FFFFFF"/>
                </a:solidFill>
                <a:effectLst/>
                <a:latin typeface="Segoe UI" pitchFamily="34" charset="0"/>
                <a:cs typeface="Segoe UI" pitchFamily="34" charset="0"/>
              </a:rPr>
              <a:t> – </a:t>
            </a:r>
            <a:r>
              <a:rPr lang="en-US" sz="1600" b="0" cap="all" spc="0" baseline="0" dirty="0" err="1" smtClean="0">
                <a:ln w="18415" cmpd="sng">
                  <a:solidFill>
                    <a:srgbClr val="FFFFFF"/>
                  </a:solidFill>
                  <a:prstDash val="solid"/>
                </a:ln>
                <a:solidFill>
                  <a:srgbClr val="FFFFFF"/>
                </a:solidFill>
                <a:effectLst/>
                <a:latin typeface="Segoe UI" pitchFamily="34" charset="0"/>
                <a:cs typeface="Segoe UI" pitchFamily="34" charset="0"/>
              </a:rPr>
              <a:t>Thực</a:t>
            </a:r>
            <a:r>
              <a:rPr lang="en-US" sz="1600" b="0" cap="all" spc="0" baseline="0" dirty="0" smtClean="0">
                <a:ln w="18415" cmpd="sng">
                  <a:solidFill>
                    <a:srgbClr val="FFFFFF"/>
                  </a:solidFill>
                  <a:prstDash val="solid"/>
                </a:ln>
                <a:solidFill>
                  <a:srgbClr val="FFFFFF"/>
                </a:solidFill>
                <a:effectLst/>
                <a:latin typeface="Segoe UI" pitchFamily="34" charset="0"/>
                <a:cs typeface="Segoe UI" pitchFamily="34" charset="0"/>
              </a:rPr>
              <a:t> </a:t>
            </a:r>
            <a:r>
              <a:rPr lang="en-US" sz="1600" b="0" cap="all" spc="0" baseline="0" dirty="0" err="1" smtClean="0">
                <a:ln w="18415" cmpd="sng">
                  <a:solidFill>
                    <a:srgbClr val="FFFFFF"/>
                  </a:solidFill>
                  <a:prstDash val="solid"/>
                </a:ln>
                <a:solidFill>
                  <a:srgbClr val="FFFFFF"/>
                </a:solidFill>
                <a:effectLst/>
                <a:latin typeface="Segoe UI" pitchFamily="34" charset="0"/>
                <a:cs typeface="Segoe UI" pitchFamily="34" charset="0"/>
              </a:rPr>
              <a:t>nghiệp</a:t>
            </a:r>
            <a:endParaRPr lang="en-US" sz="1600" b="0" cap="all" spc="0" dirty="0">
              <a:ln w="18415" cmpd="sng">
                <a:solidFill>
                  <a:srgbClr val="FFFFFF"/>
                </a:solidFill>
                <a:prstDash val="solid"/>
              </a:ln>
              <a:solidFill>
                <a:srgbClr val="FFFFFF"/>
              </a:solidFill>
              <a:effectLst/>
              <a:latin typeface="Segoe UI" pitchFamily="34" charset="0"/>
              <a:cs typeface="Segoe UI" pitchFamily="34" charset="0"/>
            </a:endParaRPr>
          </a:p>
        </p:txBody>
      </p:sp>
      <p:cxnSp>
        <p:nvCxnSpPr>
          <p:cNvPr id="15" name="Straight Connector 14"/>
          <p:cNvCxnSpPr/>
          <p:nvPr userDrawn="1"/>
        </p:nvCxnSpPr>
        <p:spPr>
          <a:xfrm>
            <a:off x="4681585" y="4800600"/>
            <a:ext cx="7469056" cy="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4553732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t>6/21/2019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40"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3" y="273052"/>
            <a:ext cx="681389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3" y="1435102"/>
            <a:ext cx="401004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6/21/2019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6/21/2019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0"/>
            <a:ext cx="2742486"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2" y="274640"/>
            <a:ext cx="8024309"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929897" y="6188077"/>
            <a:ext cx="2844059"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6/21/2019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grpSp>
        <p:nvGrpSpPr>
          <p:cNvPr id="7" name="Group 6"/>
          <p:cNvGrpSpPr/>
          <p:nvPr userDrawn="1"/>
        </p:nvGrpSpPr>
        <p:grpSpPr>
          <a:xfrm>
            <a:off x="0" y="12700"/>
            <a:ext cx="12240699" cy="6845300"/>
            <a:chOff x="0" y="12700"/>
            <a:chExt cx="12213597" cy="6845300"/>
          </a:xfrm>
        </p:grpSpPr>
        <p:pic>
          <p:nvPicPr>
            <p:cNvPr id="8" name="Picture 7"/>
            <p:cNvPicPr>
              <a:picLocks/>
            </p:cNvPicPr>
            <p:nvPr>
              <p:custDataLst>
                <p:tags r:id="rId1"/>
              </p:custDataLst>
            </p:nvPr>
          </p:nvPicPr>
          <p:blipFill>
            <a:blip r:embed="rId4" cstate="email">
              <a:extLst>
                <a:ext uri="{28A0092B-C50C-407E-A947-70E740481C1C}">
                  <a14:useLocalDpi xmlns:a14="http://schemas.microsoft.com/office/drawing/2010/main"/>
                </a:ext>
              </a:extLst>
            </a:blip>
            <a:stretch>
              <a:fillRect/>
            </a:stretch>
          </p:blipFill>
          <p:spPr bwMode="auto">
            <a:xfrm>
              <a:off x="3069597" y="12700"/>
              <a:ext cx="9144000" cy="6845300"/>
            </a:xfrm>
            <a:prstGeom prst="rect">
              <a:avLst/>
            </a:prstGeom>
          </p:spPr>
        </p:pic>
        <p:pic>
          <p:nvPicPr>
            <p:cNvPr id="9" name="Picture 8"/>
            <p:cNvPicPr>
              <a:picLocks/>
            </p:cNvPicPr>
            <p:nvPr>
              <p:custDataLst>
                <p:tags r:id="rId2"/>
              </p:custDataLst>
            </p:nvPr>
          </p:nvPicPr>
          <p:blipFill rotWithShape="1">
            <a:blip r:embed="rId4">
              <a:extLst>
                <a:ext uri="{28A0092B-C50C-407E-A947-70E740481C1C}">
                  <a14:useLocalDpi xmlns:a14="http://schemas.microsoft.com/office/drawing/2010/main"/>
                </a:ext>
              </a:extLst>
            </a:blip>
            <a:srcRect r="90861"/>
            <a:stretch/>
          </p:blipFill>
          <p:spPr bwMode="auto">
            <a:xfrm>
              <a:off x="0" y="12700"/>
              <a:ext cx="3069597" cy="6845300"/>
            </a:xfrm>
            <a:prstGeom prst="rect">
              <a:avLst/>
            </a:prstGeom>
          </p:spPr>
        </p:pic>
      </p:grpSp>
      <p:pic>
        <p:nvPicPr>
          <p:cNvPr id="6" name="Picture 2" descr="Image result for thanks"/>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360612" y="4155743"/>
            <a:ext cx="4419600" cy="2702257"/>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a:extLst/>
        </p:spPr>
      </p:pic>
      <p:grpSp>
        <p:nvGrpSpPr>
          <p:cNvPr id="11" name="Group 10"/>
          <p:cNvGrpSpPr/>
          <p:nvPr userDrawn="1"/>
        </p:nvGrpSpPr>
        <p:grpSpPr>
          <a:xfrm>
            <a:off x="645390" y="2542160"/>
            <a:ext cx="2243139" cy="4371824"/>
            <a:chOff x="-2798010" y="2616804"/>
            <a:chExt cx="2238173" cy="4371824"/>
          </a:xfrm>
        </p:grpSpPr>
        <p:sp>
          <p:nvSpPr>
            <p:cNvPr id="12" name="Freeform 11"/>
            <p:cNvSpPr/>
            <p:nvPr/>
          </p:nvSpPr>
          <p:spPr>
            <a:xfrm>
              <a:off x="-2468880" y="3032760"/>
              <a:ext cx="1737360" cy="1935480"/>
            </a:xfrm>
            <a:custGeom>
              <a:avLst/>
              <a:gdLst>
                <a:gd name="connsiteX0" fmla="*/ 0 w 1737360"/>
                <a:gd name="connsiteY0" fmla="*/ 0 h 1935480"/>
                <a:gd name="connsiteX1" fmla="*/ 228600 w 1737360"/>
                <a:gd name="connsiteY1" fmla="*/ 1158240 h 1935480"/>
                <a:gd name="connsiteX2" fmla="*/ 701040 w 1737360"/>
                <a:gd name="connsiteY2" fmla="*/ 1524000 h 1935480"/>
                <a:gd name="connsiteX3" fmla="*/ 1432560 w 1737360"/>
                <a:gd name="connsiteY3" fmla="*/ 1935480 h 1935480"/>
                <a:gd name="connsiteX4" fmla="*/ 1737360 w 1737360"/>
                <a:gd name="connsiteY4" fmla="*/ 1844040 h 1935480"/>
                <a:gd name="connsiteX5" fmla="*/ 1706880 w 1737360"/>
                <a:gd name="connsiteY5" fmla="*/ 1676400 h 1935480"/>
                <a:gd name="connsiteX6" fmla="*/ 1706880 w 1737360"/>
                <a:gd name="connsiteY6" fmla="*/ 1234440 h 1935480"/>
                <a:gd name="connsiteX7" fmla="*/ 1493520 w 1737360"/>
                <a:gd name="connsiteY7" fmla="*/ 899160 h 1935480"/>
                <a:gd name="connsiteX8" fmla="*/ 1036320 w 1737360"/>
                <a:gd name="connsiteY8" fmla="*/ 701040 h 1935480"/>
                <a:gd name="connsiteX9" fmla="*/ 350520 w 1737360"/>
                <a:gd name="connsiteY9" fmla="*/ 259080 h 1935480"/>
                <a:gd name="connsiteX10" fmla="*/ 0 w 1737360"/>
                <a:gd name="connsiteY10" fmla="*/ 0 h 193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7360" h="1935480">
                  <a:moveTo>
                    <a:pt x="0" y="0"/>
                  </a:moveTo>
                  <a:lnTo>
                    <a:pt x="228600" y="1158240"/>
                  </a:lnTo>
                  <a:lnTo>
                    <a:pt x="701040" y="1524000"/>
                  </a:lnTo>
                  <a:lnTo>
                    <a:pt x="1432560" y="1935480"/>
                  </a:lnTo>
                  <a:lnTo>
                    <a:pt x="1737360" y="1844040"/>
                  </a:lnTo>
                  <a:lnTo>
                    <a:pt x="1706880" y="1676400"/>
                  </a:lnTo>
                  <a:lnTo>
                    <a:pt x="1706880" y="1234440"/>
                  </a:lnTo>
                  <a:lnTo>
                    <a:pt x="1493520" y="899160"/>
                  </a:lnTo>
                  <a:lnTo>
                    <a:pt x="1036320" y="701040"/>
                  </a:lnTo>
                  <a:lnTo>
                    <a:pt x="350520" y="259080"/>
                  </a:ln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grpSp>
          <p:nvGrpSpPr>
            <p:cNvPr id="13" name="Group 12"/>
            <p:cNvGrpSpPr/>
            <p:nvPr/>
          </p:nvGrpSpPr>
          <p:grpSpPr>
            <a:xfrm>
              <a:off x="-2798010" y="2616804"/>
              <a:ext cx="2238173" cy="4371824"/>
              <a:chOff x="100462" y="2616804"/>
              <a:chExt cx="2238173" cy="4371824"/>
            </a:xfrm>
          </p:grpSpPr>
          <p:grpSp>
            <p:nvGrpSpPr>
              <p:cNvPr id="14" name="Group 13"/>
              <p:cNvGrpSpPr/>
              <p:nvPr/>
            </p:nvGrpSpPr>
            <p:grpSpPr>
              <a:xfrm>
                <a:off x="100462" y="2616804"/>
                <a:ext cx="2238173" cy="3972506"/>
                <a:chOff x="-84753" y="2896722"/>
                <a:chExt cx="2238173" cy="3972506"/>
              </a:xfrm>
            </p:grpSpPr>
            <p:sp>
              <p:nvSpPr>
                <p:cNvPr id="16" name="Freeform 15"/>
                <p:cNvSpPr/>
                <p:nvPr/>
              </p:nvSpPr>
              <p:spPr>
                <a:xfrm>
                  <a:off x="196771" y="3252486"/>
                  <a:ext cx="114172" cy="1400537"/>
                </a:xfrm>
                <a:custGeom>
                  <a:avLst/>
                  <a:gdLst>
                    <a:gd name="connsiteX0" fmla="*/ 0 w 57873"/>
                    <a:gd name="connsiteY0" fmla="*/ 0 h 1400537"/>
                    <a:gd name="connsiteX1" fmla="*/ 57873 w 57873"/>
                    <a:gd name="connsiteY1" fmla="*/ 1400537 h 1400537"/>
                    <a:gd name="connsiteX2" fmla="*/ 57873 w 57873"/>
                    <a:gd name="connsiteY2" fmla="*/ 1400537 h 1400537"/>
                    <a:gd name="connsiteX3" fmla="*/ 46298 w 57873"/>
                    <a:gd name="connsiteY3" fmla="*/ 57873 h 1400537"/>
                    <a:gd name="connsiteX4" fmla="*/ 0 w 57873"/>
                    <a:gd name="connsiteY4" fmla="*/ 0 h 1400537"/>
                    <a:gd name="connsiteX0" fmla="*/ 0 w 83739"/>
                    <a:gd name="connsiteY0" fmla="*/ 0 h 1400537"/>
                    <a:gd name="connsiteX1" fmla="*/ 57873 w 83739"/>
                    <a:gd name="connsiteY1" fmla="*/ 1400537 h 1400537"/>
                    <a:gd name="connsiteX2" fmla="*/ 57873 w 83739"/>
                    <a:gd name="connsiteY2" fmla="*/ 1400537 h 1400537"/>
                    <a:gd name="connsiteX3" fmla="*/ 83646 w 83739"/>
                    <a:gd name="connsiteY3" fmla="*/ 1142730 h 1400537"/>
                    <a:gd name="connsiteX4" fmla="*/ 46298 w 83739"/>
                    <a:gd name="connsiteY4" fmla="*/ 57873 h 1400537"/>
                    <a:gd name="connsiteX5" fmla="*/ 0 w 83739"/>
                    <a:gd name="connsiteY5" fmla="*/ 0 h 1400537"/>
                    <a:gd name="connsiteX0" fmla="*/ 0 w 114172"/>
                    <a:gd name="connsiteY0" fmla="*/ 0 h 1400537"/>
                    <a:gd name="connsiteX1" fmla="*/ 57873 w 114172"/>
                    <a:gd name="connsiteY1" fmla="*/ 1400537 h 1400537"/>
                    <a:gd name="connsiteX2" fmla="*/ 57873 w 114172"/>
                    <a:gd name="connsiteY2" fmla="*/ 1400537 h 1400537"/>
                    <a:gd name="connsiteX3" fmla="*/ 114126 w 114172"/>
                    <a:gd name="connsiteY3" fmla="*/ 1136634 h 1400537"/>
                    <a:gd name="connsiteX4" fmla="*/ 46298 w 114172"/>
                    <a:gd name="connsiteY4" fmla="*/ 57873 h 1400537"/>
                    <a:gd name="connsiteX5" fmla="*/ 0 w 114172"/>
                    <a:gd name="connsiteY5" fmla="*/ 0 h 140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172" h="1400537">
                      <a:moveTo>
                        <a:pt x="0" y="0"/>
                      </a:moveTo>
                      <a:lnTo>
                        <a:pt x="57873" y="1400537"/>
                      </a:lnTo>
                      <a:lnTo>
                        <a:pt x="57873" y="1400537"/>
                      </a:lnTo>
                      <a:cubicBezTo>
                        <a:pt x="57089" y="1327089"/>
                        <a:pt x="116055" y="1360411"/>
                        <a:pt x="114126" y="1136634"/>
                      </a:cubicBezTo>
                      <a:cubicBezTo>
                        <a:pt x="112197" y="912857"/>
                        <a:pt x="55159" y="217848"/>
                        <a:pt x="46298" y="57873"/>
                      </a:cubicBez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pic>
              <p:nvPicPr>
                <p:cNvPr id="17" name="Picture 2"/>
                <p:cNvPicPr>
                  <a:picLocks noChangeAspect="1" noChangeArrowheads="1"/>
                </p:cNvPicPr>
                <p:nvPr/>
              </p:nvPicPr>
              <p:blipFill rotWithShape="1">
                <a:blip r:embed="rId6" cstate="email">
                  <a:clrChange>
                    <a:clrFrom>
                      <a:srgbClr val="FFFFFF"/>
                    </a:clrFrom>
                    <a:clrTo>
                      <a:srgbClr val="FFFFFF">
                        <a:alpha val="0"/>
                      </a:srgbClr>
                    </a:clrTo>
                  </a:clrChange>
                  <a:extLst>
                    <a:ext uri="{BEBA8EAE-BF5A-486C-A8C5-ECC9F3942E4B}">
                      <a14:imgProps xmlns:a14="http://schemas.microsoft.com/office/drawing/2010/main">
                        <a14:imgLayer r:embed="rId7">
                          <a14:imgEffect>
                            <a14:backgroundRemoval t="1966" b="96151" l="24898" r="76658">
                              <a14:foregroundMark x1="30139" y1="9337" x2="46274" y2="16216"/>
                              <a14:foregroundMark x1="46274" y1="17609" x2="54464" y2="23014"/>
                              <a14:foregroundMark x1="56921" y1="29894" x2="69533" y2="34316"/>
                              <a14:foregroundMark x1="69861" y1="35627" x2="69533" y2="63554"/>
                              <a14:foregroundMark x1="68223" y1="62735" x2="70352" y2="43325"/>
                              <a14:foregroundMark x1="71171" y1="38084" x2="71990" y2="51515"/>
                              <a14:foregroundMark x1="66830" y1="41360" x2="67649" y2="52334"/>
                              <a14:foregroundMark x1="68468" y1="43571" x2="48485" y2="34562"/>
                              <a14:foregroundMark x1="69533" y1="48239" x2="62408" y2="37592"/>
                              <a14:foregroundMark x1="63554" y1="38657" x2="66257" y2="47174"/>
                              <a14:foregroundMark x1="53153" y1="19492" x2="54464" y2="23014"/>
                              <a14:foregroundMark x1="27109" y1="8272" x2="29566" y2="50942"/>
                              <a14:foregroundMark x1="31777" y1="40868" x2="30631" y2="20066"/>
                              <a14:foregroundMark x1="28174" y1="8845" x2="29566" y2="42506"/>
                              <a14:foregroundMark x1="36691" y1="46847" x2="42424" y2="48485"/>
                              <a14:foregroundMark x1="45455" y1="56429" x2="46519" y2="60033"/>
                              <a14:foregroundMark x1="49877" y1="44144" x2="58886" y2="65766"/>
                              <a14:foregroundMark x1="44799" y1="56429" x2="44881" y2="52252"/>
                              <a14:foregroundMark x1="64046" y1="38903" x2="62326" y2="45127"/>
                              <a14:foregroundMark x1="65684" y1="38002" x2="63964" y2="43735"/>
                              <a14:foregroundMark x1="62981" y1="38084" x2="63554" y2="41687"/>
                              <a14:foregroundMark x1="64619" y1="37838" x2="62162" y2="40295"/>
                              <a14:foregroundMark x1="64373" y1="38084" x2="65192" y2="44554"/>
                              <a14:foregroundMark x1="62735" y1="38903" x2="66257" y2="41360"/>
                              <a14:foregroundMark x1="66011" y1="45373" x2="69124" y2="50696"/>
                              <a14:foregroundMark x1="67813" y1="44963" x2="69042" y2="50123"/>
                              <a14:foregroundMark x1="69042" y1="44554" x2="69533" y2="50041"/>
                              <a14:foregroundMark x1="69451" y1="44308" x2="69861" y2="50041"/>
                              <a14:foregroundMark x1="69861" y1="45946" x2="69943" y2="51843"/>
                              <a14:foregroundMark x1="69697" y1="45536" x2="69861" y2="51515"/>
                              <a14:foregroundMark x1="69861" y1="46192" x2="70516" y2="49877"/>
                              <a14:foregroundMark x1="71499" y1="51351" x2="66011" y2="47830"/>
                              <a14:foregroundMark x1="64865" y1="38657" x2="62408" y2="41360"/>
                              <a14:foregroundMark x1="61753" y1="38247" x2="64373" y2="41933"/>
                              <a14:foregroundMark x1="59951" y1="38411" x2="66011" y2="41278"/>
                              <a14:foregroundMark x1="65684" y1="37265" x2="63964" y2="41360"/>
                              <a14:foregroundMark x1="59541" y1="37428" x2="61179" y2="42506"/>
                              <a14:foregroundMark x1="61753" y1="38411" x2="64373" y2="43489"/>
                              <a14:foregroundMark x1="62735" y1="39230" x2="62981" y2="41933"/>
                              <a14:foregroundMark x1="61507" y1="37674" x2="62817" y2="43735"/>
                              <a14:foregroundMark x1="61998" y1="38084" x2="63145" y2="42097"/>
                              <a14:foregroundMark x1="61589" y1="38247" x2="63145" y2="42670"/>
                              <a14:foregroundMark x1="62408" y1="37428" x2="64046" y2="42916"/>
                              <a14:foregroundMark x1="62981" y1="37674" x2="65029" y2="43489"/>
                              <a14:foregroundMark x1="63145" y1="35790" x2="66093" y2="44144"/>
                              <a14:foregroundMark x1="64455" y1="37265" x2="66257" y2="45536"/>
                              <a14:foregroundMark x1="64373" y1="37838" x2="67240" y2="43079"/>
                              <a14:foregroundMark x1="62981" y1="38411" x2="62817" y2="43079"/>
                              <a14:foregroundMark x1="62817" y1="42097" x2="65192" y2="45536"/>
                              <a14:foregroundMark x1="28501" y1="26454" x2="29566" y2="42752"/>
                              <a14:foregroundMark x1="26863" y1="5815" x2="33170" y2="93939"/>
                              <a14:foregroundMark x1="27355" y1="4996" x2="27109" y2="8026"/>
                              <a14:foregroundMark x1="61916" y1="36773" x2="66749" y2="41769"/>
                              <a14:foregroundMark x1="65192" y1="34889" x2="67322" y2="46192"/>
                              <a14:foregroundMark x1="68468" y1="41032" x2="69206" y2="52334"/>
                              <a14:foregroundMark x1="70762" y1="46028" x2="70188" y2="51761"/>
                              <a14:foregroundMark x1="71335" y1="47174" x2="69042" y2="52170"/>
                              <a14:foregroundMark x1="71744" y1="51188" x2="65438" y2="48157"/>
                              <a14:foregroundMark x1="67158" y1="47748" x2="70188" y2="49877"/>
                              <a14:foregroundMark x1="71581" y1="52334" x2="62326" y2="36036"/>
                              <a14:foregroundMark x1="62572" y1="35299" x2="66339" y2="40049"/>
                              <a14:foregroundMark x1="64455" y1="35053" x2="65602" y2="41196"/>
                              <a14:foregroundMark x1="64619" y1="35872" x2="66175" y2="45045"/>
                              <a14:foregroundMark x1="62899" y1="38329" x2="65192" y2="44636"/>
                              <a14:foregroundMark x1="63145" y1="37183" x2="65029" y2="44308"/>
                              <a14:foregroundMark x1="62162" y1="37183" x2="67158" y2="46765"/>
                              <a14:foregroundMark x1="63309" y1="35463" x2="68059" y2="52334"/>
                              <a14:foregroundMark x1="65192" y1="40868" x2="70434" y2="50450"/>
                              <a14:foregroundMark x1="68059" y1="41769" x2="69451" y2="50205"/>
                              <a14:foregroundMark x1="67158" y1="41605" x2="68468" y2="52744"/>
                              <a14:foregroundMark x1="68468" y1="47174" x2="69861" y2="54218"/>
                              <a14:foregroundMark x1="68059" y1="44881" x2="69451" y2="53481"/>
                              <a14:foregroundMark x1="69206" y1="45618" x2="70434" y2="55201"/>
                              <a14:foregroundMark x1="68632" y1="45618" x2="70598" y2="54054"/>
                              <a14:foregroundMark x1="69861" y1="47748" x2="69861" y2="53317"/>
                              <a14:foregroundMark x1="69861" y1="46765" x2="69861" y2="51351"/>
                              <a14:foregroundMark x1="70598" y1="45618" x2="70598" y2="52170"/>
                              <a14:foregroundMark x1="70598" y1="48894" x2="71007" y2="53645"/>
                              <a14:foregroundMark x1="70434" y1="45455" x2="70434" y2="49304"/>
                              <a14:foregroundMark x1="70434" y1="46355" x2="70434" y2="54218"/>
                              <a14:foregroundMark x1="70434" y1="46929" x2="70598" y2="52170"/>
                              <a14:foregroundMark x1="70598" y1="47338" x2="70598" y2="53890"/>
                              <a14:foregroundMark x1="70188" y1="44472" x2="70188" y2="52170"/>
                              <a14:foregroundMark x1="70188" y1="43898" x2="70762" y2="52744"/>
                              <a14:foregroundMark x1="70434" y1="47748" x2="70762" y2="53071"/>
                              <a14:foregroundMark x1="69861" y1="43161" x2="70025" y2="50450"/>
                              <a14:foregroundMark x1="66175" y1="40459" x2="67486" y2="48321"/>
                              <a14:foregroundMark x1="65192" y1="35872" x2="67895" y2="47174"/>
                              <a14:foregroundMark x1="63882" y1="36036" x2="66585" y2="44308"/>
                              <a14:foregroundMark x1="64292" y1="38903" x2="65602" y2="45209"/>
                              <a14:foregroundMark x1="63882" y1="38739" x2="65766" y2="45209"/>
                              <a14:foregroundMark x1="64046" y1="39066" x2="65192" y2="44308"/>
                              <a14:foregroundMark x1="63882" y1="41032" x2="65029" y2="45618"/>
                              <a14:foregroundMark x1="64292" y1="41605" x2="65602" y2="46929"/>
                              <a14:foregroundMark x1="70188" y1="46765" x2="70025" y2="53972"/>
                              <a14:foregroundMark x1="70352" y1="45700" x2="70352" y2="51843"/>
                              <a14:foregroundMark x1="70352" y1="43980" x2="69861" y2="52007"/>
                              <a14:foregroundMark x1="69533" y1="44308" x2="69124" y2="52334"/>
                              <a14:foregroundMark x1="68305" y1="48321" x2="68305" y2="53645"/>
                              <a14:foregroundMark x1="67895" y1="46028" x2="67731" y2="50942"/>
                              <a14:foregroundMark x1="67568" y1="47502" x2="67568" y2="53071"/>
                              <a14:foregroundMark x1="66912" y1="47093" x2="66912" y2="53071"/>
                              <a14:foregroundMark x1="66912" y1="48894" x2="66912" y2="54136"/>
                              <a14:foregroundMark x1="66912" y1="45864" x2="67240" y2="53399"/>
                              <a14:foregroundMark x1="67404" y1="46355" x2="68141" y2="53972"/>
                              <a14:foregroundMark x1="68141" y1="47420" x2="69124" y2="54791"/>
                              <a14:foregroundMark x1="70025" y1="44308" x2="70188" y2="53071"/>
                              <a14:foregroundMark x1="71253" y1="43407" x2="71253" y2="50287"/>
                              <a14:foregroundMark x1="71253" y1="47256" x2="71253" y2="55528"/>
                              <a14:foregroundMark x1="71826" y1="45536" x2="71826" y2="52907"/>
                              <a14:foregroundMark x1="71826" y1="47093" x2="71826" y2="52580"/>
                              <a14:foregroundMark x1="71663" y1="45536" x2="71663" y2="52580"/>
                              <a14:foregroundMark x1="71663" y1="46028" x2="70925" y2="53563"/>
                              <a14:foregroundMark x1="70925" y1="46765" x2="70925" y2="52907"/>
                              <a14:foregroundMark x1="70925" y1="43898" x2="70598" y2="53235"/>
                              <a14:foregroundMark x1="70598" y1="48321" x2="70352" y2="53071"/>
                              <a14:foregroundMark x1="70188" y1="47256" x2="70352" y2="53972"/>
                              <a14:foregroundMark x1="70352" y1="46601" x2="70352" y2="54136"/>
                              <a14:foregroundMark x1="70352" y1="45700" x2="70352" y2="50614"/>
                              <a14:foregroundMark x1="70352" y1="47093" x2="70352" y2="53071"/>
                              <a14:foregroundMark x1="70352" y1="47502" x2="70188" y2="54300"/>
                              <a14:foregroundMark x1="69369" y1="46028" x2="69206" y2="50614"/>
                              <a14:foregroundMark x1="69206" y1="47666" x2="69206" y2="52416"/>
                              <a14:foregroundMark x1="69206" y1="44963" x2="69206" y2="49713"/>
                              <a14:foregroundMark x1="69206" y1="45536" x2="68960" y2="49959"/>
                              <a14:foregroundMark x1="68960" y1="45209" x2="68305" y2="53563"/>
                              <a14:foregroundMark x1="67731" y1="48731" x2="67731" y2="54464"/>
                              <a14:foregroundMark x1="66912" y1="47093" x2="66912" y2="52334"/>
                              <a14:foregroundMark x1="68059" y1="46192" x2="68468" y2="52334"/>
                              <a14:foregroundMark x1="69369" y1="48321" x2="69861" y2="52580"/>
                              <a14:foregroundMark x1="70598" y1="47256" x2="70925" y2="52907"/>
                              <a14:foregroundMark x1="70925" y1="49386" x2="71417" y2="55528"/>
                              <a14:foregroundMark x1="66667" y1="39885" x2="66667" y2="43079"/>
                              <a14:foregroundMark x1="63882" y1="36364" x2="63882" y2="44144"/>
                              <a14:foregroundMark x1="27518" y1="8108" x2="28583" y2="27518"/>
                              <a14:foregroundMark x1="27846" y1="9091" x2="27928" y2="15889"/>
                              <a14:foregroundMark x1="28256" y1="9091" x2="27928" y2="15233"/>
                              <a14:foregroundMark x1="27928" y1="9582" x2="27928" y2="15315"/>
                              <a14:foregroundMark x1="27518" y1="8518" x2="28583" y2="33743"/>
                              <a14:foregroundMark x1="28010" y1="9500" x2="28256" y2="33170"/>
                              <a14:foregroundMark x1="29238" y1="17199" x2="29238" y2="27027"/>
                              <a14:foregroundMark x1="28829" y1="20147" x2="28665" y2="29484"/>
                              <a14:foregroundMark x1="28665" y1="18509" x2="28665" y2="29975"/>
                              <a14:foregroundMark x1="28419" y1="18591" x2="28337" y2="29730"/>
                              <a14:foregroundMark x1="28256" y1="16462" x2="28256" y2="25471"/>
                              <a14:foregroundMark x1="27437" y1="9173" x2="27437" y2="20147"/>
                              <a14:foregroundMark x1="28010" y1="9337" x2="28337" y2="26454"/>
                              <a14:foregroundMark x1="28665" y1="8681" x2="28665" y2="17690"/>
                              <a14:foregroundMark x1="27928" y1="9582" x2="27928" y2="16871"/>
                              <a14:foregroundMark x1="27928" y1="10074" x2="27928" y2="16380"/>
                              <a14:foregroundMark x1="27928" y1="9910" x2="28092" y2="16953"/>
                              <a14:foregroundMark x1="27518" y1="10319" x2="28993" y2="23260"/>
                              <a14:foregroundMark x1="27764" y1="16462" x2="28092" y2="24652"/>
                              <a14:foregroundMark x1="27928" y1="18755" x2="27928" y2="22113"/>
                              <a14:foregroundMark x1="27682" y1="19165" x2="28010" y2="23915"/>
                              <a14:foregroundMark x1="29238" y1="36773" x2="28911" y2="43571"/>
                              <a14:foregroundMark x1="28829" y1="37183" x2="28829" y2="41769"/>
                              <a14:foregroundMark x1="28501" y1="36691" x2="28665" y2="40704"/>
                              <a14:foregroundMark x1="28665" y1="34562" x2="29566" y2="42015"/>
                              <a14:foregroundMark x1="29566" y1="33415" x2="30221" y2="41114"/>
                              <a14:foregroundMark x1="30221" y1="32187" x2="30631" y2="40459"/>
                              <a14:foregroundMark x1="30631" y1="26699" x2="30631" y2="33989"/>
                              <a14:foregroundMark x1="29484" y1="26699" x2="29484" y2="34808"/>
                              <a14:foregroundMark x1="28993" y1="24980" x2="29075" y2="33088"/>
                              <a14:foregroundMark x1="28501" y1="23833" x2="28501" y2="32596"/>
                              <a14:foregroundMark x1="28501" y1="23260" x2="29075" y2="33661"/>
                              <a14:foregroundMark x1="28419" y1="22932" x2="28419" y2="29975"/>
                              <a14:foregroundMark x1="28419" y1="21048" x2="28665" y2="31695"/>
                              <a14:foregroundMark x1="27928" y1="24161" x2="28419" y2="33907"/>
                              <a14:foregroundMark x1="28419" y1="24324" x2="30303" y2="36937"/>
                              <a14:backgroundMark x1="26044" y1="32596" x2="27764" y2="70844"/>
                              <a14:backgroundMark x1="33661" y1="54300" x2="36118" y2="74283"/>
                              <a14:backgroundMark x1="30958" y1="4423" x2="55610" y2="12940"/>
                              <a14:backgroundMark x1="51515" y1="11548" x2="67322" y2="26044"/>
                              <a14:backgroundMark x1="61916" y1="27191" x2="71744" y2="26618"/>
                              <a14:backgroundMark x1="69533" y1="6388" x2="71744" y2="19247"/>
                              <a14:backgroundMark x1="75020" y1="32924" x2="74201" y2="94267"/>
                              <a14:backgroundMark x1="70925" y1="92056" x2="38575" y2="91237"/>
                              <a14:backgroundMark x1="32023" y1="94758" x2="26044" y2="7699"/>
                              <a14:backgroundMark x1="31450" y1="53972" x2="34480" y2="93694"/>
                              <a14:backgroundMark x1="38575" y1="94758" x2="59132" y2="95086"/>
                              <a14:backgroundMark x1="37265" y1="58067" x2="45209" y2="80835"/>
                              <a14:backgroundMark x1="43243" y1="71007" x2="67649" y2="81081"/>
                              <a14:backgroundMark x1="70106" y1="73464" x2="40213" y2="84685"/>
                            </a14:backgroundRemoval>
                          </a14:imgEffect>
                        </a14:imgLayer>
                      </a14:imgProps>
                    </a:ext>
                    <a:ext uri="{28A0092B-C50C-407E-A947-70E740481C1C}">
                      <a14:useLocalDpi xmlns:a14="http://schemas.microsoft.com/office/drawing/2010/main"/>
                    </a:ext>
                  </a:extLst>
                </a:blip>
                <a:srcRect l="20048" r="23612"/>
                <a:stretch/>
              </p:blipFill>
              <p:spPr bwMode="auto">
                <a:xfrm>
                  <a:off x="-84753" y="2896722"/>
                  <a:ext cx="2238173" cy="3972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5" name="Picture 3"/>
              <p:cNvPicPr>
                <a:picLocks noChangeAspect="1" noChangeArrowheads="1"/>
              </p:cNvPicPr>
              <p:nvPr/>
            </p:nvPicPr>
            <p:blipFill rotWithShape="1">
              <a:blip r:embed="rId8" cstate="email">
                <a:clrChange>
                  <a:clrFrom>
                    <a:srgbClr val="CBC9CC"/>
                  </a:clrFrom>
                  <a:clrTo>
                    <a:srgbClr val="CBC9CC">
                      <a:alpha val="0"/>
                    </a:srgbClr>
                  </a:clrTo>
                </a:clrChange>
                <a:extLst>
                  <a:ext uri="{BEBA8EAE-BF5A-486C-A8C5-ECC9F3942E4B}">
                    <a14:imgProps xmlns:a14="http://schemas.microsoft.com/office/drawing/2010/main">
                      <a14:imgLayer r:embed="rId9">
                        <a14:imgEffect>
                          <a14:backgroundRemoval t="2439" b="97073" l="9016" r="67213"/>
                        </a14:imgEffect>
                      </a14:imgLayer>
                    </a14:imgProps>
                  </a:ext>
                  <a:ext uri="{28A0092B-C50C-407E-A947-70E740481C1C}">
                    <a14:useLocalDpi xmlns:a14="http://schemas.microsoft.com/office/drawing/2010/main"/>
                  </a:ext>
                </a:extLst>
              </a:blip>
              <a:srcRect/>
              <a:stretch/>
            </p:blipFill>
            <p:spPr bwMode="auto">
              <a:xfrm>
                <a:off x="100462" y="5057191"/>
                <a:ext cx="1150930" cy="193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Tree>
    <p:extLst>
      <p:ext uri="{BB962C8B-B14F-4D97-AF65-F5344CB8AC3E}">
        <p14:creationId xmlns:p14="http://schemas.microsoft.com/office/powerpoint/2010/main" val="395625612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2485" y="274638"/>
            <a:ext cx="8836899"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442" y="1066800"/>
            <a:ext cx="10969942"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D61BFD7-1BFB-4165-B6C8-93BD150BB7E4}"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251" y="218718"/>
            <a:ext cx="2104236" cy="548806"/>
          </a:xfrm>
          <a:prstGeom prst="rect">
            <a:avLst/>
          </a:prstGeom>
        </p:spPr>
      </p:pic>
      <p:cxnSp>
        <p:nvCxnSpPr>
          <p:cNvPr id="9" name="Straight Connector 8"/>
          <p:cNvCxnSpPr/>
          <p:nvPr userDrawn="1"/>
        </p:nvCxnSpPr>
        <p:spPr>
          <a:xfrm>
            <a:off x="609442" y="838200"/>
            <a:ext cx="10969942"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Objective Layout">
    <p:spTree>
      <p:nvGrpSpPr>
        <p:cNvPr id="1" name=""/>
        <p:cNvGrpSpPr/>
        <p:nvPr/>
      </p:nvGrpSpPr>
      <p:grpSpPr>
        <a:xfrm>
          <a:off x="0" y="0"/>
          <a:ext cx="0" cy="0"/>
          <a:chOff x="0" y="0"/>
          <a:chExt cx="0" cy="0"/>
        </a:xfrm>
      </p:grpSpPr>
      <p:sp>
        <p:nvSpPr>
          <p:cNvPr id="2" name="Title 1"/>
          <p:cNvSpPr>
            <a:spLocks noGrp="1"/>
          </p:cNvSpPr>
          <p:nvPr>
            <p:ph type="title"/>
          </p:nvPr>
        </p:nvSpPr>
        <p:spPr>
          <a:xfrm>
            <a:off x="2742485" y="274638"/>
            <a:ext cx="8836899"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6812" y="1066800"/>
            <a:ext cx="9142571" cy="5257800"/>
          </a:xfrm>
        </p:spPr>
        <p:txBody>
          <a:bodyPr>
            <a:normAutofit/>
          </a:bodyPr>
          <a:lstStyle>
            <a:lvl1pPr marL="342900" indent="-342900">
              <a:buClr>
                <a:srgbClr val="FF5A33"/>
              </a:buClr>
              <a:buFont typeface="Wingdings" pitchFamily="2" charset="2"/>
              <a:buChar char="¤"/>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D61BFD7-1BFB-4165-B6C8-93BD150BB7E4}"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251" y="218718"/>
            <a:ext cx="2104236" cy="548806"/>
          </a:xfrm>
          <a:prstGeom prst="rect">
            <a:avLst/>
          </a:prstGeom>
        </p:spPr>
      </p:pic>
      <p:cxnSp>
        <p:nvCxnSpPr>
          <p:cNvPr id="9" name="Straight Connector 8"/>
          <p:cNvCxnSpPr/>
          <p:nvPr userDrawn="1"/>
        </p:nvCxnSpPr>
        <p:spPr>
          <a:xfrm>
            <a:off x="609442" y="838200"/>
            <a:ext cx="10969942"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pic>
        <p:nvPicPr>
          <p:cNvPr id="10" name="Picture 2" descr="D:\Pictures\PNG\present.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303212" y="1501139"/>
            <a:ext cx="2318714" cy="5356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61254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Layout">
    <p:spTree>
      <p:nvGrpSpPr>
        <p:cNvPr id="1" name=""/>
        <p:cNvGrpSpPr/>
        <p:nvPr/>
      </p:nvGrpSpPr>
      <p:grpSpPr>
        <a:xfrm>
          <a:off x="0" y="0"/>
          <a:ext cx="0" cy="0"/>
          <a:chOff x="0" y="0"/>
          <a:chExt cx="0" cy="0"/>
        </a:xfrm>
      </p:grpSpPr>
      <p:pic>
        <p:nvPicPr>
          <p:cNvPr id="10" name="Picture 2" descr="D:\Pictures\PNG\pres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9900340" y="1501140"/>
            <a:ext cx="2318714" cy="53568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42485" y="274638"/>
            <a:ext cx="8836899"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442" y="1066800"/>
            <a:ext cx="10969942" cy="5257800"/>
          </a:xfrm>
        </p:spPr>
        <p:txBody>
          <a:bodyPr>
            <a:normAutofit/>
          </a:bodyPr>
          <a:lstStyle>
            <a:lvl1pPr marL="342900" indent="-342900">
              <a:buClr>
                <a:srgbClr val="FF5A33"/>
              </a:buClr>
              <a:buFont typeface="Wingdings" pitchFamily="2" charset="2"/>
              <a:buChar char="&amp;"/>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D61BFD7-1BFB-4165-B6C8-93BD150BB7E4}"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8251" y="218718"/>
            <a:ext cx="2104236" cy="548806"/>
          </a:xfrm>
          <a:prstGeom prst="rect">
            <a:avLst/>
          </a:prstGeom>
        </p:spPr>
      </p:pic>
      <p:cxnSp>
        <p:nvCxnSpPr>
          <p:cNvPr id="9" name="Straight Connector 8"/>
          <p:cNvCxnSpPr/>
          <p:nvPr userDrawn="1"/>
        </p:nvCxnSpPr>
        <p:spPr>
          <a:xfrm>
            <a:off x="609442" y="838200"/>
            <a:ext cx="10969942"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40678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ummary Layout">
    <p:spTree>
      <p:nvGrpSpPr>
        <p:cNvPr id="1" name=""/>
        <p:cNvGrpSpPr/>
        <p:nvPr/>
      </p:nvGrpSpPr>
      <p:grpSpPr>
        <a:xfrm>
          <a:off x="0" y="0"/>
          <a:ext cx="0" cy="0"/>
          <a:chOff x="0" y="0"/>
          <a:chExt cx="0" cy="0"/>
        </a:xfrm>
      </p:grpSpPr>
      <p:pic>
        <p:nvPicPr>
          <p:cNvPr id="4098" name="Picture 2" descr="Related imag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371012" y="914400"/>
            <a:ext cx="1842993"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D:\Pictures\PNG\present.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flipH="1">
            <a:off x="9900340" y="1501140"/>
            <a:ext cx="2318714" cy="53568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42485" y="274638"/>
            <a:ext cx="8836899"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442" y="1066800"/>
            <a:ext cx="10969942" cy="5257800"/>
          </a:xfrm>
        </p:spPr>
        <p:txBody>
          <a:bodyPr>
            <a:normAutofit/>
          </a:bodyPr>
          <a:lstStyle>
            <a:lvl1pPr marL="342900" indent="-342900">
              <a:buClr>
                <a:srgbClr val="FF5A33"/>
              </a:buClr>
              <a:buFont typeface="Wingdings" pitchFamily="2" charset="2"/>
              <a:buChar char="þ"/>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D61BFD7-1BFB-4165-B6C8-93BD150BB7E4}"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38251" y="218718"/>
            <a:ext cx="2104236" cy="548806"/>
          </a:xfrm>
          <a:prstGeom prst="rect">
            <a:avLst/>
          </a:prstGeom>
        </p:spPr>
      </p:pic>
      <p:cxnSp>
        <p:nvCxnSpPr>
          <p:cNvPr id="9" name="Straight Connector 8"/>
          <p:cNvCxnSpPr/>
          <p:nvPr userDrawn="1"/>
        </p:nvCxnSpPr>
        <p:spPr>
          <a:xfrm>
            <a:off x="609442" y="838200"/>
            <a:ext cx="10969942"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41833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4" y="4406902"/>
            <a:ext cx="10360501" cy="1362075"/>
          </a:xfrm>
        </p:spPr>
        <p:txBody>
          <a:bodyPr anchor="t">
            <a:normAutofit/>
          </a:bodyPr>
          <a:lstStyle>
            <a:lvl1pPr algn="ctr">
              <a:defRPr sz="3200" b="1" cap="all" spc="0" baseline="0">
                <a:ln w="18000">
                  <a:solidFill>
                    <a:schemeClr val="accent2">
                      <a:satMod val="140000"/>
                    </a:schemeClr>
                  </a:solidFill>
                  <a:prstDash val="solid"/>
                  <a:miter lim="800000"/>
                </a:ln>
                <a:noFill/>
                <a:effectLst>
                  <a:outerShdw blurRad="25500" dist="23000" dir="7020000" algn="tl">
                    <a:srgbClr val="000000">
                      <a:alpha val="50000"/>
                    </a:srgbClr>
                  </a:outerShdw>
                </a:effectLst>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BD61BFD7-1BFB-4165-B6C8-93BD150BB7E4}"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25246" y="1219202"/>
            <a:ext cx="2138334" cy="3029373"/>
          </a:xfrm>
          <a:prstGeom prst="rect">
            <a:avLst/>
          </a:prstGeom>
        </p:spPr>
      </p:pic>
    </p:spTree>
    <p:extLst>
      <p:ext uri="{BB962C8B-B14F-4D97-AF65-F5344CB8AC3E}">
        <p14:creationId xmlns:p14="http://schemas.microsoft.com/office/powerpoint/2010/main" val="208284010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11015" y="3581400"/>
            <a:ext cx="10969942" cy="1143000"/>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BD61BFD7-1BFB-4165-B6C8-93BD150BB7E4}" type="datetimeFigureOut">
              <a:rPr lang="en-US" smtClean="0"/>
              <a:t>6/21/2019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pic>
        <p:nvPicPr>
          <p:cNvPr id="5122" name="Picture 2" descr="Image result for Dem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24723" y="1295400"/>
            <a:ext cx="6148084"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6903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441" y="990601"/>
            <a:ext cx="5383397" cy="5135564"/>
          </a:xfrm>
        </p:spPr>
        <p:txBody>
          <a:bodyPr/>
          <a:lstStyle>
            <a:lvl1pPr marL="342900" indent="-342900">
              <a:buClr>
                <a:srgbClr val="FF3300"/>
              </a:buClr>
              <a:buFont typeface="Wingdings" pitchFamily="2" charset="2"/>
              <a:buChar char="v"/>
              <a:defRPr sz="2800">
                <a:latin typeface="Segoe UI" pitchFamily="34" charset="0"/>
                <a:cs typeface="Segoe UI" pitchFamily="34" charset="0"/>
              </a:defRPr>
            </a:lvl1pPr>
            <a:lvl2pPr marL="742950" indent="-285750">
              <a:buClr>
                <a:srgbClr val="FF3300"/>
              </a:buClr>
              <a:buFont typeface="Wingdings" pitchFamily="2" charset="2"/>
              <a:buChar char="Ø"/>
              <a:defRPr sz="2400">
                <a:latin typeface="Segoe UI" pitchFamily="34" charset="0"/>
                <a:cs typeface="Segoe UI" pitchFamily="34" charset="0"/>
              </a:defRPr>
            </a:lvl2pPr>
            <a:lvl3pPr>
              <a:defRPr sz="2000">
                <a:latin typeface="Segoe UI" pitchFamily="34" charset="0"/>
                <a:cs typeface="Segoe UI" pitchFamily="34" charset="0"/>
              </a:defRPr>
            </a:lvl3pPr>
            <a:lvl4pPr>
              <a:defRPr sz="1800">
                <a:latin typeface="Segoe UI" pitchFamily="34" charset="0"/>
                <a:cs typeface="Segoe UI" pitchFamily="34" charset="0"/>
              </a:defRPr>
            </a:lvl4pPr>
            <a:lvl5pPr>
              <a:defRPr sz="1800">
                <a:latin typeface="Segoe UI" pitchFamily="34" charset="0"/>
                <a:cs typeface="Segoe U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95987" y="990601"/>
            <a:ext cx="5383397" cy="5135564"/>
          </a:xfrm>
        </p:spPr>
        <p:txBody>
          <a:bodyPr/>
          <a:lstStyle>
            <a:lvl1pPr marL="342900" indent="-342900">
              <a:buClr>
                <a:srgbClr val="FF3300"/>
              </a:buClr>
              <a:buFont typeface="Wingdings" pitchFamily="2" charset="2"/>
              <a:buChar char="v"/>
              <a:defRPr sz="2800">
                <a:latin typeface="Segoe UI" pitchFamily="34" charset="0"/>
                <a:cs typeface="Segoe UI" pitchFamily="34" charset="0"/>
              </a:defRPr>
            </a:lvl1pPr>
            <a:lvl2pPr marL="742950" indent="-285750">
              <a:buClr>
                <a:srgbClr val="FF3300"/>
              </a:buClr>
              <a:buFont typeface="Wingdings" pitchFamily="2" charset="2"/>
              <a:buChar char="Ø"/>
              <a:defRPr sz="2400">
                <a:latin typeface="Segoe UI" pitchFamily="34" charset="0"/>
                <a:cs typeface="Segoe UI" pitchFamily="34" charset="0"/>
              </a:defRPr>
            </a:lvl2pPr>
            <a:lvl3pPr>
              <a:defRPr sz="2000">
                <a:latin typeface="Segoe UI" pitchFamily="34" charset="0"/>
                <a:cs typeface="Segoe UI" pitchFamily="34" charset="0"/>
              </a:defRPr>
            </a:lvl3pPr>
            <a:lvl4pPr>
              <a:defRPr sz="1800">
                <a:latin typeface="Segoe UI" pitchFamily="34" charset="0"/>
                <a:cs typeface="Segoe UI" pitchFamily="34" charset="0"/>
              </a:defRPr>
            </a:lvl4pPr>
            <a:lvl5pPr>
              <a:defRPr sz="1800">
                <a:latin typeface="Segoe UI" pitchFamily="34" charset="0"/>
                <a:cs typeface="Segoe U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D61BFD7-1BFB-4165-B6C8-93BD150BB7E4}" type="datetimeFigureOut">
              <a:rPr lang="en-US" smtClean="0"/>
              <a:t>6/21/2019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251" y="218718"/>
            <a:ext cx="2104236" cy="548806"/>
          </a:xfrm>
          <a:prstGeom prst="rect">
            <a:avLst/>
          </a:prstGeom>
        </p:spPr>
      </p:pic>
      <p:cxnSp>
        <p:nvCxnSpPr>
          <p:cNvPr id="10" name="Straight Connector 9"/>
          <p:cNvCxnSpPr/>
          <p:nvPr userDrawn="1"/>
        </p:nvCxnSpPr>
        <p:spPr>
          <a:xfrm>
            <a:off x="609442" y="838200"/>
            <a:ext cx="10969942"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a:xfrm>
            <a:off x="2742486" y="274638"/>
            <a:ext cx="8836898" cy="492886"/>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val="6637152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442" y="914400"/>
            <a:ext cx="5385515" cy="639762"/>
          </a:xfrm>
        </p:spPr>
        <p:txBody>
          <a:bodyPr anchor="b"/>
          <a:lstStyle>
            <a:lvl1pPr marL="0" indent="0">
              <a:buNone/>
              <a:defRPr sz="2400" b="1" cap="small" baseline="0">
                <a:solidFill>
                  <a:srgbClr val="FF3300"/>
                </a:solidFill>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442" y="1600201"/>
            <a:ext cx="5385515" cy="4525963"/>
          </a:xfrm>
        </p:spPr>
        <p:txBody>
          <a:bodyPr/>
          <a:lstStyle>
            <a:lvl1pPr marL="342900" indent="-342900">
              <a:buClr>
                <a:srgbClr val="FF3300"/>
              </a:buClr>
              <a:buFont typeface="Wingdings" pitchFamily="2" charset="2"/>
              <a:buChar char="v"/>
              <a:defRPr sz="2400"/>
            </a:lvl1pPr>
            <a:lvl2pPr marL="742950" indent="-285750">
              <a:buClr>
                <a:srgbClr val="FF3300"/>
              </a:buClr>
              <a:buFont typeface="Wingdings" pitchFamily="2" charset="2"/>
              <a:buChar char="Ø"/>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91755" y="914400"/>
            <a:ext cx="5387630" cy="639762"/>
          </a:xfrm>
        </p:spPr>
        <p:txBody>
          <a:bodyPr anchor="b"/>
          <a:lstStyle>
            <a:lvl1pPr marL="0" indent="0">
              <a:buNone/>
              <a:defRPr sz="2400" b="1" cap="small" baseline="0">
                <a:solidFill>
                  <a:srgbClr val="FF3300"/>
                </a:solidFill>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5" y="1600201"/>
            <a:ext cx="5387630" cy="4525963"/>
          </a:xfrm>
        </p:spPr>
        <p:txBody>
          <a:bodyPr/>
          <a:lstStyle>
            <a:lvl1pPr marL="342900" indent="-342900">
              <a:buClr>
                <a:srgbClr val="FF3300"/>
              </a:buClr>
              <a:buFont typeface="Wingdings" pitchFamily="2" charset="2"/>
              <a:buChar char="v"/>
              <a:defRPr sz="2400"/>
            </a:lvl1pPr>
            <a:lvl2pPr marL="742950" indent="-285750">
              <a:buClr>
                <a:srgbClr val="FF3300"/>
              </a:buClr>
              <a:buFont typeface="Wingdings" pitchFamily="2" charset="2"/>
              <a:buChar char="Ø"/>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BD61BFD7-1BFB-4165-B6C8-93BD150BB7E4}" type="datetimeFigureOut">
              <a:rPr lang="en-US" smtClean="0"/>
              <a:t>6/21/2019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251" y="218718"/>
            <a:ext cx="2104236" cy="548806"/>
          </a:xfrm>
          <a:prstGeom prst="rect">
            <a:avLst/>
          </a:prstGeom>
        </p:spPr>
      </p:pic>
      <p:cxnSp>
        <p:nvCxnSpPr>
          <p:cNvPr id="12" name="Straight Connector 11"/>
          <p:cNvCxnSpPr/>
          <p:nvPr userDrawn="1"/>
        </p:nvCxnSpPr>
        <p:spPr>
          <a:xfrm>
            <a:off x="609442" y="838200"/>
            <a:ext cx="10969942"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2742486" y="274638"/>
            <a:ext cx="8836898" cy="563562"/>
          </a:xfrm>
        </p:spPr>
        <p:txBody>
          <a:bodyPr>
            <a:norm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3045427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2" y="274638"/>
            <a:ext cx="10969942"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442" y="1600202"/>
            <a:ext cx="1096994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441" y="6356352"/>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6/21/2019</a:t>
            </a:fld>
            <a:endParaRPr lang="en-US"/>
          </a:p>
        </p:txBody>
      </p:sp>
      <p:sp>
        <p:nvSpPr>
          <p:cNvPr id="5" name="Footer Placeholder 4"/>
          <p:cNvSpPr>
            <a:spLocks noGrp="1"/>
          </p:cNvSpPr>
          <p:nvPr>
            <p:ph type="ftr" sz="quarter" idx="3"/>
          </p:nvPr>
        </p:nvSpPr>
        <p:spPr>
          <a:xfrm>
            <a:off x="4164516" y="6356352"/>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2"/>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85" r:id="rId3"/>
    <p:sldLayoutId id="2147483686" r:id="rId4"/>
    <p:sldLayoutId id="2147483687" r:id="rId5"/>
    <p:sldLayoutId id="2147483673" r:id="rId6"/>
    <p:sldLayoutId id="2147483688" r:id="rId7"/>
    <p:sldLayoutId id="2147483674" r:id="rId8"/>
    <p:sldLayoutId id="2147483675" r:id="rId9"/>
    <p:sldLayoutId id="2147483677" r:id="rId10"/>
    <p:sldLayoutId id="2147483678" r:id="rId11"/>
    <p:sldLayoutId id="2147483679" r:id="rId12"/>
    <p:sldLayoutId id="2147483680" r:id="rId13"/>
    <p:sldLayoutId id="2147483681" r:id="rId14"/>
    <p:sldLayoutId id="2147483682" r:id="rId15"/>
    <p:sldLayoutId id="2147483689" r:id="rId16"/>
  </p:sldLayoutIdLst>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err="1" smtClean="0"/>
              <a:t>NHẬp</a:t>
            </a:r>
            <a:r>
              <a:rPr lang="en-US" dirty="0" smtClean="0"/>
              <a:t>  MÔN LẬP TRÌNH</a:t>
            </a:r>
            <a:endParaRPr lang="en-US" dirty="0"/>
          </a:p>
        </p:txBody>
      </p:sp>
      <p:sp>
        <p:nvSpPr>
          <p:cNvPr id="3" name="Subtitle 2"/>
          <p:cNvSpPr>
            <a:spLocks noGrp="1"/>
          </p:cNvSpPr>
          <p:nvPr>
            <p:ph type="subTitle" idx="1"/>
          </p:nvPr>
        </p:nvSpPr>
        <p:spPr/>
        <p:txBody>
          <a:bodyPr/>
          <a:lstStyle/>
          <a:p>
            <a:r>
              <a:rPr lang="en-US" dirty="0" smtClean="0"/>
              <a:t>BÀI 1: KHÁI NIỆM CƠ BẢN</a:t>
            </a:r>
            <a:endParaRPr lang="en-US" dirty="0"/>
          </a:p>
        </p:txBody>
      </p:sp>
      <p:cxnSp>
        <p:nvCxnSpPr>
          <p:cNvPr id="4" name="Straight Connector 3"/>
          <p:cNvCxnSpPr/>
          <p:nvPr/>
        </p:nvCxnSpPr>
        <p:spPr>
          <a:xfrm>
            <a:off x="4681585" y="4800600"/>
            <a:ext cx="7469056" cy="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4858633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LẬP TRÌNH THAY ĐỔI THẾ GIỚI</a:t>
            </a:r>
            <a:endParaRPr lang="en-US" dirty="0"/>
          </a:p>
        </p:txBody>
      </p:sp>
      <p:sp>
        <p:nvSpPr>
          <p:cNvPr id="4" name="Content Placeholder 3"/>
          <p:cNvSpPr>
            <a:spLocks noGrp="1"/>
          </p:cNvSpPr>
          <p:nvPr>
            <p:ph idx="1"/>
          </p:nvPr>
        </p:nvSpPr>
        <p:spPr/>
        <p:txBody>
          <a:bodyPr>
            <a:normAutofit/>
          </a:bodyPr>
          <a:lstStyle/>
          <a:p>
            <a:r>
              <a:rPr lang="en-US" dirty="0" err="1" smtClean="0"/>
              <a:t>Chinh</a:t>
            </a:r>
            <a:r>
              <a:rPr lang="en-US" dirty="0" smtClean="0"/>
              <a:t> </a:t>
            </a:r>
            <a:r>
              <a:rPr lang="en-US" dirty="0" err="1" smtClean="0"/>
              <a:t>phục</a:t>
            </a:r>
            <a:r>
              <a:rPr lang="en-US" dirty="0" smtClean="0"/>
              <a:t> </a:t>
            </a:r>
            <a:r>
              <a:rPr lang="en-US" dirty="0" err="1" smtClean="0"/>
              <a:t>không</a:t>
            </a:r>
            <a:r>
              <a:rPr lang="en-US" dirty="0" smtClean="0"/>
              <a:t> </a:t>
            </a:r>
            <a:r>
              <a:rPr lang="en-US" dirty="0" err="1" smtClean="0"/>
              <a:t>gian</a:t>
            </a:r>
            <a:endParaRPr lang="en-US" dirty="0" smtClean="0"/>
          </a:p>
          <a:p>
            <a:r>
              <a:rPr lang="en-US" dirty="0" err="1" smtClean="0"/>
              <a:t>Tạo</a:t>
            </a:r>
            <a:r>
              <a:rPr lang="en-US" dirty="0" smtClean="0"/>
              <a:t> </a:t>
            </a:r>
            <a:r>
              <a:rPr lang="en-US" dirty="0" err="1" smtClean="0"/>
              <a:t>ra</a:t>
            </a:r>
            <a:r>
              <a:rPr lang="en-US" dirty="0" smtClean="0"/>
              <a:t> </a:t>
            </a:r>
            <a:r>
              <a:rPr lang="en-US" dirty="0" err="1" smtClean="0"/>
              <a:t>phép</a:t>
            </a:r>
            <a:r>
              <a:rPr lang="en-US" dirty="0" smtClean="0"/>
              <a:t> </a:t>
            </a:r>
            <a:r>
              <a:rPr lang="en-US" dirty="0" err="1" smtClean="0"/>
              <a:t>thuật</a:t>
            </a:r>
            <a:endParaRPr lang="en-US" dirty="0" smtClean="0"/>
          </a:p>
          <a:p>
            <a:r>
              <a:rPr lang="pt-BR" dirty="0" smtClean="0"/>
              <a:t>Thay đổi toàn bộ các ngành nghề</a:t>
            </a:r>
          </a:p>
          <a:p>
            <a:r>
              <a:rPr lang="pt-BR" dirty="0" smtClean="0"/>
              <a:t>Giảm thiểu các công việc tay chân</a:t>
            </a:r>
          </a:p>
          <a:p>
            <a:r>
              <a:rPr lang="pt-BR" dirty="0" smtClean="0"/>
              <a:t>Ảnh hưởng lớn đến y học</a:t>
            </a:r>
          </a:p>
          <a:p>
            <a:endParaRPr lang="en-US" dirty="0"/>
          </a:p>
        </p:txBody>
      </p:sp>
    </p:spTree>
    <p:extLst>
      <p:ext uri="{BB962C8B-B14F-4D97-AF65-F5344CB8AC3E}">
        <p14:creationId xmlns:p14="http://schemas.microsoft.com/office/powerpoint/2010/main" val="362546426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AI CÓ THỂ HỌC LẬP TRÌNH?</a:t>
            </a:r>
            <a:endParaRPr lang="en-US" dirty="0"/>
          </a:p>
        </p:txBody>
      </p:sp>
      <p:sp>
        <p:nvSpPr>
          <p:cNvPr id="4" name="Content Placeholder 3"/>
          <p:cNvSpPr>
            <a:spLocks noGrp="1"/>
          </p:cNvSpPr>
          <p:nvPr>
            <p:ph idx="1"/>
          </p:nvPr>
        </p:nvSpPr>
        <p:spPr/>
        <p:txBody>
          <a:bodyPr>
            <a:normAutofit/>
          </a:bodyPr>
          <a:lstStyle/>
          <a:p>
            <a:r>
              <a:rPr lang="en-US" dirty="0" err="1" smtClean="0"/>
              <a:t>Những</a:t>
            </a:r>
            <a:r>
              <a:rPr lang="en-US" dirty="0" smtClean="0"/>
              <a:t> </a:t>
            </a:r>
            <a:r>
              <a:rPr lang="en-US" dirty="0" err="1" smtClean="0"/>
              <a:t>người</a:t>
            </a:r>
            <a:r>
              <a:rPr lang="en-US" dirty="0" smtClean="0"/>
              <a:t> </a:t>
            </a:r>
            <a:r>
              <a:rPr lang="en-US" dirty="0" err="1" smtClean="0"/>
              <a:t>có</a:t>
            </a:r>
            <a:r>
              <a:rPr lang="en-US" dirty="0" smtClean="0"/>
              <a:t> </a:t>
            </a:r>
            <a:r>
              <a:rPr lang="en-US" dirty="0" err="1" smtClean="0"/>
              <a:t>tư</a:t>
            </a:r>
            <a:r>
              <a:rPr lang="en-US" dirty="0" smtClean="0"/>
              <a:t> </a:t>
            </a:r>
            <a:r>
              <a:rPr lang="en-US" dirty="0" err="1" smtClean="0"/>
              <a:t>duy</a:t>
            </a:r>
            <a:r>
              <a:rPr lang="en-US" dirty="0" smtClean="0"/>
              <a:t> logic </a:t>
            </a:r>
            <a:r>
              <a:rPr lang="en-US" dirty="0" err="1" smtClean="0"/>
              <a:t>tốt</a:t>
            </a:r>
            <a:r>
              <a:rPr lang="en-US" dirty="0" smtClean="0"/>
              <a:t> </a:t>
            </a:r>
            <a:r>
              <a:rPr lang="en-US" dirty="0" err="1" smtClean="0"/>
              <a:t>sẽ</a:t>
            </a:r>
            <a:r>
              <a:rPr lang="en-US" dirty="0" smtClean="0"/>
              <a:t> </a:t>
            </a:r>
            <a:r>
              <a:rPr lang="en-US" dirty="0" err="1" smtClean="0"/>
              <a:t>là</a:t>
            </a:r>
            <a:r>
              <a:rPr lang="en-US" dirty="0" smtClean="0"/>
              <a:t> </a:t>
            </a:r>
            <a:r>
              <a:rPr lang="en-US" dirty="0" err="1" smtClean="0"/>
              <a:t>một</a:t>
            </a:r>
            <a:r>
              <a:rPr lang="en-US" dirty="0" smtClean="0"/>
              <a:t> </a:t>
            </a:r>
            <a:r>
              <a:rPr lang="en-US" dirty="0" err="1" smtClean="0"/>
              <a:t>lợi</a:t>
            </a:r>
            <a:r>
              <a:rPr lang="en-US" dirty="0" smtClean="0"/>
              <a:t> </a:t>
            </a:r>
            <a:r>
              <a:rPr lang="en-US" dirty="0" err="1" smtClean="0"/>
              <a:t>thế</a:t>
            </a:r>
            <a:r>
              <a:rPr lang="en-US" dirty="0" smtClean="0"/>
              <a:t> </a:t>
            </a:r>
            <a:r>
              <a:rPr lang="en-US" dirty="0" err="1" smtClean="0"/>
              <a:t>lớn</a:t>
            </a:r>
            <a:endParaRPr lang="en-US" dirty="0" smtClean="0"/>
          </a:p>
          <a:p>
            <a:r>
              <a:rPr lang="pt-BR" dirty="0" smtClean="0"/>
              <a:t>Những người thích tìm hiểu, khám phá những điều mới mẻ</a:t>
            </a:r>
          </a:p>
          <a:p>
            <a:r>
              <a:rPr lang="pt-BR" dirty="0" smtClean="0"/>
              <a:t>Những người có tính kiên trì, nhẫn nại thì tỉ lệ thành công sẽ cao hơn</a:t>
            </a:r>
            <a:endParaRPr lang="pt-BR" b="1" dirty="0" smtClean="0"/>
          </a:p>
          <a:p>
            <a:r>
              <a:rPr lang="pt-BR" dirty="0" smtClean="0"/>
              <a:t>Những người yêu thích sự tự do trong công việc</a:t>
            </a:r>
          </a:p>
          <a:p>
            <a:endParaRPr lang="pt-BR" dirty="0" smtClean="0"/>
          </a:p>
          <a:p>
            <a:endParaRPr lang="pt-BR" dirty="0" smtClean="0"/>
          </a:p>
          <a:p>
            <a:endParaRPr lang="en-US" dirty="0"/>
          </a:p>
        </p:txBody>
      </p:sp>
    </p:spTree>
    <p:extLst>
      <p:ext uri="{BB962C8B-B14F-4D97-AF65-F5344CB8AC3E}">
        <p14:creationId xmlns:p14="http://schemas.microsoft.com/office/powerpoint/2010/main" val="67518916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3" dur="500"/>
                                        <p:tgtEl>
                                          <p:spTgt spid="4">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KHẢ NĂNG TƯ DUY</a:t>
            </a:r>
            <a:endParaRPr lang="en-US" dirty="0"/>
          </a:p>
        </p:txBody>
      </p:sp>
      <p:sp>
        <p:nvSpPr>
          <p:cNvPr id="4" name="Content Placeholder 3"/>
          <p:cNvSpPr>
            <a:spLocks noGrp="1"/>
          </p:cNvSpPr>
          <p:nvPr>
            <p:ph idx="1"/>
          </p:nvPr>
        </p:nvSpPr>
        <p:spPr/>
        <p:txBody>
          <a:bodyPr>
            <a:normAutofit/>
          </a:bodyPr>
          <a:lstStyle/>
          <a:p>
            <a:r>
              <a:rPr lang="vi-VN" dirty="0" smtClean="0"/>
              <a:t>Trong </a:t>
            </a:r>
            <a:r>
              <a:rPr lang="vi-VN" dirty="0"/>
              <a:t>quá khứ, </a:t>
            </a:r>
            <a:r>
              <a:rPr lang="en-US" dirty="0" smtClean="0"/>
              <a:t>con </a:t>
            </a:r>
            <a:r>
              <a:rPr lang="en-US" dirty="0" err="1" smtClean="0"/>
              <a:t>người</a:t>
            </a:r>
            <a:r>
              <a:rPr lang="en-US" dirty="0" smtClean="0"/>
              <a:t> </a:t>
            </a:r>
            <a:r>
              <a:rPr lang="vi-VN" dirty="0" smtClean="0"/>
              <a:t>làm </a:t>
            </a:r>
            <a:r>
              <a:rPr lang="vi-VN" dirty="0"/>
              <a:t>việc dựa vào </a:t>
            </a:r>
            <a:r>
              <a:rPr lang="vi-VN" dirty="0" smtClean="0"/>
              <a:t>k</a:t>
            </a:r>
            <a:r>
              <a:rPr lang="en-US" dirty="0"/>
              <a:t>ỹ</a:t>
            </a:r>
            <a:r>
              <a:rPr lang="vi-VN" dirty="0" smtClean="0"/>
              <a:t> </a:t>
            </a:r>
            <a:r>
              <a:rPr lang="vi-VN" dirty="0"/>
              <a:t>năng cơ bắp, thì ngày nay </a:t>
            </a:r>
            <a:r>
              <a:rPr lang="en-US" dirty="0" err="1" smtClean="0"/>
              <a:t>chúng</a:t>
            </a:r>
            <a:r>
              <a:rPr lang="en-US" dirty="0" smtClean="0"/>
              <a:t> ta</a:t>
            </a:r>
            <a:r>
              <a:rPr lang="vi-VN" dirty="0" smtClean="0"/>
              <a:t> </a:t>
            </a:r>
            <a:r>
              <a:rPr lang="vi-VN" dirty="0"/>
              <a:t>làm việc dựa trên </a:t>
            </a:r>
            <a:r>
              <a:rPr lang="vi-VN" dirty="0" smtClean="0"/>
              <a:t>k</a:t>
            </a:r>
            <a:r>
              <a:rPr lang="en-US" dirty="0"/>
              <a:t>ỹ</a:t>
            </a:r>
            <a:r>
              <a:rPr lang="vi-VN" dirty="0" smtClean="0"/>
              <a:t> </a:t>
            </a:r>
            <a:r>
              <a:rPr lang="vi-VN" dirty="0"/>
              <a:t>năng tư </a:t>
            </a:r>
            <a:r>
              <a:rPr lang="vi-VN" dirty="0" smtClean="0"/>
              <a:t>duy</a:t>
            </a:r>
            <a:endParaRPr lang="en-US" dirty="0" smtClean="0"/>
          </a:p>
          <a:p>
            <a:r>
              <a:rPr lang="en-US" dirty="0" smtClean="0"/>
              <a:t>T</a:t>
            </a:r>
            <a:r>
              <a:rPr lang="vi-VN" dirty="0" smtClean="0"/>
              <a:t>ư </a:t>
            </a:r>
            <a:r>
              <a:rPr lang="vi-VN" dirty="0"/>
              <a:t>duy là một trong những </a:t>
            </a:r>
            <a:r>
              <a:rPr lang="vi-VN" dirty="0" smtClean="0"/>
              <a:t>k</a:t>
            </a:r>
            <a:r>
              <a:rPr lang="en-US" dirty="0"/>
              <a:t>ỹ</a:t>
            </a:r>
            <a:r>
              <a:rPr lang="vi-VN" dirty="0" smtClean="0"/>
              <a:t> </a:t>
            </a:r>
            <a:r>
              <a:rPr lang="vi-VN" dirty="0"/>
              <a:t>năng có giá trị nhất mà ngày nay bạn có thể </a:t>
            </a:r>
            <a:r>
              <a:rPr lang="vi-VN" dirty="0" smtClean="0"/>
              <a:t>học</a:t>
            </a:r>
            <a:r>
              <a:rPr lang="en-US" dirty="0" smtClean="0"/>
              <a:t> </a:t>
            </a:r>
            <a:r>
              <a:rPr lang="en-US" dirty="0" err="1" smtClean="0"/>
              <a:t>được</a:t>
            </a:r>
            <a:r>
              <a:rPr lang="en-US" dirty="0" smtClean="0"/>
              <a:t>.</a:t>
            </a:r>
            <a:endParaRPr lang="pt-BR" dirty="0" smtClean="0"/>
          </a:p>
          <a:p>
            <a:r>
              <a:rPr lang="en-US" dirty="0" smtClean="0"/>
              <a:t>K</a:t>
            </a:r>
            <a:r>
              <a:rPr lang="vi-VN" dirty="0" smtClean="0"/>
              <a:t>hi </a:t>
            </a:r>
            <a:r>
              <a:rPr lang="en-US" dirty="0" err="1" smtClean="0"/>
              <a:t>chúng</a:t>
            </a:r>
            <a:r>
              <a:rPr lang="en-US" dirty="0" smtClean="0"/>
              <a:t> ta</a:t>
            </a:r>
            <a:r>
              <a:rPr lang="vi-VN" dirty="0" smtClean="0"/>
              <a:t> </a:t>
            </a:r>
            <a:r>
              <a:rPr lang="vi-VN" dirty="0"/>
              <a:t>đối mặt với những vấn đề </a:t>
            </a:r>
            <a:r>
              <a:rPr lang="vi-VN" dirty="0" smtClean="0"/>
              <a:t>lớn</a:t>
            </a:r>
            <a:r>
              <a:rPr lang="en-US" dirty="0" smtClean="0"/>
              <a:t> </a:t>
            </a:r>
            <a:r>
              <a:rPr lang="en-US" dirty="0" err="1" smtClean="0"/>
              <a:t>mà</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giải</a:t>
            </a:r>
            <a:r>
              <a:rPr lang="en-US" dirty="0" smtClean="0"/>
              <a:t> </a:t>
            </a:r>
            <a:r>
              <a:rPr lang="en-US" dirty="0" err="1" smtClean="0"/>
              <a:t>đáp</a:t>
            </a:r>
            <a:r>
              <a:rPr lang="en-US" dirty="0" smtClean="0"/>
              <a:t>, </a:t>
            </a:r>
            <a:r>
              <a:rPr lang="en-US" dirty="0" err="1" smtClean="0"/>
              <a:t>chúng</a:t>
            </a:r>
            <a:r>
              <a:rPr lang="en-US" dirty="0" smtClean="0"/>
              <a:t> ta </a:t>
            </a:r>
            <a:r>
              <a:rPr lang="vi-VN" dirty="0" smtClean="0"/>
              <a:t>luôn </a:t>
            </a:r>
            <a:r>
              <a:rPr lang="vi-VN" dirty="0"/>
              <a:t>than phiền về khả năng </a:t>
            </a:r>
            <a:r>
              <a:rPr lang="vi-VN" dirty="0" smtClean="0"/>
              <a:t>của mình</a:t>
            </a:r>
            <a:r>
              <a:rPr lang="en-US" dirty="0" smtClean="0"/>
              <a:t>, </a:t>
            </a:r>
            <a:r>
              <a:rPr lang="en-US" dirty="0" err="1" smtClean="0"/>
              <a:t>đó</a:t>
            </a:r>
            <a:r>
              <a:rPr lang="en-US" dirty="0" smtClean="0"/>
              <a:t> </a:t>
            </a:r>
            <a:r>
              <a:rPr lang="en-US" dirty="0" err="1" smtClean="0"/>
              <a:t>gọi</a:t>
            </a:r>
            <a:r>
              <a:rPr lang="en-US" dirty="0" smtClean="0"/>
              <a:t> </a:t>
            </a:r>
            <a:r>
              <a:rPr lang="en-US" dirty="0" err="1" smtClean="0"/>
              <a:t>là</a:t>
            </a:r>
            <a:r>
              <a:rPr lang="en-US" dirty="0" smtClean="0"/>
              <a:t> </a:t>
            </a:r>
            <a:r>
              <a:rPr lang="en-US" dirty="0" err="1" smtClean="0"/>
              <a:t>lối</a:t>
            </a:r>
            <a:r>
              <a:rPr lang="en-US" dirty="0" smtClean="0"/>
              <a:t> </a:t>
            </a:r>
            <a:r>
              <a:rPr lang="en-US" dirty="0" err="1" smtClean="0"/>
              <a:t>mòn</a:t>
            </a:r>
            <a:r>
              <a:rPr lang="en-US" dirty="0" smtClean="0"/>
              <a:t> </a:t>
            </a:r>
            <a:r>
              <a:rPr lang="en-US" dirty="0" err="1" smtClean="0"/>
              <a:t>tư</a:t>
            </a:r>
            <a:r>
              <a:rPr lang="en-US" dirty="0" smtClean="0"/>
              <a:t> </a:t>
            </a:r>
            <a:r>
              <a:rPr lang="en-US" dirty="0" err="1" smtClean="0"/>
              <a:t>duy</a:t>
            </a:r>
            <a:r>
              <a:rPr lang="en-US" dirty="0" smtClean="0"/>
              <a:t>.</a:t>
            </a:r>
          </a:p>
          <a:p>
            <a:r>
              <a:rPr lang="en-US" dirty="0" err="1" smtClean="0"/>
              <a:t>Trên</a:t>
            </a:r>
            <a:r>
              <a:rPr lang="en-US" dirty="0" smtClean="0"/>
              <a:t> </a:t>
            </a:r>
            <a:r>
              <a:rPr lang="en-US" dirty="0" err="1" smtClean="0"/>
              <a:t>thực</a:t>
            </a:r>
            <a:r>
              <a:rPr lang="en-US" dirty="0" smtClean="0"/>
              <a:t> </a:t>
            </a:r>
            <a:r>
              <a:rPr lang="en-US" dirty="0" err="1" smtClean="0"/>
              <a:t>tế</a:t>
            </a:r>
            <a:r>
              <a:rPr lang="en-US" dirty="0" smtClean="0"/>
              <a:t>, </a:t>
            </a:r>
            <a:r>
              <a:rPr lang="en-US" dirty="0" err="1" smtClean="0"/>
              <a:t>tư</a:t>
            </a:r>
            <a:r>
              <a:rPr lang="en-US" dirty="0" smtClean="0"/>
              <a:t> </a:t>
            </a:r>
            <a:r>
              <a:rPr lang="en-US" dirty="0" err="1" smtClean="0"/>
              <a:t>duy</a:t>
            </a:r>
            <a:r>
              <a:rPr lang="en-US" dirty="0" smtClean="0"/>
              <a:t> </a:t>
            </a:r>
            <a:r>
              <a:rPr lang="en-US" dirty="0" err="1" smtClean="0"/>
              <a:t>là</a:t>
            </a:r>
            <a:r>
              <a:rPr lang="en-US" dirty="0" smtClean="0"/>
              <a:t> </a:t>
            </a:r>
            <a:r>
              <a:rPr lang="en-US" dirty="0" err="1" smtClean="0"/>
              <a:t>một</a:t>
            </a:r>
            <a:r>
              <a:rPr lang="en-US" dirty="0" smtClean="0"/>
              <a:t> </a:t>
            </a:r>
            <a:r>
              <a:rPr lang="en-US" dirty="0" err="1" smtClean="0"/>
              <a:t>kỹ</a:t>
            </a:r>
            <a:r>
              <a:rPr lang="en-US" dirty="0" smtClean="0"/>
              <a:t> </a:t>
            </a:r>
            <a:r>
              <a:rPr lang="en-US" dirty="0" err="1" smtClean="0"/>
              <a:t>năng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rèn</a:t>
            </a:r>
            <a:r>
              <a:rPr lang="en-US" dirty="0" smtClean="0"/>
              <a:t> </a:t>
            </a:r>
            <a:r>
              <a:rPr lang="en-US" dirty="0" err="1" smtClean="0"/>
              <a:t>luyện</a:t>
            </a:r>
            <a:r>
              <a:rPr lang="en-US" dirty="0" smtClean="0"/>
              <a:t> </a:t>
            </a:r>
            <a:r>
              <a:rPr lang="en-US" dirty="0" err="1" smtClean="0"/>
              <a:t>thông</a:t>
            </a:r>
            <a:r>
              <a:rPr lang="en-US" dirty="0" smtClean="0"/>
              <a:t> qua </a:t>
            </a:r>
            <a:r>
              <a:rPr lang="en-US" dirty="0" err="1" smtClean="0"/>
              <a:t>quá</a:t>
            </a:r>
            <a:r>
              <a:rPr lang="en-US" dirty="0" smtClean="0"/>
              <a:t> </a:t>
            </a:r>
            <a:r>
              <a:rPr lang="en-US" dirty="0" err="1" smtClean="0"/>
              <a:t>trình</a:t>
            </a:r>
            <a:r>
              <a:rPr lang="en-US" dirty="0" smtClean="0"/>
              <a:t> </a:t>
            </a:r>
            <a:r>
              <a:rPr lang="en-US" dirty="0" err="1" smtClean="0"/>
              <a:t>học</a:t>
            </a:r>
            <a:r>
              <a:rPr lang="en-US" dirty="0" smtClean="0"/>
              <a:t> </a:t>
            </a:r>
            <a:r>
              <a:rPr lang="en-US" dirty="0" err="1" smtClean="0"/>
              <a:t>tập</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đủ</a:t>
            </a:r>
            <a:r>
              <a:rPr lang="en-US" dirty="0" smtClean="0"/>
              <a:t> </a:t>
            </a:r>
            <a:r>
              <a:rPr lang="en-US" dirty="0" err="1" smtClean="0"/>
              <a:t>dài</a:t>
            </a:r>
            <a:r>
              <a:rPr lang="en-US" dirty="0" smtClean="0"/>
              <a:t> </a:t>
            </a:r>
            <a:endParaRPr lang="en-US" dirty="0"/>
          </a:p>
        </p:txBody>
      </p:sp>
    </p:spTree>
    <p:extLst>
      <p:ext uri="{BB962C8B-B14F-4D97-AF65-F5344CB8AC3E}">
        <p14:creationId xmlns:p14="http://schemas.microsoft.com/office/powerpoint/2010/main" val="246396295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RÈN LUYỆN TƯ DUY</a:t>
            </a:r>
            <a:endParaRPr lang="en-US" dirty="0"/>
          </a:p>
        </p:txBody>
      </p:sp>
      <p:sp>
        <p:nvSpPr>
          <p:cNvPr id="4" name="Content Placeholder 3"/>
          <p:cNvSpPr>
            <a:spLocks noGrp="1"/>
          </p:cNvSpPr>
          <p:nvPr>
            <p:ph idx="1"/>
          </p:nvPr>
        </p:nvSpPr>
        <p:spPr/>
        <p:txBody>
          <a:bodyPr>
            <a:normAutofit/>
          </a:bodyPr>
          <a:lstStyle/>
          <a:p>
            <a:r>
              <a:rPr lang="en-US" dirty="0" err="1"/>
              <a:t>Thực</a:t>
            </a:r>
            <a:r>
              <a:rPr lang="en-US" dirty="0"/>
              <a:t> </a:t>
            </a:r>
            <a:r>
              <a:rPr lang="en-US" dirty="0" err="1"/>
              <a:t>hành</a:t>
            </a:r>
            <a:r>
              <a:rPr lang="en-US" dirty="0"/>
              <a:t> </a:t>
            </a:r>
            <a:r>
              <a:rPr lang="en-US" dirty="0" err="1"/>
              <a:t>thật</a:t>
            </a:r>
            <a:r>
              <a:rPr lang="en-US" dirty="0"/>
              <a:t> </a:t>
            </a:r>
            <a:r>
              <a:rPr lang="en-US" dirty="0" err="1"/>
              <a:t>nhiều</a:t>
            </a:r>
            <a:endParaRPr lang="en-US" dirty="0"/>
          </a:p>
          <a:p>
            <a:r>
              <a:rPr lang="en-US" dirty="0" err="1" smtClean="0"/>
              <a:t>Thảo</a:t>
            </a:r>
            <a:r>
              <a:rPr lang="en-US" dirty="0" smtClean="0"/>
              <a:t> </a:t>
            </a:r>
            <a:r>
              <a:rPr lang="en-US" dirty="0" err="1" smtClean="0"/>
              <a:t>luận</a:t>
            </a:r>
            <a:r>
              <a:rPr lang="en-US" dirty="0" smtClean="0"/>
              <a:t> </a:t>
            </a:r>
            <a:r>
              <a:rPr lang="en-US" dirty="0" err="1" smtClean="0"/>
              <a:t>và</a:t>
            </a:r>
            <a:r>
              <a:rPr lang="en-US" dirty="0" smtClean="0"/>
              <a:t> </a:t>
            </a:r>
            <a:r>
              <a:rPr lang="en-US" dirty="0" err="1" smtClean="0"/>
              <a:t>tranh</a:t>
            </a:r>
            <a:r>
              <a:rPr lang="en-US" dirty="0" smtClean="0"/>
              <a:t> </a:t>
            </a:r>
            <a:r>
              <a:rPr lang="en-US" dirty="0" err="1" smtClean="0"/>
              <a:t>luận</a:t>
            </a:r>
            <a:endParaRPr lang="en-US" dirty="0" smtClean="0"/>
          </a:p>
          <a:p>
            <a:r>
              <a:rPr lang="en-US" dirty="0" err="1" smtClean="0"/>
              <a:t>Viết</a:t>
            </a:r>
            <a:r>
              <a:rPr lang="en-US" dirty="0" smtClean="0"/>
              <a:t> </a:t>
            </a:r>
            <a:r>
              <a:rPr lang="en-US" dirty="0" err="1"/>
              <a:t>ra</a:t>
            </a:r>
            <a:r>
              <a:rPr lang="en-US" dirty="0"/>
              <a:t> </a:t>
            </a:r>
            <a:r>
              <a:rPr lang="en-US" dirty="0" err="1"/>
              <a:t>những</a:t>
            </a:r>
            <a:r>
              <a:rPr lang="en-US" dirty="0"/>
              <a:t> </a:t>
            </a:r>
            <a:r>
              <a:rPr lang="en-US" dirty="0" err="1"/>
              <a:t>gì</a:t>
            </a:r>
            <a:r>
              <a:rPr lang="en-US" dirty="0"/>
              <a:t> </a:t>
            </a:r>
            <a:r>
              <a:rPr lang="en-US" dirty="0" err="1"/>
              <a:t>chợt</a:t>
            </a:r>
            <a:r>
              <a:rPr lang="en-US" dirty="0"/>
              <a:t> </a:t>
            </a:r>
            <a:r>
              <a:rPr lang="en-US" dirty="0" err="1"/>
              <a:t>đến</a:t>
            </a:r>
            <a:r>
              <a:rPr lang="en-US" dirty="0"/>
              <a:t> </a:t>
            </a:r>
            <a:r>
              <a:rPr lang="en-US" dirty="0" err="1"/>
              <a:t>trong</a:t>
            </a:r>
            <a:r>
              <a:rPr lang="en-US" dirty="0"/>
              <a:t> </a:t>
            </a:r>
            <a:r>
              <a:rPr lang="en-US" dirty="0" err="1" smtClean="0"/>
              <a:t>đầu</a:t>
            </a:r>
            <a:endParaRPr lang="en-US" dirty="0" smtClean="0"/>
          </a:p>
          <a:p>
            <a:r>
              <a:rPr lang="en-US" dirty="0" smtClean="0"/>
              <a:t>Thu </a:t>
            </a:r>
            <a:r>
              <a:rPr lang="en-US" dirty="0" err="1" smtClean="0"/>
              <a:t>thập</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hằng</a:t>
            </a:r>
            <a:r>
              <a:rPr lang="en-US" dirty="0" smtClean="0"/>
              <a:t> </a:t>
            </a:r>
            <a:r>
              <a:rPr lang="en-US" dirty="0" err="1" smtClean="0"/>
              <a:t>ngày</a:t>
            </a:r>
            <a:r>
              <a:rPr lang="en-US" dirty="0" smtClean="0"/>
              <a:t> </a:t>
            </a:r>
            <a:r>
              <a:rPr lang="en-US" dirty="0" err="1" smtClean="0"/>
              <a:t>về</a:t>
            </a:r>
            <a:r>
              <a:rPr lang="en-US" dirty="0" smtClean="0"/>
              <a:t> </a:t>
            </a:r>
            <a:r>
              <a:rPr lang="en-US" dirty="0" err="1" smtClean="0"/>
              <a:t>lĩnh</a:t>
            </a:r>
            <a:r>
              <a:rPr lang="en-US" dirty="0" smtClean="0"/>
              <a:t> </a:t>
            </a:r>
            <a:r>
              <a:rPr lang="en-US" dirty="0" err="1" smtClean="0"/>
              <a:t>vực</a:t>
            </a:r>
            <a:r>
              <a:rPr lang="en-US" dirty="0" smtClean="0"/>
              <a:t> </a:t>
            </a:r>
            <a:r>
              <a:rPr lang="en-US" dirty="0" err="1" smtClean="0"/>
              <a:t>liên</a:t>
            </a:r>
            <a:r>
              <a:rPr lang="en-US" dirty="0" smtClean="0"/>
              <a:t> </a:t>
            </a:r>
            <a:r>
              <a:rPr lang="en-US" dirty="0" err="1" smtClean="0"/>
              <a:t>quan</a:t>
            </a:r>
            <a:endParaRPr lang="en-US" dirty="0" smtClean="0"/>
          </a:p>
          <a:p>
            <a:r>
              <a:rPr lang="en-US" dirty="0" err="1" smtClean="0"/>
              <a:t>Rèn</a:t>
            </a:r>
            <a:r>
              <a:rPr lang="en-US" dirty="0" smtClean="0"/>
              <a:t> </a:t>
            </a:r>
            <a:r>
              <a:rPr lang="en-US" dirty="0" err="1" smtClean="0"/>
              <a:t>luyện</a:t>
            </a:r>
            <a:r>
              <a:rPr lang="en-US" dirty="0" smtClean="0"/>
              <a:t> </a:t>
            </a:r>
            <a:r>
              <a:rPr lang="en-US" dirty="0" err="1" smtClean="0"/>
              <a:t>sức</a:t>
            </a:r>
            <a:r>
              <a:rPr lang="en-US" dirty="0" smtClean="0"/>
              <a:t> </a:t>
            </a:r>
            <a:r>
              <a:rPr lang="en-US" dirty="0" err="1" smtClean="0"/>
              <a:t>khỏe</a:t>
            </a:r>
            <a:endParaRPr lang="en-US" dirty="0"/>
          </a:p>
        </p:txBody>
      </p:sp>
      <p:pic>
        <p:nvPicPr>
          <p:cNvPr id="2" name="Picture 1"/>
          <p:cNvPicPr>
            <a:picLocks noChangeAspect="1"/>
          </p:cNvPicPr>
          <p:nvPr/>
        </p:nvPicPr>
        <p:blipFill>
          <a:blip r:embed="rId2"/>
          <a:stretch>
            <a:fillRect/>
          </a:stretch>
        </p:blipFill>
        <p:spPr>
          <a:xfrm>
            <a:off x="3656013" y="4044473"/>
            <a:ext cx="4876800" cy="2300224"/>
          </a:xfrm>
          <a:prstGeom prst="rect">
            <a:avLst/>
          </a:prstGeom>
        </p:spPr>
      </p:pic>
    </p:spTree>
    <p:extLst>
      <p:ext uri="{BB962C8B-B14F-4D97-AF65-F5344CB8AC3E}">
        <p14:creationId xmlns:p14="http://schemas.microsoft.com/office/powerpoint/2010/main" val="120561441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BẤT CỨ AI ĐỀU CÓ KHẢ NĂNG HỌC LẬP TRÌNH</a:t>
            </a:r>
            <a:endParaRPr lang="en-US" dirty="0"/>
          </a:p>
        </p:txBody>
      </p:sp>
      <p:sp>
        <p:nvSpPr>
          <p:cNvPr id="4" name="Content Placeholder 3"/>
          <p:cNvSpPr>
            <a:spLocks noGrp="1"/>
          </p:cNvSpPr>
          <p:nvPr>
            <p:ph idx="1"/>
          </p:nvPr>
        </p:nvSpPr>
        <p:spPr/>
        <p:txBody>
          <a:bodyPr>
            <a:normAutofit/>
          </a:bodyPr>
          <a:lstStyle/>
          <a:p>
            <a:endParaRPr lang="pt-BR" dirty="0" smtClean="0"/>
          </a:p>
          <a:p>
            <a:endParaRPr lang="pt-BR" dirty="0" smtClean="0"/>
          </a:p>
          <a:p>
            <a:endParaRPr lang="en-US" dirty="0"/>
          </a:p>
        </p:txBody>
      </p:sp>
      <p:sp>
        <p:nvSpPr>
          <p:cNvPr id="2" name="TextBox 1"/>
          <p:cNvSpPr txBox="1"/>
          <p:nvPr/>
        </p:nvSpPr>
        <p:spPr>
          <a:xfrm>
            <a:off x="2272506" y="1008408"/>
            <a:ext cx="7643814" cy="1938992"/>
          </a:xfrm>
          <a:prstGeom prst="rect">
            <a:avLst/>
          </a:prstGeom>
          <a:solidFill>
            <a:schemeClr val="accent4">
              <a:lumMod val="50000"/>
            </a:schemeClr>
          </a:solidFill>
        </p:spPr>
        <p:txBody>
          <a:bodyPr wrap="square" rtlCol="0">
            <a:spAutoFit/>
          </a:bodyPr>
          <a:lstStyle/>
          <a:p>
            <a:pPr algn="ctr"/>
            <a:r>
              <a:rPr lang="en-US" sz="3200" b="1" dirty="0" err="1">
                <a:solidFill>
                  <a:srgbClr val="FFFF00"/>
                </a:solidFill>
                <a:latin typeface="Segoe UI Semibold" panose="020B0702040204020203" pitchFamily="34" charset="0"/>
                <a:cs typeface="Segoe UI Semibold" panose="020B0702040204020203" pitchFamily="34" charset="0"/>
              </a:rPr>
              <a:t>Học</a:t>
            </a:r>
            <a:r>
              <a:rPr lang="en-US" sz="3200" b="1" dirty="0">
                <a:solidFill>
                  <a:srgbClr val="FFFF00"/>
                </a:solidFill>
                <a:latin typeface="Segoe UI Semibold" panose="020B0702040204020203" pitchFamily="34" charset="0"/>
                <a:cs typeface="Segoe UI Semibold" panose="020B0702040204020203" pitchFamily="34" charset="0"/>
              </a:rPr>
              <a:t> </a:t>
            </a:r>
            <a:r>
              <a:rPr lang="en-US" sz="3200" b="1" dirty="0" err="1">
                <a:solidFill>
                  <a:srgbClr val="FFFF00"/>
                </a:solidFill>
                <a:latin typeface="Segoe UI Semibold" panose="020B0702040204020203" pitchFamily="34" charset="0"/>
                <a:cs typeface="Segoe UI Semibold" panose="020B0702040204020203" pitchFamily="34" charset="0"/>
              </a:rPr>
              <a:t>lập</a:t>
            </a:r>
            <a:r>
              <a:rPr lang="en-US" sz="3200" b="1" dirty="0">
                <a:solidFill>
                  <a:srgbClr val="FFFF00"/>
                </a:solidFill>
                <a:latin typeface="Segoe UI Semibold" panose="020B0702040204020203" pitchFamily="34" charset="0"/>
                <a:cs typeface="Segoe UI Semibold" panose="020B0702040204020203" pitchFamily="34" charset="0"/>
              </a:rPr>
              <a:t> </a:t>
            </a:r>
            <a:r>
              <a:rPr lang="en-US" sz="3200" b="1" dirty="0" err="1">
                <a:solidFill>
                  <a:srgbClr val="FFFF00"/>
                </a:solidFill>
                <a:latin typeface="Segoe UI Semibold" panose="020B0702040204020203" pitchFamily="34" charset="0"/>
                <a:cs typeface="Segoe UI Semibold" panose="020B0702040204020203" pitchFamily="34" charset="0"/>
              </a:rPr>
              <a:t>trình</a:t>
            </a:r>
            <a:r>
              <a:rPr lang="en-US" sz="3200" b="1" dirty="0">
                <a:solidFill>
                  <a:srgbClr val="FFFF00"/>
                </a:solidFill>
                <a:latin typeface="Segoe UI Semibold" panose="020B0702040204020203" pitchFamily="34" charset="0"/>
                <a:cs typeface="Segoe UI Semibold" panose="020B0702040204020203" pitchFamily="34" charset="0"/>
              </a:rPr>
              <a:t> </a:t>
            </a:r>
            <a:r>
              <a:rPr lang="en-US" sz="3200" b="1" dirty="0" err="1">
                <a:solidFill>
                  <a:srgbClr val="FFFF00"/>
                </a:solidFill>
                <a:latin typeface="Segoe UI Semibold" panose="020B0702040204020203" pitchFamily="34" charset="0"/>
                <a:cs typeface="Segoe UI Semibold" panose="020B0702040204020203" pitchFamily="34" charset="0"/>
              </a:rPr>
              <a:t>không</a:t>
            </a:r>
            <a:r>
              <a:rPr lang="en-US" sz="3200" b="1" dirty="0">
                <a:solidFill>
                  <a:srgbClr val="FFFF00"/>
                </a:solidFill>
                <a:latin typeface="Segoe UI Semibold" panose="020B0702040204020203" pitchFamily="34" charset="0"/>
                <a:cs typeface="Segoe UI Semibold" panose="020B0702040204020203" pitchFamily="34" charset="0"/>
              </a:rPr>
              <a:t> </a:t>
            </a:r>
            <a:r>
              <a:rPr lang="en-US" sz="3200" b="1" dirty="0" err="1">
                <a:solidFill>
                  <a:srgbClr val="FFFF00"/>
                </a:solidFill>
                <a:latin typeface="Segoe UI Semibold" panose="020B0702040204020203" pitchFamily="34" charset="0"/>
                <a:cs typeface="Segoe UI Semibold" panose="020B0702040204020203" pitchFamily="34" charset="0"/>
              </a:rPr>
              <a:t>dễ</a:t>
            </a:r>
            <a:r>
              <a:rPr lang="en-US" sz="3200" b="1" dirty="0">
                <a:solidFill>
                  <a:srgbClr val="FFFF00"/>
                </a:solidFill>
                <a:latin typeface="Segoe UI Semibold" panose="020B0702040204020203" pitchFamily="34" charset="0"/>
                <a:cs typeface="Segoe UI Semibold" panose="020B0702040204020203" pitchFamily="34" charset="0"/>
              </a:rPr>
              <a:t> </a:t>
            </a:r>
            <a:r>
              <a:rPr lang="en-US" sz="3200" b="1" dirty="0" err="1">
                <a:solidFill>
                  <a:srgbClr val="FFFF00"/>
                </a:solidFill>
                <a:latin typeface="Segoe UI Semibold" panose="020B0702040204020203" pitchFamily="34" charset="0"/>
                <a:cs typeface="Segoe UI Semibold" panose="020B0702040204020203" pitchFamily="34" charset="0"/>
              </a:rPr>
              <a:t>dàng</a:t>
            </a:r>
            <a:r>
              <a:rPr lang="en-US" sz="3200" b="1" dirty="0">
                <a:solidFill>
                  <a:srgbClr val="FFFF00"/>
                </a:solidFill>
                <a:latin typeface="Segoe UI Semibold" panose="020B0702040204020203" pitchFamily="34" charset="0"/>
                <a:cs typeface="Segoe UI Semibold" panose="020B0702040204020203" pitchFamily="34" charset="0"/>
              </a:rPr>
              <a:t> </a:t>
            </a:r>
            <a:r>
              <a:rPr lang="en-US" sz="3200" b="1" dirty="0" err="1">
                <a:solidFill>
                  <a:srgbClr val="FFFF00"/>
                </a:solidFill>
                <a:latin typeface="Segoe UI Semibold" panose="020B0702040204020203" pitchFamily="34" charset="0"/>
                <a:cs typeface="Segoe UI Semibold" panose="020B0702040204020203" pitchFamily="34" charset="0"/>
              </a:rPr>
              <a:t>đâu</a:t>
            </a:r>
            <a:r>
              <a:rPr lang="en-US" sz="3200" b="1" dirty="0" smtClean="0">
                <a:solidFill>
                  <a:srgbClr val="FFFF00"/>
                </a:solidFill>
                <a:latin typeface="Segoe UI Semibold" panose="020B0702040204020203" pitchFamily="34" charset="0"/>
                <a:cs typeface="Segoe UI Semibold" panose="020B0702040204020203" pitchFamily="34" charset="0"/>
              </a:rPr>
              <a:t>,</a:t>
            </a:r>
          </a:p>
          <a:p>
            <a:pPr algn="ctr"/>
            <a:r>
              <a:rPr lang="en-US" sz="3200" b="1" dirty="0" err="1" smtClean="0">
                <a:solidFill>
                  <a:srgbClr val="FFFF00"/>
                </a:solidFill>
                <a:latin typeface="Segoe UI Semibold" panose="020B0702040204020203" pitchFamily="34" charset="0"/>
                <a:cs typeface="Segoe UI Semibold" panose="020B0702040204020203" pitchFamily="34" charset="0"/>
              </a:rPr>
              <a:t>nhưng</a:t>
            </a:r>
            <a:r>
              <a:rPr lang="en-US" sz="3200" b="1" dirty="0" smtClean="0">
                <a:solidFill>
                  <a:srgbClr val="FFFF00"/>
                </a:solidFill>
                <a:latin typeface="Segoe UI Semibold" panose="020B0702040204020203" pitchFamily="34" charset="0"/>
                <a:cs typeface="Segoe UI Semibold" panose="020B0702040204020203" pitchFamily="34" charset="0"/>
              </a:rPr>
              <a:t> </a:t>
            </a:r>
            <a:r>
              <a:rPr lang="en-US" sz="3200" b="1" dirty="0" err="1">
                <a:solidFill>
                  <a:srgbClr val="FFFF00"/>
                </a:solidFill>
                <a:latin typeface="Segoe UI Semibold" panose="020B0702040204020203" pitchFamily="34" charset="0"/>
                <a:cs typeface="Segoe UI Semibold" panose="020B0702040204020203" pitchFamily="34" charset="0"/>
              </a:rPr>
              <a:t>cũng</a:t>
            </a:r>
            <a:r>
              <a:rPr lang="en-US" sz="3200" b="1" dirty="0">
                <a:solidFill>
                  <a:srgbClr val="FFFF00"/>
                </a:solidFill>
                <a:latin typeface="Segoe UI Semibold" panose="020B0702040204020203" pitchFamily="34" charset="0"/>
                <a:cs typeface="Segoe UI Semibold" panose="020B0702040204020203" pitchFamily="34" charset="0"/>
              </a:rPr>
              <a:t> </a:t>
            </a:r>
            <a:r>
              <a:rPr lang="en-US" sz="3200" b="1" dirty="0" err="1">
                <a:solidFill>
                  <a:srgbClr val="FFFF00"/>
                </a:solidFill>
                <a:latin typeface="Segoe UI Semibold" panose="020B0702040204020203" pitchFamily="34" charset="0"/>
                <a:cs typeface="Segoe UI Semibold" panose="020B0702040204020203" pitchFamily="34" charset="0"/>
              </a:rPr>
              <a:t>không</a:t>
            </a:r>
            <a:r>
              <a:rPr lang="en-US" sz="3200" b="1" dirty="0">
                <a:solidFill>
                  <a:srgbClr val="FFFF00"/>
                </a:solidFill>
                <a:latin typeface="Segoe UI Semibold" panose="020B0702040204020203" pitchFamily="34" charset="0"/>
                <a:cs typeface="Segoe UI Semibold" panose="020B0702040204020203" pitchFamily="34" charset="0"/>
              </a:rPr>
              <a:t> </a:t>
            </a:r>
            <a:r>
              <a:rPr lang="en-US" sz="3200" b="1" dirty="0" err="1">
                <a:solidFill>
                  <a:srgbClr val="FFFF00"/>
                </a:solidFill>
                <a:latin typeface="Segoe UI Semibold" panose="020B0702040204020203" pitchFamily="34" charset="0"/>
                <a:cs typeface="Segoe UI Semibold" panose="020B0702040204020203" pitchFamily="34" charset="0"/>
              </a:rPr>
              <a:t>thật</a:t>
            </a:r>
            <a:r>
              <a:rPr lang="en-US" sz="3200" b="1" dirty="0">
                <a:solidFill>
                  <a:srgbClr val="FFFF00"/>
                </a:solidFill>
                <a:latin typeface="Segoe UI Semibold" panose="020B0702040204020203" pitchFamily="34" charset="0"/>
                <a:cs typeface="Segoe UI Semibold" panose="020B0702040204020203" pitchFamily="34" charset="0"/>
              </a:rPr>
              <a:t> </a:t>
            </a:r>
            <a:r>
              <a:rPr lang="en-US" sz="3200" b="1" dirty="0" err="1">
                <a:solidFill>
                  <a:srgbClr val="FFFF00"/>
                </a:solidFill>
                <a:latin typeface="Segoe UI Semibold" panose="020B0702040204020203" pitchFamily="34" charset="0"/>
                <a:cs typeface="Segoe UI Semibold" panose="020B0702040204020203" pitchFamily="34" charset="0"/>
              </a:rPr>
              <a:t>sự</a:t>
            </a:r>
            <a:r>
              <a:rPr lang="en-US" sz="3200" b="1" dirty="0">
                <a:solidFill>
                  <a:srgbClr val="FFFF00"/>
                </a:solidFill>
                <a:latin typeface="Segoe UI Semibold" panose="020B0702040204020203" pitchFamily="34" charset="0"/>
                <a:cs typeface="Segoe UI Semibold" panose="020B0702040204020203" pitchFamily="34" charset="0"/>
              </a:rPr>
              <a:t> </a:t>
            </a:r>
            <a:r>
              <a:rPr lang="en-US" sz="3200" b="1" dirty="0" err="1">
                <a:solidFill>
                  <a:srgbClr val="FFFF00"/>
                </a:solidFill>
                <a:latin typeface="Segoe UI Semibold" panose="020B0702040204020203" pitchFamily="34" charset="0"/>
                <a:cs typeface="Segoe UI Semibold" panose="020B0702040204020203" pitchFamily="34" charset="0"/>
              </a:rPr>
              <a:t>quá</a:t>
            </a:r>
            <a:r>
              <a:rPr lang="en-US" sz="3200" b="1" dirty="0">
                <a:solidFill>
                  <a:srgbClr val="FFFF00"/>
                </a:solidFill>
                <a:latin typeface="Segoe UI Semibold" panose="020B0702040204020203" pitchFamily="34" charset="0"/>
                <a:cs typeface="Segoe UI Semibold" panose="020B0702040204020203" pitchFamily="34" charset="0"/>
              </a:rPr>
              <a:t> </a:t>
            </a:r>
            <a:r>
              <a:rPr lang="en-US" sz="3200" b="1" dirty="0" err="1" smtClean="0">
                <a:solidFill>
                  <a:srgbClr val="FFFF00"/>
                </a:solidFill>
                <a:latin typeface="Segoe UI Semibold" panose="020B0702040204020203" pitchFamily="34" charset="0"/>
                <a:cs typeface="Segoe UI Semibold" panose="020B0702040204020203" pitchFamily="34" charset="0"/>
              </a:rPr>
              <a:t>khó</a:t>
            </a:r>
            <a:r>
              <a:rPr lang="en-US" sz="3200" b="1" dirty="0" smtClean="0">
                <a:solidFill>
                  <a:srgbClr val="FFFF00"/>
                </a:solidFill>
                <a:latin typeface="Segoe UI Semibold" panose="020B0702040204020203" pitchFamily="34" charset="0"/>
                <a:cs typeface="Segoe UI Semibold" panose="020B0702040204020203" pitchFamily="34" charset="0"/>
              </a:rPr>
              <a:t> </a:t>
            </a:r>
            <a:r>
              <a:rPr lang="en-US" sz="3200" b="1" dirty="0" err="1" smtClean="0">
                <a:solidFill>
                  <a:srgbClr val="FFFF00"/>
                </a:solidFill>
                <a:latin typeface="Segoe UI Semibold" panose="020B0702040204020203" pitchFamily="34" charset="0"/>
                <a:cs typeface="Segoe UI Semibold" panose="020B0702040204020203" pitchFamily="34" charset="0"/>
              </a:rPr>
              <a:t>nếu</a:t>
            </a:r>
            <a:r>
              <a:rPr lang="en-US" sz="3200" b="1" dirty="0" smtClean="0">
                <a:solidFill>
                  <a:srgbClr val="FFFF00"/>
                </a:solidFill>
                <a:latin typeface="Segoe UI Semibold" panose="020B0702040204020203" pitchFamily="34" charset="0"/>
                <a:cs typeface="Segoe UI Semibold" panose="020B0702040204020203" pitchFamily="34" charset="0"/>
              </a:rPr>
              <a:t> </a:t>
            </a:r>
            <a:r>
              <a:rPr lang="en-US" sz="3200" b="1" dirty="0" err="1" smtClean="0">
                <a:solidFill>
                  <a:srgbClr val="FFFF00"/>
                </a:solidFill>
                <a:latin typeface="Segoe UI Semibold" panose="020B0702040204020203" pitchFamily="34" charset="0"/>
                <a:cs typeface="Segoe UI Semibold" panose="020B0702040204020203" pitchFamily="34" charset="0"/>
              </a:rPr>
              <a:t>bạn</a:t>
            </a:r>
            <a:r>
              <a:rPr lang="en-US" sz="3200" b="1" dirty="0" smtClean="0">
                <a:solidFill>
                  <a:srgbClr val="FFFF00"/>
                </a:solidFill>
                <a:latin typeface="Segoe UI Semibold" panose="020B0702040204020203" pitchFamily="34" charset="0"/>
                <a:cs typeface="Segoe UI Semibold" panose="020B0702040204020203" pitchFamily="34" charset="0"/>
              </a:rPr>
              <a:t> </a:t>
            </a:r>
            <a:r>
              <a:rPr lang="en-US" sz="3200" b="1" dirty="0" err="1" smtClean="0">
                <a:solidFill>
                  <a:srgbClr val="FFFF00"/>
                </a:solidFill>
                <a:latin typeface="Segoe UI Semibold" panose="020B0702040204020203" pitchFamily="34" charset="0"/>
                <a:cs typeface="Segoe UI Semibold" panose="020B0702040204020203" pitchFamily="34" charset="0"/>
              </a:rPr>
              <a:t>có</a:t>
            </a:r>
            <a:r>
              <a:rPr lang="en-US" sz="3200" b="1" dirty="0" smtClean="0">
                <a:solidFill>
                  <a:srgbClr val="FFFF00"/>
                </a:solidFill>
                <a:latin typeface="Segoe UI Semibold" panose="020B0702040204020203" pitchFamily="34" charset="0"/>
                <a:cs typeface="Segoe UI Semibold" panose="020B0702040204020203" pitchFamily="34" charset="0"/>
              </a:rPr>
              <a:t> </a:t>
            </a:r>
            <a:r>
              <a:rPr lang="en-US" sz="3200" b="1" dirty="0" err="1" smtClean="0">
                <a:solidFill>
                  <a:srgbClr val="FFFF00"/>
                </a:solidFill>
                <a:latin typeface="Segoe UI Semibold" panose="020B0702040204020203" pitchFamily="34" charset="0"/>
                <a:cs typeface="Segoe UI Semibold" panose="020B0702040204020203" pitchFamily="34" charset="0"/>
              </a:rPr>
              <a:t>niềm</a:t>
            </a:r>
            <a:r>
              <a:rPr lang="en-US" sz="3200" b="1" dirty="0" smtClean="0">
                <a:solidFill>
                  <a:srgbClr val="FFFF00"/>
                </a:solidFill>
                <a:latin typeface="Segoe UI Semibold" panose="020B0702040204020203" pitchFamily="34" charset="0"/>
                <a:cs typeface="Segoe UI Semibold" panose="020B0702040204020203" pitchFamily="34" charset="0"/>
              </a:rPr>
              <a:t> tin </a:t>
            </a:r>
            <a:r>
              <a:rPr lang="en-US" sz="3200" b="1" dirty="0" err="1" smtClean="0">
                <a:solidFill>
                  <a:srgbClr val="FFFF00"/>
                </a:solidFill>
                <a:latin typeface="Segoe UI Semibold" panose="020B0702040204020203" pitchFamily="34" charset="0"/>
                <a:cs typeface="Segoe UI Semibold" panose="020B0702040204020203" pitchFamily="34" charset="0"/>
              </a:rPr>
              <a:t>mãnh</a:t>
            </a:r>
            <a:r>
              <a:rPr lang="en-US" sz="3200" b="1" dirty="0" smtClean="0">
                <a:solidFill>
                  <a:srgbClr val="FFFF00"/>
                </a:solidFill>
                <a:latin typeface="Segoe UI Semibold" panose="020B0702040204020203" pitchFamily="34" charset="0"/>
                <a:cs typeface="Segoe UI Semibold" panose="020B0702040204020203" pitchFamily="34" charset="0"/>
              </a:rPr>
              <a:t> </a:t>
            </a:r>
            <a:r>
              <a:rPr lang="en-US" sz="3200" b="1" dirty="0" err="1" smtClean="0">
                <a:solidFill>
                  <a:srgbClr val="FFFF00"/>
                </a:solidFill>
                <a:latin typeface="Segoe UI Semibold" panose="020B0702040204020203" pitchFamily="34" charset="0"/>
                <a:cs typeface="Segoe UI Semibold" panose="020B0702040204020203" pitchFamily="34" charset="0"/>
              </a:rPr>
              <a:t>liệt</a:t>
            </a:r>
            <a:r>
              <a:rPr lang="en-US" sz="3200" b="1" dirty="0" smtClean="0">
                <a:solidFill>
                  <a:srgbClr val="FFFF00"/>
                </a:solidFill>
                <a:latin typeface="Segoe UI Semibold" panose="020B0702040204020203" pitchFamily="34" charset="0"/>
                <a:cs typeface="Segoe UI Semibold" panose="020B0702040204020203" pitchFamily="34" charset="0"/>
              </a:rPr>
              <a:t> </a:t>
            </a:r>
            <a:r>
              <a:rPr lang="en-US" sz="3200" b="1" dirty="0" err="1" smtClean="0">
                <a:solidFill>
                  <a:srgbClr val="FFFF00"/>
                </a:solidFill>
                <a:latin typeface="Segoe UI Semibold" panose="020B0702040204020203" pitchFamily="34" charset="0"/>
                <a:cs typeface="Segoe UI Semibold" panose="020B0702040204020203" pitchFamily="34" charset="0"/>
              </a:rPr>
              <a:t>vào</a:t>
            </a:r>
            <a:r>
              <a:rPr lang="en-US" sz="3200" b="1" dirty="0" smtClean="0">
                <a:solidFill>
                  <a:srgbClr val="FFFF00"/>
                </a:solidFill>
                <a:latin typeface="Segoe UI Semibold" panose="020B0702040204020203" pitchFamily="34" charset="0"/>
                <a:cs typeface="Segoe UI Semibold" panose="020B0702040204020203" pitchFamily="34" charset="0"/>
              </a:rPr>
              <a:t> </a:t>
            </a:r>
            <a:r>
              <a:rPr lang="en-US" sz="3200" b="1" dirty="0" err="1" smtClean="0">
                <a:solidFill>
                  <a:srgbClr val="FFFF00"/>
                </a:solidFill>
                <a:latin typeface="Segoe UI Semibold" panose="020B0702040204020203" pitchFamily="34" charset="0"/>
                <a:cs typeface="Segoe UI Semibold" panose="020B0702040204020203" pitchFamily="34" charset="0"/>
              </a:rPr>
              <a:t>bản</a:t>
            </a:r>
            <a:r>
              <a:rPr lang="en-US" sz="3200" b="1" dirty="0" smtClean="0">
                <a:solidFill>
                  <a:srgbClr val="FFFF00"/>
                </a:solidFill>
                <a:latin typeface="Segoe UI Semibold" panose="020B0702040204020203" pitchFamily="34" charset="0"/>
                <a:cs typeface="Segoe UI Semibold" panose="020B0702040204020203" pitchFamily="34" charset="0"/>
              </a:rPr>
              <a:t> </a:t>
            </a:r>
            <a:r>
              <a:rPr lang="en-US" sz="3200" b="1" dirty="0" err="1" smtClean="0">
                <a:solidFill>
                  <a:srgbClr val="FFFF00"/>
                </a:solidFill>
                <a:latin typeface="Segoe UI Semibold" panose="020B0702040204020203" pitchFamily="34" charset="0"/>
                <a:cs typeface="Segoe UI Semibold" panose="020B0702040204020203" pitchFamily="34" charset="0"/>
              </a:rPr>
              <a:t>thân</a:t>
            </a:r>
            <a:endParaRPr lang="en-US" sz="3200" b="1" dirty="0">
              <a:solidFill>
                <a:srgbClr val="FFFF00"/>
              </a:solidFill>
              <a:latin typeface="Segoe UI Semibold" panose="020B0702040204020203" pitchFamily="34" charset="0"/>
              <a:cs typeface="Segoe UI Semibold" panose="020B0702040204020203" pitchFamily="34" charset="0"/>
            </a:endParaRPr>
          </a:p>
          <a:p>
            <a:endParaRPr lang="en-US" sz="2400" dirty="0"/>
          </a:p>
        </p:txBody>
      </p:sp>
      <p:pic>
        <p:nvPicPr>
          <p:cNvPr id="5" name="Picture 4"/>
          <p:cNvPicPr>
            <a:picLocks noChangeAspect="1"/>
          </p:cNvPicPr>
          <p:nvPr/>
        </p:nvPicPr>
        <p:blipFill>
          <a:blip r:embed="rId2"/>
          <a:stretch>
            <a:fillRect/>
          </a:stretch>
        </p:blipFill>
        <p:spPr>
          <a:xfrm>
            <a:off x="2958306" y="3041962"/>
            <a:ext cx="6272214" cy="3554781"/>
          </a:xfrm>
          <a:prstGeom prst="rect">
            <a:avLst/>
          </a:prstGeom>
        </p:spPr>
      </p:pic>
    </p:spTree>
    <p:extLst>
      <p:ext uri="{BB962C8B-B14F-4D97-AF65-F5344CB8AC3E}">
        <p14:creationId xmlns:p14="http://schemas.microsoft.com/office/powerpoint/2010/main" val="137491761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NGÔN NGỮ C</a:t>
            </a:r>
            <a:endParaRPr lang="en-US" dirty="0"/>
          </a:p>
        </p:txBody>
      </p:sp>
    </p:spTree>
    <p:extLst>
      <p:ext uri="{BB962C8B-B14F-4D97-AF65-F5344CB8AC3E}">
        <p14:creationId xmlns:p14="http://schemas.microsoft.com/office/powerpoint/2010/main" val="182548999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NGÔN NGỮ C</a:t>
            </a:r>
            <a:endParaRPr lang="en-US" dirty="0"/>
          </a:p>
        </p:txBody>
      </p:sp>
      <p:sp>
        <p:nvSpPr>
          <p:cNvPr id="4" name="Content Placeholder 3"/>
          <p:cNvSpPr>
            <a:spLocks noGrp="1"/>
          </p:cNvSpPr>
          <p:nvPr>
            <p:ph idx="1"/>
          </p:nvPr>
        </p:nvSpPr>
        <p:spPr/>
        <p:txBody>
          <a:bodyPr>
            <a:normAutofit/>
          </a:bodyPr>
          <a:lstStyle/>
          <a:p>
            <a:r>
              <a:rPr lang="vi-VN" dirty="0"/>
              <a:t>Ngôn ngữ </a:t>
            </a:r>
            <a:r>
              <a:rPr lang="en-US" dirty="0" smtClean="0"/>
              <a:t>C</a:t>
            </a:r>
            <a:r>
              <a:rPr lang="vi-VN" dirty="0" smtClean="0"/>
              <a:t> </a:t>
            </a:r>
            <a:r>
              <a:rPr lang="vi-VN" dirty="0"/>
              <a:t>là một ngôn ngữ mệnh lệnh được phát triển từ đầu thập niên 1970 bởi Dennis Ritchie </a:t>
            </a:r>
            <a:endParaRPr lang="en-US" dirty="0" smtClean="0"/>
          </a:p>
          <a:p>
            <a:r>
              <a:rPr lang="vi-VN" dirty="0" smtClean="0"/>
              <a:t>C </a:t>
            </a:r>
            <a:r>
              <a:rPr lang="vi-VN" dirty="0"/>
              <a:t>là ngôn ngữ rất có hiệu quả và được ưa chuộng nhất để viết các phần mềm hệ thống, mặc dù nó cũng được dùng cho việc viết các ứng dụng. </a:t>
            </a:r>
            <a:endParaRPr lang="en-US" dirty="0" smtClean="0"/>
          </a:p>
          <a:p>
            <a:r>
              <a:rPr lang="en-US" dirty="0" err="1" smtClean="0"/>
              <a:t>Thời</a:t>
            </a:r>
            <a:r>
              <a:rPr lang="en-US" dirty="0" smtClean="0"/>
              <a:t> nay, </a:t>
            </a:r>
            <a:r>
              <a:rPr lang="en-US" dirty="0" err="1" smtClean="0"/>
              <a:t>người</a:t>
            </a:r>
            <a:r>
              <a:rPr lang="en-US" dirty="0" smtClean="0"/>
              <a:t> ta </a:t>
            </a:r>
            <a:r>
              <a:rPr lang="en-US" dirty="0" err="1" smtClean="0"/>
              <a:t>vẫn</a:t>
            </a:r>
            <a:r>
              <a:rPr lang="en-US" dirty="0"/>
              <a:t> </a:t>
            </a:r>
            <a:r>
              <a:rPr lang="en-US" dirty="0" err="1" smtClean="0"/>
              <a:t>tôn</a:t>
            </a:r>
            <a:r>
              <a:rPr lang="en-US" dirty="0" smtClean="0"/>
              <a:t> </a:t>
            </a:r>
            <a:r>
              <a:rPr lang="en-US" dirty="0" err="1" smtClean="0"/>
              <a:t>trọng</a:t>
            </a:r>
            <a:r>
              <a:rPr lang="en-US" dirty="0" smtClean="0"/>
              <a:t> </a:t>
            </a:r>
            <a:r>
              <a:rPr lang="en-US" dirty="0" err="1" smtClean="0"/>
              <a:t>và</a:t>
            </a:r>
            <a:r>
              <a:rPr lang="en-US" dirty="0" smtClean="0"/>
              <a:t> </a:t>
            </a:r>
            <a:r>
              <a:rPr lang="en-US" dirty="0" err="1" smtClean="0"/>
              <a:t>xem</a:t>
            </a:r>
            <a:r>
              <a:rPr lang="en-US" dirty="0" smtClean="0"/>
              <a:t> </a:t>
            </a:r>
            <a:r>
              <a:rPr lang="en-US" dirty="0" err="1" smtClean="0"/>
              <a:t>ngôn</a:t>
            </a:r>
            <a:r>
              <a:rPr lang="en-US" dirty="0" smtClean="0"/>
              <a:t> </a:t>
            </a:r>
            <a:r>
              <a:rPr lang="en-US" dirty="0" err="1" smtClean="0"/>
              <a:t>ngữ</a:t>
            </a:r>
            <a:r>
              <a:rPr lang="en-US" dirty="0" smtClean="0"/>
              <a:t> C </a:t>
            </a:r>
            <a:r>
              <a:rPr lang="en-US" dirty="0" err="1" smtClean="0"/>
              <a:t>như</a:t>
            </a:r>
            <a:r>
              <a:rPr lang="en-US" dirty="0" smtClean="0"/>
              <a:t> </a:t>
            </a:r>
            <a:r>
              <a:rPr lang="en-US" dirty="0" err="1" smtClean="0"/>
              <a:t>là</a:t>
            </a:r>
            <a:r>
              <a:rPr lang="en-US" dirty="0" smtClean="0"/>
              <a:t> cha </a:t>
            </a:r>
            <a:r>
              <a:rPr lang="en-US" dirty="0" err="1" smtClean="0"/>
              <a:t>đẻ</a:t>
            </a:r>
            <a:r>
              <a:rPr lang="en-US" dirty="0" smtClean="0"/>
              <a:t> </a:t>
            </a:r>
            <a:r>
              <a:rPr lang="en-US" dirty="0" err="1" smtClean="0"/>
              <a:t>của</a:t>
            </a:r>
            <a:r>
              <a:rPr lang="en-US" dirty="0" smtClean="0"/>
              <a:t> </a:t>
            </a:r>
            <a:r>
              <a:rPr lang="en-US" dirty="0" err="1" smtClean="0"/>
              <a:t>các</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hiện</a:t>
            </a:r>
            <a:r>
              <a:rPr lang="en-US" dirty="0" smtClean="0"/>
              <a:t> </a:t>
            </a:r>
            <a:r>
              <a:rPr lang="en-US" dirty="0" err="1" smtClean="0"/>
              <a:t>đại</a:t>
            </a:r>
            <a:endParaRPr lang="en-US" dirty="0" smtClean="0"/>
          </a:p>
          <a:p>
            <a:r>
              <a:rPr lang="vi-VN" dirty="0" smtClean="0"/>
              <a:t>C </a:t>
            </a:r>
            <a:r>
              <a:rPr lang="vi-VN" dirty="0"/>
              <a:t>thường được dùng làm phương tiện giảng </a:t>
            </a:r>
            <a:r>
              <a:rPr lang="vi-VN" dirty="0" smtClean="0"/>
              <a:t>dạy</a:t>
            </a:r>
            <a:r>
              <a:rPr lang="en-US" dirty="0" smtClean="0"/>
              <a:t> </a:t>
            </a:r>
            <a:r>
              <a:rPr lang="en-US" dirty="0" err="1" smtClean="0"/>
              <a:t>dành</a:t>
            </a:r>
            <a:r>
              <a:rPr lang="en-US" dirty="0" smtClean="0"/>
              <a:t> </a:t>
            </a:r>
            <a:r>
              <a:rPr lang="en-US" dirty="0" err="1" smtClean="0"/>
              <a:t>cho</a:t>
            </a:r>
            <a:r>
              <a:rPr lang="en-US" dirty="0" smtClean="0"/>
              <a:t> </a:t>
            </a:r>
            <a:r>
              <a:rPr lang="en-US" dirty="0" err="1" smtClean="0"/>
              <a:t>những</a:t>
            </a:r>
            <a:r>
              <a:rPr lang="en-US" dirty="0" smtClean="0"/>
              <a:t> </a:t>
            </a:r>
            <a:r>
              <a:rPr lang="en-US" dirty="0" err="1" smtClean="0"/>
              <a:t>người</a:t>
            </a:r>
            <a:r>
              <a:rPr lang="en-US" dirty="0" smtClean="0"/>
              <a:t> </a:t>
            </a:r>
            <a:r>
              <a:rPr lang="en-US" dirty="0" err="1" smtClean="0"/>
              <a:t>mới</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bước</a:t>
            </a:r>
            <a:r>
              <a:rPr lang="en-US" dirty="0" smtClean="0"/>
              <a:t> </a:t>
            </a:r>
            <a:r>
              <a:rPr lang="en-US" dirty="0" err="1" smtClean="0"/>
              <a:t>vào</a:t>
            </a:r>
            <a:r>
              <a:rPr lang="en-US" dirty="0" smtClean="0"/>
              <a:t> </a:t>
            </a:r>
            <a:r>
              <a:rPr lang="en-US" dirty="0" err="1" smtClean="0"/>
              <a:t>thế</a:t>
            </a:r>
            <a:r>
              <a:rPr lang="en-US" dirty="0" smtClean="0"/>
              <a:t> </a:t>
            </a:r>
            <a:r>
              <a:rPr lang="en-US" dirty="0" err="1" smtClean="0"/>
              <a:t>giới</a:t>
            </a:r>
            <a:r>
              <a:rPr lang="en-US" dirty="0" smtClean="0"/>
              <a:t> </a:t>
            </a:r>
            <a:r>
              <a:rPr lang="en-US" dirty="0" err="1" smtClean="0"/>
              <a:t>lập</a:t>
            </a:r>
            <a:r>
              <a:rPr lang="en-US" dirty="0" smtClean="0"/>
              <a:t> </a:t>
            </a:r>
            <a:r>
              <a:rPr lang="en-US" dirty="0" err="1" smtClean="0"/>
              <a:t>trình</a:t>
            </a:r>
            <a:endParaRPr lang="pt-BR" dirty="0" smtClean="0"/>
          </a:p>
          <a:p>
            <a:endParaRPr lang="en-US" dirty="0"/>
          </a:p>
        </p:txBody>
      </p:sp>
    </p:spTree>
    <p:extLst>
      <p:ext uri="{BB962C8B-B14F-4D97-AF65-F5344CB8AC3E}">
        <p14:creationId xmlns:p14="http://schemas.microsoft.com/office/powerpoint/2010/main" val="346165132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NGÔN NGỮ C</a:t>
            </a:r>
            <a:endParaRPr lang="en-US" dirty="0"/>
          </a:p>
        </p:txBody>
      </p:sp>
      <p:sp>
        <p:nvSpPr>
          <p:cNvPr id="4" name="Content Placeholder 3"/>
          <p:cNvSpPr>
            <a:spLocks noGrp="1"/>
          </p:cNvSpPr>
          <p:nvPr>
            <p:ph idx="1"/>
          </p:nvPr>
        </p:nvSpPr>
        <p:spPr/>
        <p:txBody>
          <a:bodyPr>
            <a:normAutofit/>
          </a:bodyPr>
          <a:lstStyle/>
          <a:p>
            <a:r>
              <a:rPr lang="en-US" dirty="0" err="1" smtClean="0"/>
              <a:t>Các</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từ</a:t>
            </a:r>
            <a:r>
              <a:rPr lang="en-US" dirty="0" smtClean="0"/>
              <a:t> </a:t>
            </a:r>
            <a:r>
              <a:rPr lang="en-US" dirty="0" err="1" smtClean="0"/>
              <a:t>ngôn</a:t>
            </a:r>
            <a:r>
              <a:rPr lang="en-US" dirty="0" smtClean="0"/>
              <a:t> </a:t>
            </a:r>
            <a:r>
              <a:rPr lang="en-US" dirty="0" err="1" smtClean="0"/>
              <a:t>ngữ</a:t>
            </a:r>
            <a:r>
              <a:rPr lang="en-US" dirty="0" smtClean="0"/>
              <a:t> C</a:t>
            </a:r>
          </a:p>
          <a:p>
            <a:pPr lvl="1"/>
            <a:r>
              <a:rPr lang="en-US" dirty="0" smtClean="0"/>
              <a:t>C++</a:t>
            </a:r>
          </a:p>
          <a:p>
            <a:pPr lvl="1"/>
            <a:r>
              <a:rPr lang="pt-BR" dirty="0" smtClean="0"/>
              <a:t>C#, JAVA, Python, </a:t>
            </a:r>
            <a:r>
              <a:rPr lang="en-US" dirty="0" smtClean="0"/>
              <a:t>Swift </a:t>
            </a:r>
            <a:r>
              <a:rPr lang="en-US" dirty="0" err="1" smtClean="0"/>
              <a:t>đều</a:t>
            </a:r>
            <a:r>
              <a:rPr lang="en-US" dirty="0" smtClean="0"/>
              <a:t> </a:t>
            </a:r>
            <a:r>
              <a:rPr lang="en-US" dirty="0" err="1" smtClean="0"/>
              <a:t>có</a:t>
            </a:r>
            <a:r>
              <a:rPr lang="en-US" dirty="0" smtClean="0"/>
              <a:t> </a:t>
            </a:r>
            <a:r>
              <a:rPr lang="en-US" dirty="0" err="1" smtClean="0"/>
              <a:t>sự</a:t>
            </a:r>
            <a:r>
              <a:rPr lang="en-US" dirty="0" smtClean="0"/>
              <a:t> </a:t>
            </a:r>
            <a:r>
              <a:rPr lang="en-US" dirty="0" err="1" smtClean="0"/>
              <a:t>kế</a:t>
            </a:r>
            <a:r>
              <a:rPr lang="en-US" dirty="0" smtClean="0"/>
              <a:t> </a:t>
            </a:r>
            <a:r>
              <a:rPr lang="en-US" dirty="0" err="1" smtClean="0"/>
              <a:t>thừa</a:t>
            </a:r>
            <a:r>
              <a:rPr lang="en-US" dirty="0" smtClean="0"/>
              <a:t> </a:t>
            </a:r>
            <a:r>
              <a:rPr lang="en-US" dirty="0" err="1" smtClean="0"/>
              <a:t>nhất</a:t>
            </a:r>
            <a:r>
              <a:rPr lang="en-US" dirty="0" smtClean="0"/>
              <a:t> </a:t>
            </a:r>
            <a:r>
              <a:rPr lang="en-US" dirty="0" err="1" smtClean="0"/>
              <a:t>định</a:t>
            </a:r>
            <a:r>
              <a:rPr lang="en-US" dirty="0" smtClean="0"/>
              <a:t> </a:t>
            </a:r>
            <a:r>
              <a:rPr lang="en-US" dirty="0" err="1" smtClean="0"/>
              <a:t>từ</a:t>
            </a:r>
            <a:r>
              <a:rPr lang="en-US" dirty="0" smtClean="0"/>
              <a:t> C</a:t>
            </a:r>
          </a:p>
          <a:p>
            <a:r>
              <a:rPr lang="vi-VN" dirty="0"/>
              <a:t>Microsft Windows được phát triển chủ yếu dựa trên ngôn ngữ lập trình C</a:t>
            </a:r>
            <a:r>
              <a:rPr lang="pt-BR" dirty="0" smtClean="0"/>
              <a:t> </a:t>
            </a:r>
          </a:p>
          <a:p>
            <a:r>
              <a:rPr lang="vi-VN" dirty="0"/>
              <a:t>iOS, Android và Windows Phone đều được viết bằng ngôn ngữ </a:t>
            </a:r>
            <a:r>
              <a:rPr lang="vi-VN" dirty="0" smtClean="0"/>
              <a:t>C</a:t>
            </a:r>
            <a:endParaRPr lang="en-US" dirty="0" smtClean="0"/>
          </a:p>
          <a:p>
            <a:r>
              <a:rPr lang="en-US" dirty="0" smtClean="0"/>
              <a:t>C</a:t>
            </a:r>
            <a:r>
              <a:rPr lang="vi-VN" dirty="0" smtClean="0"/>
              <a:t>ác </a:t>
            </a:r>
            <a:r>
              <a:rPr lang="vi-VN" dirty="0"/>
              <a:t>phim 3D mà bạn đang xem ngày nay được viết từ ngôn ngữ C và C</a:t>
            </a:r>
            <a:r>
              <a:rPr lang="vi-VN" dirty="0" smtClean="0"/>
              <a:t>++</a:t>
            </a:r>
            <a:endParaRPr lang="en-US" dirty="0" smtClean="0"/>
          </a:p>
          <a:p>
            <a:r>
              <a:rPr lang="en-US" dirty="0" err="1" smtClean="0"/>
              <a:t>Đồng</a:t>
            </a:r>
            <a:r>
              <a:rPr lang="en-US" dirty="0" smtClean="0"/>
              <a:t> </a:t>
            </a:r>
            <a:r>
              <a:rPr lang="en-US" dirty="0" err="1" smtClean="0"/>
              <a:t>hồ</a:t>
            </a:r>
            <a:r>
              <a:rPr lang="en-US" dirty="0" smtClean="0"/>
              <a:t> </a:t>
            </a:r>
            <a:r>
              <a:rPr lang="en-US" dirty="0" err="1" smtClean="0"/>
              <a:t>báo</a:t>
            </a:r>
            <a:r>
              <a:rPr lang="en-US" dirty="0" smtClean="0"/>
              <a:t> </a:t>
            </a:r>
            <a:r>
              <a:rPr lang="en-US" dirty="0" err="1" smtClean="0"/>
              <a:t>thức</a:t>
            </a:r>
            <a:r>
              <a:rPr lang="en-US" dirty="0" smtClean="0"/>
              <a:t>, </a:t>
            </a:r>
            <a:r>
              <a:rPr lang="en-US" dirty="0" err="1" smtClean="0"/>
              <a:t>lò</a:t>
            </a:r>
            <a:r>
              <a:rPr lang="en-US" dirty="0" smtClean="0"/>
              <a:t> vi </a:t>
            </a:r>
            <a:r>
              <a:rPr lang="en-US" dirty="0" err="1" smtClean="0"/>
              <a:t>sóng</a:t>
            </a:r>
            <a:r>
              <a:rPr lang="en-US" dirty="0" smtClean="0"/>
              <a:t>, may </a:t>
            </a:r>
            <a:r>
              <a:rPr lang="en-US" dirty="0" err="1" smtClean="0"/>
              <a:t>pha</a:t>
            </a:r>
            <a:r>
              <a:rPr lang="en-US" dirty="0" smtClean="0"/>
              <a:t> café </a:t>
            </a:r>
            <a:r>
              <a:rPr lang="en-US" dirty="0" err="1" smtClean="0"/>
              <a:t>đều</a:t>
            </a:r>
            <a:r>
              <a:rPr lang="en-US" dirty="0" smtClean="0"/>
              <a:t> </a:t>
            </a:r>
            <a:r>
              <a:rPr lang="en-US" dirty="0" err="1" smtClean="0"/>
              <a:t>được</a:t>
            </a:r>
            <a:r>
              <a:rPr lang="en-US" dirty="0" smtClean="0"/>
              <a:t> </a:t>
            </a:r>
            <a:r>
              <a:rPr lang="en-US" dirty="0" err="1" smtClean="0"/>
              <a:t>lập</a:t>
            </a:r>
            <a:r>
              <a:rPr lang="en-US" dirty="0" smtClean="0"/>
              <a:t> </a:t>
            </a:r>
            <a:r>
              <a:rPr lang="en-US" dirty="0" err="1" smtClean="0"/>
              <a:t>trình</a:t>
            </a:r>
            <a:r>
              <a:rPr lang="en-US" dirty="0" smtClean="0"/>
              <a:t> embedded </a:t>
            </a:r>
            <a:r>
              <a:rPr lang="en-US" dirty="0" err="1" smtClean="0"/>
              <a:t>từ</a:t>
            </a:r>
            <a:r>
              <a:rPr lang="en-US" dirty="0" smtClean="0"/>
              <a:t> C</a:t>
            </a:r>
            <a:endParaRPr lang="pt-BR" dirty="0" smtClean="0"/>
          </a:p>
          <a:p>
            <a:endParaRPr lang="en-US" dirty="0"/>
          </a:p>
        </p:txBody>
      </p:sp>
    </p:spTree>
    <p:extLst>
      <p:ext uri="{BB962C8B-B14F-4D97-AF65-F5344CB8AC3E}">
        <p14:creationId xmlns:p14="http://schemas.microsoft.com/office/powerpoint/2010/main" val="210045247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PHÂN BIỆT C &amp; C++</a:t>
            </a:r>
            <a:endParaRPr lang="en-US"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775290220"/>
              </p:ext>
            </p:extLst>
          </p:nvPr>
        </p:nvGraphicFramePr>
        <p:xfrm>
          <a:off x="609758" y="1371600"/>
          <a:ext cx="10969626" cy="2926080"/>
        </p:xfrm>
        <a:graphic>
          <a:graphicData uri="http://schemas.openxmlformats.org/drawingml/2006/table">
            <a:tbl>
              <a:tblPr firstRow="1" bandRow="1">
                <a:tableStyleId>{5C22544A-7EE6-4342-B048-85BDC9FD1C3A}</a:tableStyleId>
              </a:tblPr>
              <a:tblGrid>
                <a:gridCol w="5484813">
                  <a:extLst>
                    <a:ext uri="{9D8B030D-6E8A-4147-A177-3AD203B41FA5}">
                      <a16:colId xmlns:a16="http://schemas.microsoft.com/office/drawing/2014/main" val="2964098715"/>
                    </a:ext>
                  </a:extLst>
                </a:gridCol>
                <a:gridCol w="5484813">
                  <a:extLst>
                    <a:ext uri="{9D8B030D-6E8A-4147-A177-3AD203B41FA5}">
                      <a16:colId xmlns:a16="http://schemas.microsoft.com/office/drawing/2014/main" val="1078848652"/>
                    </a:ext>
                  </a:extLst>
                </a:gridCol>
              </a:tblGrid>
              <a:tr h="370840">
                <a:tc>
                  <a:txBody>
                    <a:bodyPr/>
                    <a:lstStyle/>
                    <a:p>
                      <a:pPr algn="ctr"/>
                      <a:r>
                        <a:rPr lang="en-US" sz="2800" dirty="0" smtClean="0"/>
                        <a:t>NGÔN</a:t>
                      </a:r>
                      <a:r>
                        <a:rPr lang="en-US" sz="2800" baseline="0" dirty="0" smtClean="0"/>
                        <a:t> NGỮ </a:t>
                      </a:r>
                      <a:r>
                        <a:rPr lang="en-US" sz="2800" dirty="0" smtClean="0"/>
                        <a:t>C</a:t>
                      </a:r>
                      <a:endParaRPr lang="en-US" sz="2800" dirty="0"/>
                    </a:p>
                  </a:txBody>
                  <a:tcPr/>
                </a:tc>
                <a:tc>
                  <a:txBody>
                    <a:bodyPr/>
                    <a:lstStyle/>
                    <a:p>
                      <a:pPr algn="ctr"/>
                      <a:r>
                        <a:rPr lang="en-US" sz="2800" dirty="0" smtClean="0"/>
                        <a:t> NGÔN</a:t>
                      </a:r>
                      <a:r>
                        <a:rPr lang="en-US" sz="2800" baseline="0" dirty="0" smtClean="0"/>
                        <a:t> NGỮ </a:t>
                      </a:r>
                      <a:r>
                        <a:rPr lang="en-US" sz="2800" dirty="0" smtClean="0"/>
                        <a:t>C++</a:t>
                      </a:r>
                      <a:endParaRPr lang="en-US" sz="2800" dirty="0"/>
                    </a:p>
                  </a:txBody>
                  <a:tcPr/>
                </a:tc>
                <a:extLst>
                  <a:ext uri="{0D108BD9-81ED-4DB2-BD59-A6C34878D82A}">
                    <a16:rowId xmlns:a16="http://schemas.microsoft.com/office/drawing/2014/main" val="2869731682"/>
                  </a:ext>
                </a:extLst>
              </a:tr>
              <a:tr h="370840">
                <a:tc>
                  <a:txBody>
                    <a:bodyPr/>
                    <a:lstStyle/>
                    <a:p>
                      <a:pPr marL="342900" indent="-342900" algn="l" defTabSz="914400" rtl="0" eaLnBrk="1" latinLnBrk="0" hangingPunct="1">
                        <a:spcBef>
                          <a:spcPct val="20000"/>
                        </a:spcBef>
                        <a:buClr>
                          <a:srgbClr val="FF5A33"/>
                        </a:buClr>
                        <a:buFont typeface="Wingdings" pitchFamily="2" charset="2"/>
                        <a:buChar char="q"/>
                      </a:pPr>
                      <a:r>
                        <a:rPr lang="vi-VN" sz="2800" kern="1200" dirty="0" smtClean="0">
                          <a:solidFill>
                            <a:schemeClr val="tx1"/>
                          </a:solidFill>
                          <a:latin typeface="Segoe UI" pitchFamily="34" charset="0"/>
                          <a:ea typeface="+mn-ea"/>
                          <a:cs typeface="Segoe UI" pitchFamily="34" charset="0"/>
                        </a:rPr>
                        <a:t>C là ngôn ngữ ra đời trước</a:t>
                      </a:r>
                      <a:endParaRPr lang="en-US" sz="2800" kern="1200" dirty="0">
                        <a:solidFill>
                          <a:schemeClr val="tx1"/>
                        </a:solidFill>
                        <a:latin typeface="Segoe UI" pitchFamily="34" charset="0"/>
                        <a:ea typeface="+mn-ea"/>
                        <a:cs typeface="Segoe UI" pitchFamily="34" charset="0"/>
                      </a:endParaRPr>
                    </a:p>
                  </a:txBody>
                  <a:tcPr/>
                </a:tc>
                <a:tc>
                  <a:txBody>
                    <a:bodyPr/>
                    <a:lstStyle/>
                    <a:p>
                      <a:pPr marL="342900" indent="-342900" algn="l" defTabSz="914400" rtl="0" eaLnBrk="1" latinLnBrk="0" hangingPunct="1">
                        <a:spcBef>
                          <a:spcPct val="20000"/>
                        </a:spcBef>
                        <a:buClr>
                          <a:srgbClr val="FF5A33"/>
                        </a:buClr>
                        <a:buFont typeface="Wingdings" pitchFamily="2" charset="2"/>
                        <a:buChar char="q"/>
                      </a:pPr>
                      <a:r>
                        <a:rPr lang="en-US" sz="2800" kern="1200" dirty="0" smtClean="0">
                          <a:solidFill>
                            <a:schemeClr val="tx1"/>
                          </a:solidFill>
                          <a:latin typeface="Segoe UI" pitchFamily="34" charset="0"/>
                          <a:ea typeface="+mn-ea"/>
                          <a:cs typeface="Segoe UI" pitchFamily="34" charset="0"/>
                        </a:rPr>
                        <a:t>C++ </a:t>
                      </a:r>
                      <a:r>
                        <a:rPr lang="en-US" sz="2800" kern="1200" dirty="0" err="1" smtClean="0">
                          <a:solidFill>
                            <a:schemeClr val="tx1"/>
                          </a:solidFill>
                          <a:latin typeface="Segoe UI" pitchFamily="34" charset="0"/>
                          <a:ea typeface="+mn-ea"/>
                          <a:cs typeface="Segoe UI" pitchFamily="34" charset="0"/>
                        </a:rPr>
                        <a:t>ra</a:t>
                      </a:r>
                      <a:r>
                        <a:rPr lang="en-US" sz="2800" kern="1200" dirty="0" smtClean="0">
                          <a:solidFill>
                            <a:schemeClr val="tx1"/>
                          </a:solidFill>
                          <a:latin typeface="Segoe UI" pitchFamily="34" charset="0"/>
                          <a:ea typeface="+mn-ea"/>
                          <a:cs typeface="Segoe UI" pitchFamily="34" charset="0"/>
                        </a:rPr>
                        <a:t> </a:t>
                      </a:r>
                      <a:r>
                        <a:rPr lang="en-US" sz="2800" kern="1200" dirty="0" err="1" smtClean="0">
                          <a:solidFill>
                            <a:schemeClr val="tx1"/>
                          </a:solidFill>
                          <a:latin typeface="Segoe UI" pitchFamily="34" charset="0"/>
                          <a:ea typeface="+mn-ea"/>
                          <a:cs typeface="Segoe UI" pitchFamily="34" charset="0"/>
                        </a:rPr>
                        <a:t>đời</a:t>
                      </a:r>
                      <a:r>
                        <a:rPr lang="en-US" sz="2800" kern="1200" dirty="0" smtClean="0">
                          <a:solidFill>
                            <a:schemeClr val="tx1"/>
                          </a:solidFill>
                          <a:latin typeface="Segoe UI" pitchFamily="34" charset="0"/>
                          <a:ea typeface="+mn-ea"/>
                          <a:cs typeface="Segoe UI" pitchFamily="34" charset="0"/>
                        </a:rPr>
                        <a:t> </a:t>
                      </a:r>
                      <a:r>
                        <a:rPr lang="en-US" sz="2800" kern="1200" dirty="0" err="1" smtClean="0">
                          <a:solidFill>
                            <a:schemeClr val="tx1"/>
                          </a:solidFill>
                          <a:latin typeface="Segoe UI" pitchFamily="34" charset="0"/>
                          <a:ea typeface="+mn-ea"/>
                          <a:cs typeface="Segoe UI" pitchFamily="34" charset="0"/>
                        </a:rPr>
                        <a:t>sau</a:t>
                      </a:r>
                      <a:r>
                        <a:rPr lang="en-US" sz="2800" kern="1200" dirty="0" smtClean="0">
                          <a:solidFill>
                            <a:schemeClr val="tx1"/>
                          </a:solidFill>
                          <a:latin typeface="Segoe UI" pitchFamily="34" charset="0"/>
                          <a:ea typeface="+mn-ea"/>
                          <a:cs typeface="Segoe UI" pitchFamily="34" charset="0"/>
                        </a:rPr>
                        <a:t> </a:t>
                      </a:r>
                      <a:r>
                        <a:rPr lang="en-US" sz="2800" kern="1200" dirty="0" err="1" smtClean="0">
                          <a:solidFill>
                            <a:schemeClr val="tx1"/>
                          </a:solidFill>
                          <a:latin typeface="Segoe UI" pitchFamily="34" charset="0"/>
                          <a:ea typeface="+mn-ea"/>
                          <a:cs typeface="Segoe UI" pitchFamily="34" charset="0"/>
                        </a:rPr>
                        <a:t>mở</a:t>
                      </a:r>
                      <a:r>
                        <a:rPr lang="en-US" sz="2800" kern="1200" dirty="0" smtClean="0">
                          <a:solidFill>
                            <a:schemeClr val="tx1"/>
                          </a:solidFill>
                          <a:latin typeface="Segoe UI" pitchFamily="34" charset="0"/>
                          <a:ea typeface="+mn-ea"/>
                          <a:cs typeface="Segoe UI" pitchFamily="34" charset="0"/>
                        </a:rPr>
                        <a:t> </a:t>
                      </a:r>
                      <a:r>
                        <a:rPr lang="en-US" sz="2800" kern="1200" dirty="0" err="1" smtClean="0">
                          <a:solidFill>
                            <a:schemeClr val="tx1"/>
                          </a:solidFill>
                          <a:latin typeface="Segoe UI" pitchFamily="34" charset="0"/>
                          <a:ea typeface="+mn-ea"/>
                          <a:cs typeface="Segoe UI" pitchFamily="34" charset="0"/>
                        </a:rPr>
                        <a:t>rộng</a:t>
                      </a:r>
                      <a:r>
                        <a:rPr lang="en-US" sz="2800" kern="1200" dirty="0" smtClean="0">
                          <a:solidFill>
                            <a:schemeClr val="tx1"/>
                          </a:solidFill>
                          <a:latin typeface="Segoe UI" pitchFamily="34" charset="0"/>
                          <a:ea typeface="+mn-ea"/>
                          <a:cs typeface="Segoe UI" pitchFamily="34" charset="0"/>
                        </a:rPr>
                        <a:t> </a:t>
                      </a:r>
                      <a:r>
                        <a:rPr lang="en-US" sz="2800" kern="1200" dirty="0" err="1" smtClean="0">
                          <a:solidFill>
                            <a:schemeClr val="tx1"/>
                          </a:solidFill>
                          <a:latin typeface="Segoe UI" pitchFamily="34" charset="0"/>
                          <a:ea typeface="+mn-ea"/>
                          <a:cs typeface="Segoe UI" pitchFamily="34" charset="0"/>
                        </a:rPr>
                        <a:t>từ</a:t>
                      </a:r>
                      <a:r>
                        <a:rPr lang="en-US" sz="2800" kern="1200" dirty="0" smtClean="0">
                          <a:solidFill>
                            <a:schemeClr val="tx1"/>
                          </a:solidFill>
                          <a:latin typeface="Segoe UI" pitchFamily="34" charset="0"/>
                          <a:ea typeface="+mn-ea"/>
                          <a:cs typeface="Segoe UI" pitchFamily="34" charset="0"/>
                        </a:rPr>
                        <a:t> C</a:t>
                      </a:r>
                      <a:endParaRPr lang="en-US" sz="2800" kern="1200" dirty="0">
                        <a:solidFill>
                          <a:schemeClr val="tx1"/>
                        </a:solidFill>
                        <a:latin typeface="Segoe UI" pitchFamily="34" charset="0"/>
                        <a:ea typeface="+mn-ea"/>
                        <a:cs typeface="Segoe UI" pitchFamily="34" charset="0"/>
                      </a:endParaRPr>
                    </a:p>
                  </a:txBody>
                  <a:tcPr/>
                </a:tc>
                <a:extLst>
                  <a:ext uri="{0D108BD9-81ED-4DB2-BD59-A6C34878D82A}">
                    <a16:rowId xmlns:a16="http://schemas.microsoft.com/office/drawing/2014/main" val="1488336924"/>
                  </a:ext>
                </a:extLst>
              </a:tr>
              <a:tr h="370840">
                <a:tc>
                  <a:txBody>
                    <a:bodyPr/>
                    <a:lstStyle/>
                    <a:p>
                      <a:pPr marL="342900" indent="-342900" algn="l" defTabSz="914400" rtl="0" eaLnBrk="1" latinLnBrk="0" hangingPunct="1">
                        <a:spcBef>
                          <a:spcPct val="20000"/>
                        </a:spcBef>
                        <a:buClr>
                          <a:srgbClr val="FF5A33"/>
                        </a:buClr>
                        <a:buFont typeface="Wingdings" pitchFamily="2" charset="2"/>
                        <a:buChar char="q"/>
                      </a:pPr>
                      <a:r>
                        <a:rPr lang="en-US" sz="2800" kern="1200" dirty="0" smtClean="0">
                          <a:solidFill>
                            <a:schemeClr val="tx1"/>
                          </a:solidFill>
                          <a:latin typeface="Segoe UI" pitchFamily="34" charset="0"/>
                          <a:ea typeface="+mn-ea"/>
                          <a:cs typeface="Segoe UI" pitchFamily="34" charset="0"/>
                        </a:rPr>
                        <a:t>L</a:t>
                      </a:r>
                      <a:r>
                        <a:rPr lang="vi-VN" sz="2800" kern="1200" dirty="0" smtClean="0">
                          <a:solidFill>
                            <a:schemeClr val="tx1"/>
                          </a:solidFill>
                          <a:latin typeface="Segoe UI" pitchFamily="34" charset="0"/>
                          <a:ea typeface="+mn-ea"/>
                          <a:cs typeface="Segoe UI" pitchFamily="34" charset="0"/>
                        </a:rPr>
                        <a:t>à ngôn ngữ hướng thủ tục</a:t>
                      </a:r>
                      <a:endParaRPr lang="en-US" sz="2800" kern="1200" dirty="0">
                        <a:solidFill>
                          <a:schemeClr val="tx1"/>
                        </a:solidFill>
                        <a:latin typeface="Segoe UI" pitchFamily="34" charset="0"/>
                        <a:ea typeface="+mn-ea"/>
                        <a:cs typeface="Segoe UI" pitchFamily="34" charset="0"/>
                      </a:endParaRPr>
                    </a:p>
                  </a:txBody>
                  <a:tcPr/>
                </a:tc>
                <a:tc>
                  <a:txBody>
                    <a:bodyPr/>
                    <a:lstStyle/>
                    <a:p>
                      <a:pPr marL="342900" indent="-342900" algn="l" defTabSz="914400" rtl="0" eaLnBrk="1" latinLnBrk="0" hangingPunct="1">
                        <a:spcBef>
                          <a:spcPct val="20000"/>
                        </a:spcBef>
                        <a:buClr>
                          <a:srgbClr val="FF5A33"/>
                        </a:buClr>
                        <a:buFont typeface="Wingdings" pitchFamily="2" charset="2"/>
                        <a:buChar char="q"/>
                      </a:pPr>
                      <a:r>
                        <a:rPr lang="vi-VN" sz="2800" kern="1200" dirty="0" smtClean="0">
                          <a:solidFill>
                            <a:schemeClr val="tx1"/>
                          </a:solidFill>
                          <a:latin typeface="Segoe UI" pitchFamily="34" charset="0"/>
                          <a:ea typeface="+mn-ea"/>
                          <a:cs typeface="Segoe UI" pitchFamily="34" charset="0"/>
                        </a:rPr>
                        <a:t> </a:t>
                      </a:r>
                      <a:r>
                        <a:rPr lang="en-US" sz="2800" kern="1200" dirty="0" err="1" smtClean="0">
                          <a:solidFill>
                            <a:schemeClr val="tx1"/>
                          </a:solidFill>
                          <a:latin typeface="Segoe UI" pitchFamily="34" charset="0"/>
                          <a:ea typeface="+mn-ea"/>
                          <a:cs typeface="Segoe UI" pitchFamily="34" charset="0"/>
                        </a:rPr>
                        <a:t>Là</a:t>
                      </a:r>
                      <a:r>
                        <a:rPr lang="en-US" sz="2800" kern="1200" dirty="0" smtClean="0">
                          <a:solidFill>
                            <a:schemeClr val="tx1"/>
                          </a:solidFill>
                          <a:latin typeface="Segoe UI" pitchFamily="34" charset="0"/>
                          <a:ea typeface="+mn-ea"/>
                          <a:cs typeface="Segoe UI" pitchFamily="34" charset="0"/>
                        </a:rPr>
                        <a:t> </a:t>
                      </a:r>
                      <a:r>
                        <a:rPr lang="en-US" sz="2800" kern="1200" dirty="0" err="1" smtClean="0">
                          <a:solidFill>
                            <a:schemeClr val="tx1"/>
                          </a:solidFill>
                          <a:latin typeface="Segoe UI" pitchFamily="34" charset="0"/>
                          <a:ea typeface="+mn-ea"/>
                          <a:cs typeface="Segoe UI" pitchFamily="34" charset="0"/>
                        </a:rPr>
                        <a:t>ngôn</a:t>
                      </a:r>
                      <a:r>
                        <a:rPr lang="en-US" sz="2800" kern="1200" dirty="0" smtClean="0">
                          <a:solidFill>
                            <a:schemeClr val="tx1"/>
                          </a:solidFill>
                          <a:latin typeface="Segoe UI" pitchFamily="34" charset="0"/>
                          <a:ea typeface="+mn-ea"/>
                          <a:cs typeface="Segoe UI" pitchFamily="34" charset="0"/>
                        </a:rPr>
                        <a:t> </a:t>
                      </a:r>
                      <a:r>
                        <a:rPr lang="en-US" sz="2800" kern="1200" dirty="0" err="1" smtClean="0">
                          <a:solidFill>
                            <a:schemeClr val="tx1"/>
                          </a:solidFill>
                          <a:latin typeface="Segoe UI" pitchFamily="34" charset="0"/>
                          <a:ea typeface="+mn-ea"/>
                          <a:cs typeface="Segoe UI" pitchFamily="34" charset="0"/>
                        </a:rPr>
                        <a:t>ngữ</a:t>
                      </a:r>
                      <a:r>
                        <a:rPr lang="en-US" sz="2800" kern="1200" dirty="0" smtClean="0">
                          <a:solidFill>
                            <a:schemeClr val="tx1"/>
                          </a:solidFill>
                          <a:latin typeface="Segoe UI" pitchFamily="34" charset="0"/>
                          <a:ea typeface="+mn-ea"/>
                          <a:cs typeface="Segoe UI" pitchFamily="34" charset="0"/>
                        </a:rPr>
                        <a:t> </a:t>
                      </a:r>
                      <a:r>
                        <a:rPr lang="vi-VN" sz="2800" kern="1200" dirty="0" smtClean="0">
                          <a:solidFill>
                            <a:schemeClr val="tx1"/>
                          </a:solidFill>
                          <a:latin typeface="Segoe UI" pitchFamily="34" charset="0"/>
                          <a:ea typeface="+mn-ea"/>
                          <a:cs typeface="Segoe UI" pitchFamily="34" charset="0"/>
                        </a:rPr>
                        <a:t>lập trình hướng đối tượng</a:t>
                      </a:r>
                      <a:endParaRPr lang="en-US" sz="2800" kern="1200" dirty="0">
                        <a:solidFill>
                          <a:schemeClr val="tx1"/>
                        </a:solidFill>
                        <a:latin typeface="Segoe UI" pitchFamily="34" charset="0"/>
                        <a:ea typeface="+mn-ea"/>
                        <a:cs typeface="Segoe UI" pitchFamily="34" charset="0"/>
                      </a:endParaRPr>
                    </a:p>
                  </a:txBody>
                  <a:tcPr/>
                </a:tc>
                <a:extLst>
                  <a:ext uri="{0D108BD9-81ED-4DB2-BD59-A6C34878D82A}">
                    <a16:rowId xmlns:a16="http://schemas.microsoft.com/office/drawing/2014/main" val="2351869579"/>
                  </a:ext>
                </a:extLst>
              </a:tr>
              <a:tr h="370840">
                <a:tc>
                  <a:txBody>
                    <a:bodyPr/>
                    <a:lstStyle/>
                    <a:p>
                      <a:pPr marL="342900" indent="-342900" algn="l" defTabSz="914400" rtl="0" eaLnBrk="1" latinLnBrk="0" hangingPunct="1">
                        <a:spcBef>
                          <a:spcPct val="20000"/>
                        </a:spcBef>
                        <a:buClr>
                          <a:srgbClr val="FF5A33"/>
                        </a:buClr>
                        <a:buFont typeface="Wingdings" pitchFamily="2" charset="2"/>
                        <a:buChar char="q"/>
                      </a:pPr>
                      <a:r>
                        <a:rPr lang="fr-FR" sz="2800" kern="1200" dirty="0" smtClean="0">
                          <a:solidFill>
                            <a:schemeClr val="tx1"/>
                          </a:solidFill>
                          <a:latin typeface="Segoe UI" pitchFamily="34" charset="0"/>
                          <a:ea typeface="+mn-ea"/>
                          <a:cs typeface="Segoe UI" pitchFamily="34" charset="0"/>
                        </a:rPr>
                        <a:t>C là </a:t>
                      </a:r>
                      <a:r>
                        <a:rPr lang="fr-FR" sz="2800" kern="1200" dirty="0" err="1" smtClean="0">
                          <a:solidFill>
                            <a:schemeClr val="tx1"/>
                          </a:solidFill>
                          <a:latin typeface="Segoe UI" pitchFamily="34" charset="0"/>
                          <a:ea typeface="+mn-ea"/>
                          <a:cs typeface="Segoe UI" pitchFamily="34" charset="0"/>
                        </a:rPr>
                        <a:t>nền</a:t>
                      </a:r>
                      <a:r>
                        <a:rPr lang="fr-FR" sz="2800" kern="1200" dirty="0" smtClean="0">
                          <a:solidFill>
                            <a:schemeClr val="tx1"/>
                          </a:solidFill>
                          <a:latin typeface="Segoe UI" pitchFamily="34" charset="0"/>
                          <a:ea typeface="+mn-ea"/>
                          <a:cs typeface="Segoe UI" pitchFamily="34" charset="0"/>
                        </a:rPr>
                        <a:t> </a:t>
                      </a:r>
                      <a:r>
                        <a:rPr lang="fr-FR" sz="2800" kern="1200" dirty="0" err="1" smtClean="0">
                          <a:solidFill>
                            <a:schemeClr val="tx1"/>
                          </a:solidFill>
                          <a:latin typeface="Segoe UI" pitchFamily="34" charset="0"/>
                          <a:ea typeface="+mn-ea"/>
                          <a:cs typeface="Segoe UI" pitchFamily="34" charset="0"/>
                        </a:rPr>
                        <a:t>tảng</a:t>
                      </a:r>
                      <a:r>
                        <a:rPr lang="fr-FR" sz="2800" kern="1200" dirty="0" smtClean="0">
                          <a:solidFill>
                            <a:schemeClr val="tx1"/>
                          </a:solidFill>
                          <a:latin typeface="Segoe UI" pitchFamily="34" charset="0"/>
                          <a:ea typeface="+mn-ea"/>
                          <a:cs typeface="Segoe UI" pitchFamily="34" charset="0"/>
                        </a:rPr>
                        <a:t> </a:t>
                      </a:r>
                      <a:r>
                        <a:rPr lang="fr-FR" sz="2800" kern="1200" dirty="0" err="1" smtClean="0">
                          <a:solidFill>
                            <a:schemeClr val="tx1"/>
                          </a:solidFill>
                          <a:latin typeface="Segoe UI" pitchFamily="34" charset="0"/>
                          <a:ea typeface="+mn-ea"/>
                          <a:cs typeface="Segoe UI" pitchFamily="34" charset="0"/>
                        </a:rPr>
                        <a:t>của</a:t>
                      </a:r>
                      <a:r>
                        <a:rPr lang="fr-FR" sz="2800" kern="1200" dirty="0" smtClean="0">
                          <a:solidFill>
                            <a:schemeClr val="tx1"/>
                          </a:solidFill>
                          <a:latin typeface="Segoe UI" pitchFamily="34" charset="0"/>
                          <a:ea typeface="+mn-ea"/>
                          <a:cs typeface="Segoe UI" pitchFamily="34" charset="0"/>
                        </a:rPr>
                        <a:t> C++</a:t>
                      </a:r>
                      <a:endParaRPr lang="en-US" sz="2800" kern="1200" dirty="0">
                        <a:solidFill>
                          <a:schemeClr val="tx1"/>
                        </a:solidFill>
                        <a:latin typeface="Segoe UI" pitchFamily="34" charset="0"/>
                        <a:ea typeface="+mn-ea"/>
                        <a:cs typeface="Segoe UI" pitchFamily="34" charset="0"/>
                      </a:endParaRPr>
                    </a:p>
                  </a:txBody>
                  <a:tcPr/>
                </a:tc>
                <a:tc>
                  <a:txBody>
                    <a:bodyPr/>
                    <a:lstStyle/>
                    <a:p>
                      <a:pPr marL="342900" indent="-342900" algn="l" defTabSz="914400" rtl="0" eaLnBrk="1" latinLnBrk="0" hangingPunct="1">
                        <a:spcBef>
                          <a:spcPct val="20000"/>
                        </a:spcBef>
                        <a:buClr>
                          <a:srgbClr val="FF5A33"/>
                        </a:buClr>
                        <a:buFont typeface="Wingdings" pitchFamily="2" charset="2"/>
                        <a:buChar char="q"/>
                      </a:pPr>
                      <a:r>
                        <a:rPr lang="en-US" sz="2800" kern="1200" dirty="0" smtClean="0">
                          <a:solidFill>
                            <a:schemeClr val="tx1"/>
                          </a:solidFill>
                          <a:latin typeface="Segoe UI" pitchFamily="34" charset="0"/>
                          <a:ea typeface="+mn-ea"/>
                          <a:cs typeface="Segoe UI" pitchFamily="34" charset="0"/>
                        </a:rPr>
                        <a:t>C++ </a:t>
                      </a:r>
                      <a:r>
                        <a:rPr lang="en-US" sz="2800" kern="1200" dirty="0" err="1" smtClean="0">
                          <a:solidFill>
                            <a:schemeClr val="tx1"/>
                          </a:solidFill>
                          <a:latin typeface="Segoe UI" pitchFamily="34" charset="0"/>
                          <a:ea typeface="+mn-ea"/>
                          <a:cs typeface="Segoe UI" pitchFamily="34" charset="0"/>
                        </a:rPr>
                        <a:t>không</a:t>
                      </a:r>
                      <a:r>
                        <a:rPr lang="en-US" sz="2800" kern="1200" dirty="0" smtClean="0">
                          <a:solidFill>
                            <a:schemeClr val="tx1"/>
                          </a:solidFill>
                          <a:latin typeface="Segoe UI" pitchFamily="34" charset="0"/>
                          <a:ea typeface="+mn-ea"/>
                          <a:cs typeface="Segoe UI" pitchFamily="34" charset="0"/>
                        </a:rPr>
                        <a:t> </a:t>
                      </a:r>
                      <a:r>
                        <a:rPr lang="en-US" sz="2800" kern="1200" dirty="0" err="1" smtClean="0">
                          <a:solidFill>
                            <a:schemeClr val="tx1"/>
                          </a:solidFill>
                          <a:latin typeface="Segoe UI" pitchFamily="34" charset="0"/>
                          <a:ea typeface="+mn-ea"/>
                          <a:cs typeface="Segoe UI" pitchFamily="34" charset="0"/>
                        </a:rPr>
                        <a:t>ra</a:t>
                      </a:r>
                      <a:r>
                        <a:rPr lang="en-US" sz="2800" kern="1200" dirty="0" smtClean="0">
                          <a:solidFill>
                            <a:schemeClr val="tx1"/>
                          </a:solidFill>
                          <a:latin typeface="Segoe UI" pitchFamily="34" charset="0"/>
                          <a:ea typeface="+mn-ea"/>
                          <a:cs typeface="Segoe UI" pitchFamily="34" charset="0"/>
                        </a:rPr>
                        <a:t> </a:t>
                      </a:r>
                      <a:r>
                        <a:rPr lang="en-US" sz="2800" kern="1200" dirty="0" err="1" smtClean="0">
                          <a:solidFill>
                            <a:schemeClr val="tx1"/>
                          </a:solidFill>
                          <a:latin typeface="Segoe UI" pitchFamily="34" charset="0"/>
                          <a:ea typeface="+mn-ea"/>
                          <a:cs typeface="Segoe UI" pitchFamily="34" charset="0"/>
                        </a:rPr>
                        <a:t>đời</a:t>
                      </a:r>
                      <a:r>
                        <a:rPr lang="en-US" sz="2800" kern="1200" dirty="0" smtClean="0">
                          <a:solidFill>
                            <a:schemeClr val="tx1"/>
                          </a:solidFill>
                          <a:latin typeface="Segoe UI" pitchFamily="34" charset="0"/>
                          <a:ea typeface="+mn-ea"/>
                          <a:cs typeface="Segoe UI" pitchFamily="34" charset="0"/>
                        </a:rPr>
                        <a:t> </a:t>
                      </a:r>
                      <a:r>
                        <a:rPr lang="en-US" sz="2800" kern="1200" dirty="0" err="1" smtClean="0">
                          <a:solidFill>
                            <a:schemeClr val="tx1"/>
                          </a:solidFill>
                          <a:latin typeface="Segoe UI" pitchFamily="34" charset="0"/>
                          <a:ea typeface="+mn-ea"/>
                          <a:cs typeface="Segoe UI" pitchFamily="34" charset="0"/>
                        </a:rPr>
                        <a:t>để</a:t>
                      </a:r>
                      <a:r>
                        <a:rPr lang="en-US" sz="2800" kern="1200" dirty="0" smtClean="0">
                          <a:solidFill>
                            <a:schemeClr val="tx1"/>
                          </a:solidFill>
                          <a:latin typeface="Segoe UI" pitchFamily="34" charset="0"/>
                          <a:ea typeface="+mn-ea"/>
                          <a:cs typeface="Segoe UI" pitchFamily="34" charset="0"/>
                        </a:rPr>
                        <a:t> </a:t>
                      </a:r>
                      <a:r>
                        <a:rPr lang="en-US" sz="2800" kern="1200" dirty="0" err="1" smtClean="0">
                          <a:solidFill>
                            <a:schemeClr val="tx1"/>
                          </a:solidFill>
                          <a:latin typeface="Segoe UI" pitchFamily="34" charset="0"/>
                          <a:ea typeface="+mn-ea"/>
                          <a:cs typeface="Segoe UI" pitchFamily="34" charset="0"/>
                        </a:rPr>
                        <a:t>thay</a:t>
                      </a:r>
                      <a:r>
                        <a:rPr lang="en-US" sz="2800" kern="1200" dirty="0" smtClean="0">
                          <a:solidFill>
                            <a:schemeClr val="tx1"/>
                          </a:solidFill>
                          <a:latin typeface="Segoe UI" pitchFamily="34" charset="0"/>
                          <a:ea typeface="+mn-ea"/>
                          <a:cs typeface="Segoe UI" pitchFamily="34" charset="0"/>
                        </a:rPr>
                        <a:t> </a:t>
                      </a:r>
                      <a:r>
                        <a:rPr lang="en-US" sz="2800" kern="1200" dirty="0" err="1" smtClean="0">
                          <a:solidFill>
                            <a:schemeClr val="tx1"/>
                          </a:solidFill>
                          <a:latin typeface="Segoe UI" pitchFamily="34" charset="0"/>
                          <a:ea typeface="+mn-ea"/>
                          <a:cs typeface="Segoe UI" pitchFamily="34" charset="0"/>
                        </a:rPr>
                        <a:t>thế</a:t>
                      </a:r>
                      <a:r>
                        <a:rPr lang="en-US" sz="2800" kern="1200" dirty="0" smtClean="0">
                          <a:solidFill>
                            <a:schemeClr val="tx1"/>
                          </a:solidFill>
                          <a:latin typeface="Segoe UI" pitchFamily="34" charset="0"/>
                          <a:ea typeface="+mn-ea"/>
                          <a:cs typeface="Segoe UI" pitchFamily="34" charset="0"/>
                        </a:rPr>
                        <a:t> C</a:t>
                      </a:r>
                      <a:endParaRPr lang="en-US" sz="2800" kern="1200" dirty="0">
                        <a:solidFill>
                          <a:schemeClr val="tx1"/>
                        </a:solidFill>
                        <a:latin typeface="Segoe UI" pitchFamily="34" charset="0"/>
                        <a:ea typeface="+mn-ea"/>
                        <a:cs typeface="Segoe UI" pitchFamily="34" charset="0"/>
                      </a:endParaRPr>
                    </a:p>
                  </a:txBody>
                  <a:tcPr/>
                </a:tc>
                <a:extLst>
                  <a:ext uri="{0D108BD9-81ED-4DB2-BD59-A6C34878D82A}">
                    <a16:rowId xmlns:a16="http://schemas.microsoft.com/office/drawing/2014/main" val="5972902"/>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954" y="4572000"/>
            <a:ext cx="1711234" cy="1711234"/>
          </a:xfrm>
          <a:prstGeom prst="rect">
            <a:avLst/>
          </a:prstGeom>
        </p:spPr>
      </p:pic>
    </p:spTree>
    <p:extLst>
      <p:ext uri="{BB962C8B-B14F-4D97-AF65-F5344CB8AC3E}">
        <p14:creationId xmlns:p14="http://schemas.microsoft.com/office/powerpoint/2010/main" val="84116085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NGÔN NGỮ LẬP TRÌNH &amp; NGÔN NGỮ MÁY</a:t>
            </a:r>
            <a:endParaRPr lang="en-US"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508405574"/>
              </p:ext>
            </p:extLst>
          </p:nvPr>
        </p:nvGraphicFramePr>
        <p:xfrm>
          <a:off x="609758" y="1371600"/>
          <a:ext cx="10969626" cy="4632960"/>
        </p:xfrm>
        <a:graphic>
          <a:graphicData uri="http://schemas.openxmlformats.org/drawingml/2006/table">
            <a:tbl>
              <a:tblPr firstRow="1" bandRow="1">
                <a:tableStyleId>{5C22544A-7EE6-4342-B048-85BDC9FD1C3A}</a:tableStyleId>
              </a:tblPr>
              <a:tblGrid>
                <a:gridCol w="4951254">
                  <a:extLst>
                    <a:ext uri="{9D8B030D-6E8A-4147-A177-3AD203B41FA5}">
                      <a16:colId xmlns:a16="http://schemas.microsoft.com/office/drawing/2014/main" val="2964098715"/>
                    </a:ext>
                  </a:extLst>
                </a:gridCol>
                <a:gridCol w="6018372">
                  <a:extLst>
                    <a:ext uri="{9D8B030D-6E8A-4147-A177-3AD203B41FA5}">
                      <a16:colId xmlns:a16="http://schemas.microsoft.com/office/drawing/2014/main" val="1078848652"/>
                    </a:ext>
                  </a:extLst>
                </a:gridCol>
              </a:tblGrid>
              <a:tr h="370840">
                <a:tc>
                  <a:txBody>
                    <a:bodyPr/>
                    <a:lstStyle/>
                    <a:p>
                      <a:pPr algn="ctr"/>
                      <a:r>
                        <a:rPr lang="en-US" sz="2800" dirty="0" smtClean="0"/>
                        <a:t>NGÔN</a:t>
                      </a:r>
                      <a:r>
                        <a:rPr lang="en-US" sz="2800" baseline="0" dirty="0" smtClean="0"/>
                        <a:t> NGỮ LẬP TRÌNH</a:t>
                      </a:r>
                      <a:endParaRPr lang="en-US" sz="2800" dirty="0"/>
                    </a:p>
                  </a:txBody>
                  <a:tcPr/>
                </a:tc>
                <a:tc>
                  <a:txBody>
                    <a:bodyPr/>
                    <a:lstStyle/>
                    <a:p>
                      <a:pPr algn="ctr"/>
                      <a:r>
                        <a:rPr lang="en-US" sz="2800" dirty="0" smtClean="0"/>
                        <a:t> NGÔN</a:t>
                      </a:r>
                      <a:r>
                        <a:rPr lang="en-US" sz="2800" baseline="0" dirty="0" smtClean="0"/>
                        <a:t> NGỮ </a:t>
                      </a:r>
                      <a:r>
                        <a:rPr lang="en-US" sz="2800" dirty="0" smtClean="0"/>
                        <a:t>MÁY</a:t>
                      </a:r>
                      <a:endParaRPr lang="en-US" sz="2800" dirty="0"/>
                    </a:p>
                  </a:txBody>
                  <a:tcPr/>
                </a:tc>
                <a:extLst>
                  <a:ext uri="{0D108BD9-81ED-4DB2-BD59-A6C34878D82A}">
                    <a16:rowId xmlns:a16="http://schemas.microsoft.com/office/drawing/2014/main" val="2869731682"/>
                  </a:ext>
                </a:extLst>
              </a:tr>
              <a:tr h="370840">
                <a:tc>
                  <a:txBody>
                    <a:bodyPr/>
                    <a:lstStyle/>
                    <a:p>
                      <a:pPr marL="342900" indent="-342900" algn="l" defTabSz="914400" rtl="0" eaLnBrk="1" latinLnBrk="0" hangingPunct="1">
                        <a:spcBef>
                          <a:spcPct val="20000"/>
                        </a:spcBef>
                        <a:buClr>
                          <a:srgbClr val="FF5A33"/>
                        </a:buClr>
                        <a:buFont typeface="Wingdings" pitchFamily="2" charset="2"/>
                        <a:buChar char="q"/>
                      </a:pPr>
                      <a:r>
                        <a:rPr lang="vi-VN" sz="2800" kern="1200" dirty="0" smtClean="0">
                          <a:solidFill>
                            <a:schemeClr val="tx1"/>
                          </a:solidFill>
                          <a:latin typeface="Segoe UI" pitchFamily="34" charset="0"/>
                          <a:ea typeface="+mn-ea"/>
                          <a:cs typeface="Segoe UI" pitchFamily="34" charset="0"/>
                        </a:rPr>
                        <a:t>C là ngôn ngữ </a:t>
                      </a:r>
                      <a:r>
                        <a:rPr lang="en-US" sz="2800" kern="1200" dirty="0" err="1" smtClean="0">
                          <a:solidFill>
                            <a:schemeClr val="tx1"/>
                          </a:solidFill>
                          <a:latin typeface="Segoe UI" pitchFamily="34" charset="0"/>
                          <a:ea typeface="+mn-ea"/>
                          <a:cs typeface="Segoe UI" pitchFamily="34" charset="0"/>
                        </a:rPr>
                        <a:t>được</a:t>
                      </a:r>
                      <a:r>
                        <a:rPr lang="en-US" sz="2800" kern="1200" baseline="0" dirty="0" smtClean="0">
                          <a:solidFill>
                            <a:schemeClr val="tx1"/>
                          </a:solidFill>
                          <a:latin typeface="Segoe UI" pitchFamily="34" charset="0"/>
                          <a:ea typeface="+mn-ea"/>
                          <a:cs typeface="Segoe UI" pitchFamily="34" charset="0"/>
                        </a:rPr>
                        <a:t> </a:t>
                      </a:r>
                      <a:r>
                        <a:rPr lang="en-US" sz="2800" kern="1200" baseline="0" dirty="0" err="1" smtClean="0">
                          <a:solidFill>
                            <a:schemeClr val="tx1"/>
                          </a:solidFill>
                          <a:latin typeface="Segoe UI" pitchFamily="34" charset="0"/>
                          <a:ea typeface="+mn-ea"/>
                          <a:cs typeface="Segoe UI" pitchFamily="34" charset="0"/>
                        </a:rPr>
                        <a:t>tạo</a:t>
                      </a:r>
                      <a:r>
                        <a:rPr lang="en-US" sz="2800" kern="1200" baseline="0" dirty="0" smtClean="0">
                          <a:solidFill>
                            <a:schemeClr val="tx1"/>
                          </a:solidFill>
                          <a:latin typeface="Segoe UI" pitchFamily="34" charset="0"/>
                          <a:ea typeface="+mn-ea"/>
                          <a:cs typeface="Segoe UI" pitchFamily="34" charset="0"/>
                        </a:rPr>
                        <a:t> </a:t>
                      </a:r>
                      <a:r>
                        <a:rPr lang="en-US" sz="2800" kern="1200" baseline="0" dirty="0" err="1" smtClean="0">
                          <a:solidFill>
                            <a:schemeClr val="tx1"/>
                          </a:solidFill>
                          <a:latin typeface="Segoe UI" pitchFamily="34" charset="0"/>
                          <a:ea typeface="+mn-ea"/>
                          <a:cs typeface="Segoe UI" pitchFamily="34" charset="0"/>
                        </a:rPr>
                        <a:t>ra</a:t>
                      </a:r>
                      <a:r>
                        <a:rPr lang="en-US" sz="2800" kern="1200" baseline="0" dirty="0" smtClean="0">
                          <a:solidFill>
                            <a:schemeClr val="tx1"/>
                          </a:solidFill>
                          <a:latin typeface="Segoe UI" pitchFamily="34" charset="0"/>
                          <a:ea typeface="+mn-ea"/>
                          <a:cs typeface="Segoe UI" pitchFamily="34" charset="0"/>
                        </a:rPr>
                        <a:t> </a:t>
                      </a:r>
                      <a:r>
                        <a:rPr lang="en-US" sz="2800" kern="1200" baseline="0" dirty="0" err="1" smtClean="0">
                          <a:solidFill>
                            <a:schemeClr val="tx1"/>
                          </a:solidFill>
                          <a:latin typeface="Segoe UI" pitchFamily="34" charset="0"/>
                          <a:ea typeface="+mn-ea"/>
                          <a:cs typeface="Segoe UI" pitchFamily="34" charset="0"/>
                        </a:rPr>
                        <a:t>giúp</a:t>
                      </a:r>
                      <a:r>
                        <a:rPr lang="en-US" sz="2800" kern="1200" baseline="0" dirty="0" smtClean="0">
                          <a:solidFill>
                            <a:schemeClr val="tx1"/>
                          </a:solidFill>
                          <a:latin typeface="Segoe UI" pitchFamily="34" charset="0"/>
                          <a:ea typeface="+mn-ea"/>
                          <a:cs typeface="Segoe UI" pitchFamily="34" charset="0"/>
                        </a:rPr>
                        <a:t> con </a:t>
                      </a:r>
                      <a:r>
                        <a:rPr lang="en-US" sz="2800" kern="1200" baseline="0" dirty="0" err="1" smtClean="0">
                          <a:solidFill>
                            <a:schemeClr val="tx1"/>
                          </a:solidFill>
                          <a:latin typeface="Segoe UI" pitchFamily="34" charset="0"/>
                          <a:ea typeface="+mn-ea"/>
                          <a:cs typeface="Segoe UI" pitchFamily="34" charset="0"/>
                        </a:rPr>
                        <a:t>người</a:t>
                      </a:r>
                      <a:r>
                        <a:rPr lang="en-US" sz="2800" kern="1200" baseline="0" dirty="0" smtClean="0">
                          <a:solidFill>
                            <a:schemeClr val="tx1"/>
                          </a:solidFill>
                          <a:latin typeface="Segoe UI" pitchFamily="34" charset="0"/>
                          <a:ea typeface="+mn-ea"/>
                          <a:cs typeface="Segoe UI" pitchFamily="34" charset="0"/>
                        </a:rPr>
                        <a:t> </a:t>
                      </a:r>
                      <a:r>
                        <a:rPr lang="en-US" sz="2800" kern="1200" baseline="0" dirty="0" err="1" smtClean="0">
                          <a:solidFill>
                            <a:schemeClr val="tx1"/>
                          </a:solidFill>
                          <a:latin typeface="Segoe UI" pitchFamily="34" charset="0"/>
                          <a:ea typeface="+mn-ea"/>
                          <a:cs typeface="Segoe UI" pitchFamily="34" charset="0"/>
                        </a:rPr>
                        <a:t>có</a:t>
                      </a:r>
                      <a:r>
                        <a:rPr lang="en-US" sz="2800" kern="1200" baseline="0" dirty="0" smtClean="0">
                          <a:solidFill>
                            <a:schemeClr val="tx1"/>
                          </a:solidFill>
                          <a:latin typeface="Segoe UI" pitchFamily="34" charset="0"/>
                          <a:ea typeface="+mn-ea"/>
                          <a:cs typeface="Segoe UI" pitchFamily="34" charset="0"/>
                        </a:rPr>
                        <a:t> </a:t>
                      </a:r>
                      <a:r>
                        <a:rPr lang="en-US" sz="2800" kern="1200" baseline="0" dirty="0" err="1" smtClean="0">
                          <a:solidFill>
                            <a:schemeClr val="tx1"/>
                          </a:solidFill>
                          <a:latin typeface="Segoe UI" pitchFamily="34" charset="0"/>
                          <a:ea typeface="+mn-ea"/>
                          <a:cs typeface="Segoe UI" pitchFamily="34" charset="0"/>
                        </a:rPr>
                        <a:t>thể</a:t>
                      </a:r>
                      <a:r>
                        <a:rPr lang="en-US" sz="2800" kern="1200" baseline="0" dirty="0" smtClean="0">
                          <a:solidFill>
                            <a:schemeClr val="tx1"/>
                          </a:solidFill>
                          <a:latin typeface="Segoe UI" pitchFamily="34" charset="0"/>
                          <a:ea typeface="+mn-ea"/>
                          <a:cs typeface="Segoe UI" pitchFamily="34" charset="0"/>
                        </a:rPr>
                        <a:t> </a:t>
                      </a:r>
                      <a:r>
                        <a:rPr lang="en-US" sz="2800" kern="1200" baseline="0" dirty="0" err="1" smtClean="0">
                          <a:solidFill>
                            <a:schemeClr val="tx1"/>
                          </a:solidFill>
                          <a:latin typeface="Segoe UI" pitchFamily="34" charset="0"/>
                          <a:ea typeface="+mn-ea"/>
                          <a:cs typeface="Segoe UI" pitchFamily="34" charset="0"/>
                        </a:rPr>
                        <a:t>sử</a:t>
                      </a:r>
                      <a:r>
                        <a:rPr lang="en-US" sz="2800" kern="1200" baseline="0" dirty="0" smtClean="0">
                          <a:solidFill>
                            <a:schemeClr val="tx1"/>
                          </a:solidFill>
                          <a:latin typeface="Segoe UI" pitchFamily="34" charset="0"/>
                          <a:ea typeface="+mn-ea"/>
                          <a:cs typeface="Segoe UI" pitchFamily="34" charset="0"/>
                        </a:rPr>
                        <a:t> </a:t>
                      </a:r>
                      <a:r>
                        <a:rPr lang="en-US" sz="2800" kern="1200" baseline="0" dirty="0" err="1" smtClean="0">
                          <a:solidFill>
                            <a:schemeClr val="tx1"/>
                          </a:solidFill>
                          <a:latin typeface="Segoe UI" pitchFamily="34" charset="0"/>
                          <a:ea typeface="+mn-ea"/>
                          <a:cs typeface="Segoe UI" pitchFamily="34" charset="0"/>
                        </a:rPr>
                        <a:t>dụng</a:t>
                      </a:r>
                      <a:r>
                        <a:rPr lang="en-US" sz="2800" kern="1200" baseline="0" dirty="0" smtClean="0">
                          <a:solidFill>
                            <a:schemeClr val="tx1"/>
                          </a:solidFill>
                          <a:latin typeface="Segoe UI" pitchFamily="34" charset="0"/>
                          <a:ea typeface="+mn-ea"/>
                          <a:cs typeface="Segoe UI" pitchFamily="34" charset="0"/>
                        </a:rPr>
                        <a:t> </a:t>
                      </a:r>
                      <a:r>
                        <a:rPr lang="en-US" sz="2800" kern="1200" baseline="0" dirty="0" err="1" smtClean="0">
                          <a:solidFill>
                            <a:schemeClr val="tx1"/>
                          </a:solidFill>
                          <a:latin typeface="Segoe UI" pitchFamily="34" charset="0"/>
                          <a:ea typeface="+mn-ea"/>
                          <a:cs typeface="Segoe UI" pitchFamily="34" charset="0"/>
                        </a:rPr>
                        <a:t>bằng</a:t>
                      </a:r>
                      <a:r>
                        <a:rPr lang="en-US" sz="2800" kern="1200" baseline="0" dirty="0" smtClean="0">
                          <a:solidFill>
                            <a:schemeClr val="tx1"/>
                          </a:solidFill>
                          <a:latin typeface="Segoe UI" pitchFamily="34" charset="0"/>
                          <a:ea typeface="+mn-ea"/>
                          <a:cs typeface="Segoe UI" pitchFamily="34" charset="0"/>
                        </a:rPr>
                        <a:t> </a:t>
                      </a:r>
                      <a:r>
                        <a:rPr lang="en-US" sz="2800" kern="1200" baseline="0" dirty="0" err="1" smtClean="0">
                          <a:solidFill>
                            <a:schemeClr val="tx1"/>
                          </a:solidFill>
                          <a:latin typeface="Segoe UI" pitchFamily="34" charset="0"/>
                          <a:ea typeface="+mn-ea"/>
                          <a:cs typeface="Segoe UI" pitchFamily="34" charset="0"/>
                        </a:rPr>
                        <a:t>ngôn</a:t>
                      </a:r>
                      <a:r>
                        <a:rPr lang="en-US" sz="2800" kern="1200" baseline="0" dirty="0" smtClean="0">
                          <a:solidFill>
                            <a:schemeClr val="tx1"/>
                          </a:solidFill>
                          <a:latin typeface="Segoe UI" pitchFamily="34" charset="0"/>
                          <a:ea typeface="+mn-ea"/>
                          <a:cs typeface="Segoe UI" pitchFamily="34" charset="0"/>
                        </a:rPr>
                        <a:t> </a:t>
                      </a:r>
                      <a:r>
                        <a:rPr lang="en-US" sz="2800" kern="1200" baseline="0" dirty="0" err="1" smtClean="0">
                          <a:solidFill>
                            <a:schemeClr val="tx1"/>
                          </a:solidFill>
                          <a:latin typeface="Segoe UI" pitchFamily="34" charset="0"/>
                          <a:ea typeface="+mn-ea"/>
                          <a:cs typeface="Segoe UI" pitchFamily="34" charset="0"/>
                        </a:rPr>
                        <a:t>ngữ</a:t>
                      </a:r>
                      <a:r>
                        <a:rPr lang="en-US" sz="2800" kern="1200" baseline="0" dirty="0" smtClean="0">
                          <a:solidFill>
                            <a:schemeClr val="tx1"/>
                          </a:solidFill>
                          <a:latin typeface="Segoe UI" pitchFamily="34" charset="0"/>
                          <a:ea typeface="+mn-ea"/>
                          <a:cs typeface="Segoe UI" pitchFamily="34" charset="0"/>
                        </a:rPr>
                        <a:t> </a:t>
                      </a:r>
                      <a:r>
                        <a:rPr lang="en-US" sz="2800" kern="1200" baseline="0" dirty="0" err="1" smtClean="0">
                          <a:solidFill>
                            <a:schemeClr val="tx1"/>
                          </a:solidFill>
                          <a:latin typeface="Segoe UI" pitchFamily="34" charset="0"/>
                          <a:ea typeface="+mn-ea"/>
                          <a:cs typeface="Segoe UI" pitchFamily="34" charset="0"/>
                        </a:rPr>
                        <a:t>thông</a:t>
                      </a:r>
                      <a:r>
                        <a:rPr lang="en-US" sz="2800" kern="1200" baseline="0" dirty="0" smtClean="0">
                          <a:solidFill>
                            <a:schemeClr val="tx1"/>
                          </a:solidFill>
                          <a:latin typeface="Segoe UI" pitchFamily="34" charset="0"/>
                          <a:ea typeface="+mn-ea"/>
                          <a:cs typeface="Segoe UI" pitchFamily="34" charset="0"/>
                        </a:rPr>
                        <a:t> </a:t>
                      </a:r>
                      <a:r>
                        <a:rPr lang="en-US" sz="2800" kern="1200" baseline="0" dirty="0" err="1" smtClean="0">
                          <a:solidFill>
                            <a:schemeClr val="tx1"/>
                          </a:solidFill>
                          <a:latin typeface="Segoe UI" pitchFamily="34" charset="0"/>
                          <a:ea typeface="+mn-ea"/>
                          <a:cs typeface="Segoe UI" pitchFamily="34" charset="0"/>
                        </a:rPr>
                        <a:t>thường</a:t>
                      </a:r>
                      <a:r>
                        <a:rPr lang="en-US" sz="2800" kern="1200" baseline="0" dirty="0" smtClean="0">
                          <a:solidFill>
                            <a:schemeClr val="tx1"/>
                          </a:solidFill>
                          <a:latin typeface="Segoe UI" pitchFamily="34" charset="0"/>
                          <a:ea typeface="+mn-ea"/>
                          <a:cs typeface="Segoe UI" pitchFamily="34" charset="0"/>
                        </a:rPr>
                        <a:t> (</a:t>
                      </a:r>
                      <a:r>
                        <a:rPr lang="en-US" sz="2800" kern="1200" baseline="0" dirty="0" err="1" smtClean="0">
                          <a:solidFill>
                            <a:schemeClr val="tx1"/>
                          </a:solidFill>
                          <a:latin typeface="Segoe UI" pitchFamily="34" charset="0"/>
                          <a:ea typeface="+mn-ea"/>
                          <a:cs typeface="Segoe UI" pitchFamily="34" charset="0"/>
                        </a:rPr>
                        <a:t>số</a:t>
                      </a:r>
                      <a:r>
                        <a:rPr lang="en-US" sz="2800" kern="1200" baseline="0" dirty="0" smtClean="0">
                          <a:solidFill>
                            <a:schemeClr val="tx1"/>
                          </a:solidFill>
                          <a:latin typeface="Segoe UI" pitchFamily="34" charset="0"/>
                          <a:ea typeface="+mn-ea"/>
                          <a:cs typeface="Segoe UI" pitchFamily="34" charset="0"/>
                        </a:rPr>
                        <a:t>, </a:t>
                      </a:r>
                      <a:r>
                        <a:rPr lang="en-US" sz="2800" kern="1200" baseline="0" dirty="0" err="1" smtClean="0">
                          <a:solidFill>
                            <a:schemeClr val="tx1"/>
                          </a:solidFill>
                          <a:latin typeface="Segoe UI" pitchFamily="34" charset="0"/>
                          <a:ea typeface="+mn-ea"/>
                          <a:cs typeface="Segoe UI" pitchFamily="34" charset="0"/>
                        </a:rPr>
                        <a:t>chữ</a:t>
                      </a:r>
                      <a:r>
                        <a:rPr lang="en-US" sz="2800" kern="1200" baseline="0" dirty="0" smtClean="0">
                          <a:solidFill>
                            <a:schemeClr val="tx1"/>
                          </a:solidFill>
                          <a:latin typeface="Segoe UI" pitchFamily="34" charset="0"/>
                          <a:ea typeface="+mn-ea"/>
                          <a:cs typeface="Segoe UI" pitchFamily="34" charset="0"/>
                        </a:rPr>
                        <a:t>,…)</a:t>
                      </a:r>
                      <a:endParaRPr lang="en-US" sz="2800" kern="1200" dirty="0">
                        <a:solidFill>
                          <a:schemeClr val="tx1"/>
                        </a:solidFill>
                        <a:latin typeface="Segoe UI" pitchFamily="34" charset="0"/>
                        <a:ea typeface="+mn-ea"/>
                        <a:cs typeface="Segoe UI" pitchFamily="34" charset="0"/>
                      </a:endParaRPr>
                    </a:p>
                  </a:txBody>
                  <a:tcPr/>
                </a:tc>
                <a:tc>
                  <a:txBody>
                    <a:bodyPr/>
                    <a:lstStyle/>
                    <a:p>
                      <a:pPr marL="342900" indent="-342900" algn="l" defTabSz="914400" rtl="0" eaLnBrk="1" latinLnBrk="0" hangingPunct="1">
                        <a:spcBef>
                          <a:spcPct val="20000"/>
                        </a:spcBef>
                        <a:buClr>
                          <a:srgbClr val="FF5A33"/>
                        </a:buClr>
                        <a:buFont typeface="Wingdings" pitchFamily="2" charset="2"/>
                        <a:buChar char="q"/>
                      </a:pPr>
                      <a:r>
                        <a:rPr lang="vi-VN" sz="2800" kern="1200" dirty="0" smtClean="0">
                          <a:solidFill>
                            <a:schemeClr val="tx1"/>
                          </a:solidFill>
                          <a:latin typeface="Segoe UI" pitchFamily="34" charset="0"/>
                          <a:ea typeface="+mn-ea"/>
                          <a:cs typeface="Segoe UI" pitchFamily="34" charset="0"/>
                        </a:rPr>
                        <a:t>Ngôn ngữ máy là một loại ngôn ngữ lập trình trong đó mọi chỉ thị đều được biểu diễn bằng các con số nhị phân </a:t>
                      </a:r>
                      <a:r>
                        <a:rPr lang="en-US" sz="2800" kern="1200" dirty="0" smtClean="0">
                          <a:solidFill>
                            <a:schemeClr val="tx1"/>
                          </a:solidFill>
                          <a:latin typeface="Segoe UI" pitchFamily="34" charset="0"/>
                          <a:ea typeface="+mn-ea"/>
                          <a:cs typeface="Segoe UI" pitchFamily="34" charset="0"/>
                        </a:rPr>
                        <a:t>(</a:t>
                      </a:r>
                      <a:r>
                        <a:rPr lang="vi-VN" sz="2800" kern="1200" dirty="0" smtClean="0">
                          <a:solidFill>
                            <a:schemeClr val="tx1"/>
                          </a:solidFill>
                          <a:latin typeface="Segoe UI" pitchFamily="34" charset="0"/>
                          <a:ea typeface="+mn-ea"/>
                          <a:cs typeface="Segoe UI" pitchFamily="34" charset="0"/>
                        </a:rPr>
                        <a:t>0 và 1</a:t>
                      </a:r>
                      <a:r>
                        <a:rPr lang="en-US" sz="2800" kern="1200" dirty="0" smtClean="0">
                          <a:solidFill>
                            <a:schemeClr val="tx1"/>
                          </a:solidFill>
                          <a:latin typeface="Segoe UI" pitchFamily="34" charset="0"/>
                          <a:ea typeface="+mn-ea"/>
                          <a:cs typeface="Segoe UI" pitchFamily="34" charset="0"/>
                        </a:rPr>
                        <a:t>)</a:t>
                      </a:r>
                      <a:endParaRPr lang="en-US" sz="2800" kern="1200" dirty="0">
                        <a:solidFill>
                          <a:schemeClr val="tx1"/>
                        </a:solidFill>
                        <a:latin typeface="Segoe UI" pitchFamily="34" charset="0"/>
                        <a:ea typeface="+mn-ea"/>
                        <a:cs typeface="Segoe UI" pitchFamily="34" charset="0"/>
                      </a:endParaRPr>
                    </a:p>
                  </a:txBody>
                  <a:tcPr/>
                </a:tc>
                <a:extLst>
                  <a:ext uri="{0D108BD9-81ED-4DB2-BD59-A6C34878D82A}">
                    <a16:rowId xmlns:a16="http://schemas.microsoft.com/office/drawing/2014/main" val="1488336924"/>
                  </a:ext>
                </a:extLst>
              </a:tr>
              <a:tr h="370840">
                <a:tc>
                  <a:txBody>
                    <a:bodyPr/>
                    <a:lstStyle/>
                    <a:p>
                      <a:pPr marL="342900" indent="-342900" algn="just" defTabSz="914400" rtl="0" eaLnBrk="1" latinLnBrk="0" hangingPunct="1">
                        <a:spcBef>
                          <a:spcPct val="20000"/>
                        </a:spcBef>
                        <a:buClr>
                          <a:srgbClr val="FF5A33"/>
                        </a:buClr>
                        <a:buFont typeface="Wingdings" pitchFamily="2" charset="2"/>
                        <a:buChar char="q"/>
                      </a:pPr>
                      <a:r>
                        <a:rPr lang="en-US" sz="2800" kern="1200" dirty="0" err="1" smtClean="0">
                          <a:solidFill>
                            <a:schemeClr val="tx1"/>
                          </a:solidFill>
                          <a:latin typeface="Segoe UI" pitchFamily="34" charset="0"/>
                          <a:ea typeface="+mn-ea"/>
                          <a:cs typeface="Segoe UI" pitchFamily="34" charset="0"/>
                        </a:rPr>
                        <a:t>Cần</a:t>
                      </a:r>
                      <a:r>
                        <a:rPr lang="en-US" sz="2800" kern="1200" baseline="0" dirty="0" smtClean="0">
                          <a:solidFill>
                            <a:schemeClr val="tx1"/>
                          </a:solidFill>
                          <a:latin typeface="Segoe UI" pitchFamily="34" charset="0"/>
                          <a:ea typeface="+mn-ea"/>
                          <a:cs typeface="Segoe UI" pitchFamily="34" charset="0"/>
                        </a:rPr>
                        <a:t> </a:t>
                      </a:r>
                      <a:r>
                        <a:rPr lang="en-US" sz="2800" kern="1200" baseline="0" dirty="0" err="1" smtClean="0">
                          <a:solidFill>
                            <a:schemeClr val="tx1"/>
                          </a:solidFill>
                          <a:latin typeface="Segoe UI" pitchFamily="34" charset="0"/>
                          <a:ea typeface="+mn-ea"/>
                          <a:cs typeface="Segoe UI" pitchFamily="34" charset="0"/>
                        </a:rPr>
                        <a:t>trình</a:t>
                      </a:r>
                      <a:r>
                        <a:rPr lang="en-US" sz="2800" kern="1200" baseline="0" dirty="0" smtClean="0">
                          <a:solidFill>
                            <a:schemeClr val="tx1"/>
                          </a:solidFill>
                          <a:latin typeface="Segoe UI" pitchFamily="34" charset="0"/>
                          <a:ea typeface="+mn-ea"/>
                          <a:cs typeface="Segoe UI" pitchFamily="34" charset="0"/>
                        </a:rPr>
                        <a:t> </a:t>
                      </a:r>
                      <a:r>
                        <a:rPr lang="en-US" sz="2800" kern="1200" baseline="0" dirty="0" err="1" smtClean="0">
                          <a:solidFill>
                            <a:schemeClr val="tx1"/>
                          </a:solidFill>
                          <a:latin typeface="Segoe UI" pitchFamily="34" charset="0"/>
                          <a:ea typeface="+mn-ea"/>
                          <a:cs typeface="Segoe UI" pitchFamily="34" charset="0"/>
                        </a:rPr>
                        <a:t>biên</a:t>
                      </a:r>
                      <a:r>
                        <a:rPr lang="en-US" sz="2800" kern="1200" baseline="0" dirty="0" smtClean="0">
                          <a:solidFill>
                            <a:schemeClr val="tx1"/>
                          </a:solidFill>
                          <a:latin typeface="Segoe UI" pitchFamily="34" charset="0"/>
                          <a:ea typeface="+mn-ea"/>
                          <a:cs typeface="Segoe UI" pitchFamily="34" charset="0"/>
                        </a:rPr>
                        <a:t> </a:t>
                      </a:r>
                      <a:r>
                        <a:rPr lang="en-US" sz="2800" kern="1200" baseline="0" dirty="0" err="1" smtClean="0">
                          <a:solidFill>
                            <a:schemeClr val="tx1"/>
                          </a:solidFill>
                          <a:latin typeface="Segoe UI" pitchFamily="34" charset="0"/>
                          <a:ea typeface="+mn-ea"/>
                          <a:cs typeface="Segoe UI" pitchFamily="34" charset="0"/>
                        </a:rPr>
                        <a:t>dịch</a:t>
                      </a:r>
                      <a:r>
                        <a:rPr lang="en-US" sz="2800" kern="1200" baseline="0" dirty="0" smtClean="0">
                          <a:solidFill>
                            <a:schemeClr val="tx1"/>
                          </a:solidFill>
                          <a:latin typeface="Segoe UI" pitchFamily="34" charset="0"/>
                          <a:ea typeface="+mn-ea"/>
                          <a:cs typeface="Segoe UI" pitchFamily="34" charset="0"/>
                        </a:rPr>
                        <a:t> </a:t>
                      </a:r>
                      <a:r>
                        <a:rPr lang="en-US" sz="2800" kern="1200" baseline="0" dirty="0" err="1" smtClean="0">
                          <a:solidFill>
                            <a:schemeClr val="tx1"/>
                          </a:solidFill>
                          <a:latin typeface="Segoe UI" pitchFamily="34" charset="0"/>
                          <a:ea typeface="+mn-ea"/>
                          <a:cs typeface="Segoe UI" pitchFamily="34" charset="0"/>
                        </a:rPr>
                        <a:t>để</a:t>
                      </a:r>
                      <a:r>
                        <a:rPr lang="en-US" sz="2800" kern="1200" baseline="0" dirty="0" smtClean="0">
                          <a:solidFill>
                            <a:schemeClr val="tx1"/>
                          </a:solidFill>
                          <a:latin typeface="Segoe UI" pitchFamily="34" charset="0"/>
                          <a:ea typeface="+mn-ea"/>
                          <a:cs typeface="Segoe UI" pitchFamily="34" charset="0"/>
                        </a:rPr>
                        <a:t> </a:t>
                      </a:r>
                      <a:r>
                        <a:rPr lang="en-US" sz="2800" kern="1200" baseline="0" dirty="0" err="1" smtClean="0">
                          <a:solidFill>
                            <a:schemeClr val="tx1"/>
                          </a:solidFill>
                          <a:latin typeface="Segoe UI" pitchFamily="34" charset="0"/>
                          <a:ea typeface="+mn-ea"/>
                          <a:cs typeface="Segoe UI" pitchFamily="34" charset="0"/>
                        </a:rPr>
                        <a:t>chuyển</a:t>
                      </a:r>
                      <a:r>
                        <a:rPr lang="en-US" sz="2800" kern="1200" baseline="0" dirty="0" smtClean="0">
                          <a:solidFill>
                            <a:schemeClr val="tx1"/>
                          </a:solidFill>
                          <a:latin typeface="Segoe UI" pitchFamily="34" charset="0"/>
                          <a:ea typeface="+mn-ea"/>
                          <a:cs typeface="Segoe UI" pitchFamily="34" charset="0"/>
                        </a:rPr>
                        <a:t> sang </a:t>
                      </a:r>
                      <a:r>
                        <a:rPr lang="en-US" sz="2800" kern="1200" baseline="0" dirty="0" err="1" smtClean="0">
                          <a:solidFill>
                            <a:schemeClr val="tx1"/>
                          </a:solidFill>
                          <a:latin typeface="Segoe UI" pitchFamily="34" charset="0"/>
                          <a:ea typeface="+mn-ea"/>
                          <a:cs typeface="Segoe UI" pitchFamily="34" charset="0"/>
                        </a:rPr>
                        <a:t>ngôn</a:t>
                      </a:r>
                      <a:r>
                        <a:rPr lang="en-US" sz="2800" kern="1200" baseline="0" dirty="0" smtClean="0">
                          <a:solidFill>
                            <a:schemeClr val="tx1"/>
                          </a:solidFill>
                          <a:latin typeface="Segoe UI" pitchFamily="34" charset="0"/>
                          <a:ea typeface="+mn-ea"/>
                          <a:cs typeface="Segoe UI" pitchFamily="34" charset="0"/>
                        </a:rPr>
                        <a:t> </a:t>
                      </a:r>
                      <a:r>
                        <a:rPr lang="en-US" sz="2800" kern="1200" baseline="0" dirty="0" err="1" smtClean="0">
                          <a:solidFill>
                            <a:schemeClr val="tx1"/>
                          </a:solidFill>
                          <a:latin typeface="Segoe UI" pitchFamily="34" charset="0"/>
                          <a:ea typeface="+mn-ea"/>
                          <a:cs typeface="Segoe UI" pitchFamily="34" charset="0"/>
                        </a:rPr>
                        <a:t>ngữ</a:t>
                      </a:r>
                      <a:r>
                        <a:rPr lang="en-US" sz="2800" kern="1200" baseline="0" dirty="0" smtClean="0">
                          <a:solidFill>
                            <a:schemeClr val="tx1"/>
                          </a:solidFill>
                          <a:latin typeface="Segoe UI" pitchFamily="34" charset="0"/>
                          <a:ea typeface="+mn-ea"/>
                          <a:cs typeface="Segoe UI" pitchFamily="34" charset="0"/>
                        </a:rPr>
                        <a:t> </a:t>
                      </a:r>
                      <a:r>
                        <a:rPr lang="en-US" sz="2800" kern="1200" baseline="0" dirty="0" err="1" smtClean="0">
                          <a:solidFill>
                            <a:schemeClr val="tx1"/>
                          </a:solidFill>
                          <a:latin typeface="Segoe UI" pitchFamily="34" charset="0"/>
                          <a:ea typeface="+mn-ea"/>
                          <a:cs typeface="Segoe UI" pitchFamily="34" charset="0"/>
                        </a:rPr>
                        <a:t>máy</a:t>
                      </a:r>
                      <a:endParaRPr lang="en-US" sz="2800" kern="1200" dirty="0">
                        <a:solidFill>
                          <a:schemeClr val="tx1"/>
                        </a:solidFill>
                        <a:latin typeface="Segoe UI" pitchFamily="34" charset="0"/>
                        <a:ea typeface="+mn-ea"/>
                        <a:cs typeface="Segoe UI" pitchFamily="34" charset="0"/>
                      </a:endParaRPr>
                    </a:p>
                  </a:txBody>
                  <a:tcPr/>
                </a:tc>
                <a:tc>
                  <a:txBody>
                    <a:bodyPr/>
                    <a:lstStyle/>
                    <a:p>
                      <a:pPr marL="342900" indent="-342900" algn="just" defTabSz="914400" rtl="0" eaLnBrk="1" latinLnBrk="0" hangingPunct="1">
                        <a:spcBef>
                          <a:spcPct val="20000"/>
                        </a:spcBef>
                        <a:buClr>
                          <a:srgbClr val="FF5A33"/>
                        </a:buClr>
                        <a:buFont typeface="Wingdings" pitchFamily="2" charset="2"/>
                        <a:buChar char="q"/>
                      </a:pPr>
                      <a:r>
                        <a:rPr lang="vi-VN" sz="2800" kern="1200" dirty="0" smtClean="0">
                          <a:solidFill>
                            <a:schemeClr val="tx1"/>
                          </a:solidFill>
                          <a:latin typeface="Segoe UI" pitchFamily="34" charset="0"/>
                          <a:ea typeface="+mn-ea"/>
                          <a:cs typeface="Segoe UI" pitchFamily="34" charset="0"/>
                        </a:rPr>
                        <a:t>ngôn ngữ máy lại là ngôn ngữ duy nhất mà bộ vi xử lý (CPU) có thể nhận biết, hiểu được và thực hiện</a:t>
                      </a:r>
                      <a:endParaRPr lang="en-US" sz="2800" kern="1200" dirty="0">
                        <a:solidFill>
                          <a:schemeClr val="tx1"/>
                        </a:solidFill>
                        <a:latin typeface="Segoe UI" pitchFamily="34" charset="0"/>
                        <a:ea typeface="+mn-ea"/>
                        <a:cs typeface="Segoe UI" pitchFamily="34" charset="0"/>
                      </a:endParaRPr>
                    </a:p>
                  </a:txBody>
                  <a:tcPr/>
                </a:tc>
                <a:extLst>
                  <a:ext uri="{0D108BD9-81ED-4DB2-BD59-A6C34878D82A}">
                    <a16:rowId xmlns:a16="http://schemas.microsoft.com/office/drawing/2014/main" val="2351869579"/>
                  </a:ext>
                </a:extLst>
              </a:tr>
              <a:tr h="370840">
                <a:tc>
                  <a:txBody>
                    <a:bodyPr/>
                    <a:lstStyle/>
                    <a:p>
                      <a:pPr marL="342900" indent="-342900" algn="l" defTabSz="914400" rtl="0" eaLnBrk="1" latinLnBrk="0" hangingPunct="1">
                        <a:spcBef>
                          <a:spcPct val="20000"/>
                        </a:spcBef>
                        <a:buClr>
                          <a:srgbClr val="FF5A33"/>
                        </a:buClr>
                        <a:buFont typeface="Wingdings" pitchFamily="2" charset="2"/>
                        <a:buChar char="q"/>
                      </a:pPr>
                      <a:r>
                        <a:rPr lang="fr-FR" sz="2800" kern="1200" dirty="0" err="1" smtClean="0">
                          <a:solidFill>
                            <a:schemeClr val="tx1"/>
                          </a:solidFill>
                          <a:latin typeface="Segoe UI" pitchFamily="34" charset="0"/>
                          <a:ea typeface="+mn-ea"/>
                          <a:cs typeface="Segoe UI" pitchFamily="34" charset="0"/>
                        </a:rPr>
                        <a:t>Có</a:t>
                      </a:r>
                      <a:r>
                        <a:rPr lang="fr-FR" sz="2800" kern="1200" baseline="0" dirty="0" smtClean="0">
                          <a:solidFill>
                            <a:schemeClr val="tx1"/>
                          </a:solidFill>
                          <a:latin typeface="Segoe UI" pitchFamily="34" charset="0"/>
                          <a:ea typeface="+mn-ea"/>
                          <a:cs typeface="Segoe UI" pitchFamily="34" charset="0"/>
                        </a:rPr>
                        <a:t> </a:t>
                      </a:r>
                      <a:r>
                        <a:rPr lang="fr-FR" sz="2800" kern="1200" baseline="0" dirty="0" err="1" smtClean="0">
                          <a:solidFill>
                            <a:schemeClr val="tx1"/>
                          </a:solidFill>
                          <a:latin typeface="Segoe UI" pitchFamily="34" charset="0"/>
                          <a:ea typeface="+mn-ea"/>
                          <a:cs typeface="Segoe UI" pitchFamily="34" charset="0"/>
                        </a:rPr>
                        <a:t>rất</a:t>
                      </a:r>
                      <a:r>
                        <a:rPr lang="fr-FR" sz="2800" kern="1200" baseline="0" dirty="0" smtClean="0">
                          <a:solidFill>
                            <a:schemeClr val="tx1"/>
                          </a:solidFill>
                          <a:latin typeface="Segoe UI" pitchFamily="34" charset="0"/>
                          <a:ea typeface="+mn-ea"/>
                          <a:cs typeface="Segoe UI" pitchFamily="34" charset="0"/>
                        </a:rPr>
                        <a:t> </a:t>
                      </a:r>
                      <a:r>
                        <a:rPr lang="fr-FR" sz="2800" kern="1200" baseline="0" dirty="0" err="1" smtClean="0">
                          <a:solidFill>
                            <a:schemeClr val="tx1"/>
                          </a:solidFill>
                          <a:latin typeface="Segoe UI" pitchFamily="34" charset="0"/>
                          <a:ea typeface="+mn-ea"/>
                          <a:cs typeface="Segoe UI" pitchFamily="34" charset="0"/>
                        </a:rPr>
                        <a:t>nhiều</a:t>
                      </a:r>
                      <a:r>
                        <a:rPr lang="fr-FR" sz="2800" kern="1200" baseline="0" dirty="0" smtClean="0">
                          <a:solidFill>
                            <a:schemeClr val="tx1"/>
                          </a:solidFill>
                          <a:latin typeface="Segoe UI" pitchFamily="34" charset="0"/>
                          <a:ea typeface="+mn-ea"/>
                          <a:cs typeface="Segoe UI" pitchFamily="34" charset="0"/>
                        </a:rPr>
                        <a:t> </a:t>
                      </a:r>
                      <a:r>
                        <a:rPr lang="fr-FR" sz="2800" kern="1200" baseline="0" dirty="0" err="1" smtClean="0">
                          <a:solidFill>
                            <a:schemeClr val="tx1"/>
                          </a:solidFill>
                          <a:latin typeface="Segoe UI" pitchFamily="34" charset="0"/>
                          <a:ea typeface="+mn-ea"/>
                          <a:cs typeface="Segoe UI" pitchFamily="34" charset="0"/>
                        </a:rPr>
                        <a:t>ngôn</a:t>
                      </a:r>
                      <a:r>
                        <a:rPr lang="fr-FR" sz="2800" kern="1200" baseline="0" dirty="0" smtClean="0">
                          <a:solidFill>
                            <a:schemeClr val="tx1"/>
                          </a:solidFill>
                          <a:latin typeface="Segoe UI" pitchFamily="34" charset="0"/>
                          <a:ea typeface="+mn-ea"/>
                          <a:cs typeface="Segoe UI" pitchFamily="34" charset="0"/>
                        </a:rPr>
                        <a:t> </a:t>
                      </a:r>
                      <a:r>
                        <a:rPr lang="fr-FR" sz="2800" kern="1200" baseline="0" dirty="0" err="1" smtClean="0">
                          <a:solidFill>
                            <a:schemeClr val="tx1"/>
                          </a:solidFill>
                          <a:latin typeface="Segoe UI" pitchFamily="34" charset="0"/>
                          <a:ea typeface="+mn-ea"/>
                          <a:cs typeface="Segoe UI" pitchFamily="34" charset="0"/>
                        </a:rPr>
                        <a:t>ngữ</a:t>
                      </a:r>
                      <a:r>
                        <a:rPr lang="fr-FR" sz="2800" kern="1200" baseline="0" dirty="0" smtClean="0">
                          <a:solidFill>
                            <a:schemeClr val="tx1"/>
                          </a:solidFill>
                          <a:latin typeface="Segoe UI" pitchFamily="34" charset="0"/>
                          <a:ea typeface="+mn-ea"/>
                          <a:cs typeface="Segoe UI" pitchFamily="34" charset="0"/>
                        </a:rPr>
                        <a:t> </a:t>
                      </a:r>
                      <a:r>
                        <a:rPr lang="fr-FR" sz="2800" kern="1200" baseline="0" dirty="0" err="1" smtClean="0">
                          <a:solidFill>
                            <a:schemeClr val="tx1"/>
                          </a:solidFill>
                          <a:latin typeface="Segoe UI" pitchFamily="34" charset="0"/>
                          <a:ea typeface="+mn-ea"/>
                          <a:cs typeface="Segoe UI" pitchFamily="34" charset="0"/>
                        </a:rPr>
                        <a:t>lập</a:t>
                      </a:r>
                      <a:r>
                        <a:rPr lang="fr-FR" sz="2800" kern="1200" baseline="0" dirty="0" smtClean="0">
                          <a:solidFill>
                            <a:schemeClr val="tx1"/>
                          </a:solidFill>
                          <a:latin typeface="Segoe UI" pitchFamily="34" charset="0"/>
                          <a:ea typeface="+mn-ea"/>
                          <a:cs typeface="Segoe UI" pitchFamily="34" charset="0"/>
                        </a:rPr>
                        <a:t> </a:t>
                      </a:r>
                      <a:r>
                        <a:rPr lang="fr-FR" sz="2800" kern="1200" baseline="0" dirty="0" err="1" smtClean="0">
                          <a:solidFill>
                            <a:schemeClr val="tx1"/>
                          </a:solidFill>
                          <a:latin typeface="Segoe UI" pitchFamily="34" charset="0"/>
                          <a:ea typeface="+mn-ea"/>
                          <a:cs typeface="Segoe UI" pitchFamily="34" charset="0"/>
                        </a:rPr>
                        <a:t>trình</a:t>
                      </a:r>
                      <a:r>
                        <a:rPr lang="fr-FR" sz="2800" kern="1200" baseline="0" dirty="0" smtClean="0">
                          <a:solidFill>
                            <a:schemeClr val="tx1"/>
                          </a:solidFill>
                          <a:latin typeface="Segoe UI" pitchFamily="34" charset="0"/>
                          <a:ea typeface="+mn-ea"/>
                          <a:cs typeface="Segoe UI" pitchFamily="34" charset="0"/>
                        </a:rPr>
                        <a:t> </a:t>
                      </a:r>
                      <a:r>
                        <a:rPr lang="fr-FR" sz="2800" kern="1200" baseline="0" dirty="0" err="1" smtClean="0">
                          <a:solidFill>
                            <a:schemeClr val="tx1"/>
                          </a:solidFill>
                          <a:latin typeface="Segoe UI" pitchFamily="34" charset="0"/>
                          <a:ea typeface="+mn-ea"/>
                          <a:cs typeface="Segoe UI" pitchFamily="34" charset="0"/>
                        </a:rPr>
                        <a:t>khác</a:t>
                      </a:r>
                      <a:r>
                        <a:rPr lang="fr-FR" sz="2800" kern="1200" baseline="0" dirty="0" smtClean="0">
                          <a:solidFill>
                            <a:schemeClr val="tx1"/>
                          </a:solidFill>
                          <a:latin typeface="Segoe UI" pitchFamily="34" charset="0"/>
                          <a:ea typeface="+mn-ea"/>
                          <a:cs typeface="Segoe UI" pitchFamily="34" charset="0"/>
                        </a:rPr>
                        <a:t> </a:t>
                      </a:r>
                      <a:r>
                        <a:rPr lang="fr-FR" sz="2800" kern="1200" baseline="0" dirty="0" err="1" smtClean="0">
                          <a:solidFill>
                            <a:schemeClr val="tx1"/>
                          </a:solidFill>
                          <a:latin typeface="Segoe UI" pitchFamily="34" charset="0"/>
                          <a:ea typeface="+mn-ea"/>
                          <a:cs typeface="Segoe UI" pitchFamily="34" charset="0"/>
                        </a:rPr>
                        <a:t>nhau</a:t>
                      </a:r>
                      <a:endParaRPr lang="en-US" sz="2800" kern="1200" dirty="0">
                        <a:solidFill>
                          <a:schemeClr val="tx1"/>
                        </a:solidFill>
                        <a:latin typeface="Segoe UI" pitchFamily="34" charset="0"/>
                        <a:ea typeface="+mn-ea"/>
                        <a:cs typeface="Segoe UI" pitchFamily="34" charset="0"/>
                      </a:endParaRPr>
                    </a:p>
                  </a:txBody>
                  <a:tcPr/>
                </a:tc>
                <a:tc>
                  <a:txBody>
                    <a:bodyPr/>
                    <a:lstStyle/>
                    <a:p>
                      <a:pPr marL="342900" indent="-342900" algn="l" defTabSz="914400" rtl="0" eaLnBrk="1" latinLnBrk="0" hangingPunct="1">
                        <a:spcBef>
                          <a:spcPct val="20000"/>
                        </a:spcBef>
                        <a:buClr>
                          <a:srgbClr val="FF5A33"/>
                        </a:buClr>
                        <a:buFont typeface="Wingdings" pitchFamily="2" charset="2"/>
                        <a:buChar char="q"/>
                      </a:pPr>
                      <a:r>
                        <a:rPr lang="en-US" sz="2800" kern="1200" dirty="0" err="1" smtClean="0">
                          <a:solidFill>
                            <a:schemeClr val="tx1"/>
                          </a:solidFill>
                          <a:latin typeface="Segoe UI" pitchFamily="34" charset="0"/>
                          <a:ea typeface="+mn-ea"/>
                          <a:cs typeface="Segoe UI" pitchFamily="34" charset="0"/>
                        </a:rPr>
                        <a:t>Chỉ</a:t>
                      </a:r>
                      <a:r>
                        <a:rPr lang="en-US" sz="2800" kern="1200" baseline="0" dirty="0" smtClean="0">
                          <a:solidFill>
                            <a:schemeClr val="tx1"/>
                          </a:solidFill>
                          <a:latin typeface="Segoe UI" pitchFamily="34" charset="0"/>
                          <a:ea typeface="+mn-ea"/>
                          <a:cs typeface="Segoe UI" pitchFamily="34" charset="0"/>
                        </a:rPr>
                        <a:t> </a:t>
                      </a:r>
                      <a:r>
                        <a:rPr lang="en-US" sz="2800" kern="1200" baseline="0" dirty="0" err="1" smtClean="0">
                          <a:solidFill>
                            <a:schemeClr val="tx1"/>
                          </a:solidFill>
                          <a:latin typeface="Segoe UI" pitchFamily="34" charset="0"/>
                          <a:ea typeface="+mn-ea"/>
                          <a:cs typeface="Segoe UI" pitchFamily="34" charset="0"/>
                        </a:rPr>
                        <a:t>có</a:t>
                      </a:r>
                      <a:r>
                        <a:rPr lang="en-US" sz="2800" kern="1200" baseline="0" dirty="0" smtClean="0">
                          <a:solidFill>
                            <a:schemeClr val="tx1"/>
                          </a:solidFill>
                          <a:latin typeface="Segoe UI" pitchFamily="34" charset="0"/>
                          <a:ea typeface="+mn-ea"/>
                          <a:cs typeface="Segoe UI" pitchFamily="34" charset="0"/>
                        </a:rPr>
                        <a:t> 1 </a:t>
                      </a:r>
                      <a:r>
                        <a:rPr lang="en-US" sz="2800" kern="1200" baseline="0" dirty="0" err="1" smtClean="0">
                          <a:solidFill>
                            <a:schemeClr val="tx1"/>
                          </a:solidFill>
                          <a:latin typeface="Segoe UI" pitchFamily="34" charset="0"/>
                          <a:ea typeface="+mn-ea"/>
                          <a:cs typeface="Segoe UI" pitchFamily="34" charset="0"/>
                        </a:rPr>
                        <a:t>ngôn</a:t>
                      </a:r>
                      <a:r>
                        <a:rPr lang="en-US" sz="2800" kern="1200" baseline="0" dirty="0" smtClean="0">
                          <a:solidFill>
                            <a:schemeClr val="tx1"/>
                          </a:solidFill>
                          <a:latin typeface="Segoe UI" pitchFamily="34" charset="0"/>
                          <a:ea typeface="+mn-ea"/>
                          <a:cs typeface="Segoe UI" pitchFamily="34" charset="0"/>
                        </a:rPr>
                        <a:t> </a:t>
                      </a:r>
                      <a:r>
                        <a:rPr lang="en-US" sz="2800" kern="1200" baseline="0" dirty="0" err="1" smtClean="0">
                          <a:solidFill>
                            <a:schemeClr val="tx1"/>
                          </a:solidFill>
                          <a:latin typeface="Segoe UI" pitchFamily="34" charset="0"/>
                          <a:ea typeface="+mn-ea"/>
                          <a:cs typeface="Segoe UI" pitchFamily="34" charset="0"/>
                        </a:rPr>
                        <a:t>ngữ</a:t>
                      </a:r>
                      <a:r>
                        <a:rPr lang="en-US" sz="2800" kern="1200" baseline="0" dirty="0" smtClean="0">
                          <a:solidFill>
                            <a:schemeClr val="tx1"/>
                          </a:solidFill>
                          <a:latin typeface="Segoe UI" pitchFamily="34" charset="0"/>
                          <a:ea typeface="+mn-ea"/>
                          <a:cs typeface="Segoe UI" pitchFamily="34" charset="0"/>
                        </a:rPr>
                        <a:t> </a:t>
                      </a:r>
                      <a:r>
                        <a:rPr lang="en-US" sz="2800" kern="1200" baseline="0" dirty="0" err="1" smtClean="0">
                          <a:solidFill>
                            <a:schemeClr val="tx1"/>
                          </a:solidFill>
                          <a:latin typeface="Segoe UI" pitchFamily="34" charset="0"/>
                          <a:ea typeface="+mn-ea"/>
                          <a:cs typeface="Segoe UI" pitchFamily="34" charset="0"/>
                        </a:rPr>
                        <a:t>máy</a:t>
                      </a:r>
                      <a:r>
                        <a:rPr lang="en-US" sz="2800" kern="1200" baseline="0" dirty="0" smtClean="0">
                          <a:solidFill>
                            <a:schemeClr val="tx1"/>
                          </a:solidFill>
                          <a:latin typeface="Segoe UI" pitchFamily="34" charset="0"/>
                          <a:ea typeface="+mn-ea"/>
                          <a:cs typeface="Segoe UI" pitchFamily="34" charset="0"/>
                        </a:rPr>
                        <a:t> </a:t>
                      </a:r>
                      <a:endParaRPr lang="en-US" sz="2800" kern="1200" dirty="0">
                        <a:solidFill>
                          <a:schemeClr val="tx1"/>
                        </a:solidFill>
                        <a:latin typeface="Segoe UI" pitchFamily="34" charset="0"/>
                        <a:ea typeface="+mn-ea"/>
                        <a:cs typeface="Segoe UI" pitchFamily="34" charset="0"/>
                      </a:endParaRPr>
                    </a:p>
                  </a:txBody>
                  <a:tcPr/>
                </a:tc>
                <a:extLst>
                  <a:ext uri="{0D108BD9-81ED-4DB2-BD59-A6C34878D82A}">
                    <a16:rowId xmlns:a16="http://schemas.microsoft.com/office/drawing/2014/main" val="5972902"/>
                  </a:ext>
                </a:extLst>
              </a:tr>
            </a:tbl>
          </a:graphicData>
        </a:graphic>
      </p:graphicFrame>
    </p:spTree>
    <p:extLst>
      <p:ext uri="{BB962C8B-B14F-4D97-AF65-F5344CB8AC3E}">
        <p14:creationId xmlns:p14="http://schemas.microsoft.com/office/powerpoint/2010/main" val="89782381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5" name="Content Placeholder 4"/>
          <p:cNvSpPr>
            <a:spLocks noGrp="1"/>
          </p:cNvSpPr>
          <p:nvPr>
            <p:ph idx="1"/>
          </p:nvPr>
        </p:nvSpPr>
        <p:spPr/>
        <p:txBody>
          <a:bodyPr/>
          <a:lstStyle/>
          <a:p>
            <a:r>
              <a:rPr lang="en-US" dirty="0" err="1" smtClean="0"/>
              <a:t>Nắm</a:t>
            </a:r>
            <a:r>
              <a:rPr lang="en-US" dirty="0" smtClean="0"/>
              <a:t> </a:t>
            </a:r>
            <a:r>
              <a:rPr lang="en-US" dirty="0" err="1" smtClean="0"/>
              <a:t>bắt</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lập</a:t>
            </a:r>
            <a:r>
              <a:rPr lang="en-US" dirty="0" smtClean="0"/>
              <a:t> </a:t>
            </a:r>
            <a:r>
              <a:rPr lang="en-US" dirty="0" err="1" smtClean="0"/>
              <a:t>trình</a:t>
            </a:r>
            <a:endParaRPr lang="en-US" dirty="0" smtClean="0"/>
          </a:p>
          <a:p>
            <a:r>
              <a:rPr lang="en-US" dirty="0" err="1" smtClean="0"/>
              <a:t>Nắm</a:t>
            </a:r>
            <a:r>
              <a:rPr lang="en-US" dirty="0" smtClean="0"/>
              <a:t> </a:t>
            </a:r>
            <a:r>
              <a:rPr lang="en-US" dirty="0" err="1" smtClean="0"/>
              <a:t>bắt</a:t>
            </a:r>
            <a:r>
              <a:rPr lang="en-US" dirty="0" smtClean="0"/>
              <a:t> </a:t>
            </a:r>
            <a:r>
              <a:rPr lang="en-US" dirty="0" err="1" smtClean="0"/>
              <a:t>được</a:t>
            </a:r>
            <a:r>
              <a:rPr lang="en-US" dirty="0" smtClean="0"/>
              <a:t> </a:t>
            </a:r>
            <a:r>
              <a:rPr lang="en-US" dirty="0" err="1" smtClean="0"/>
              <a:t>các</a:t>
            </a:r>
            <a:r>
              <a:rPr lang="en-US" dirty="0"/>
              <a:t> </a:t>
            </a:r>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ngôn</a:t>
            </a:r>
            <a:r>
              <a:rPr lang="en-US" dirty="0" smtClean="0"/>
              <a:t> </a:t>
            </a:r>
            <a:r>
              <a:rPr lang="en-US" dirty="0" err="1" smtClean="0"/>
              <a:t>ngữ</a:t>
            </a:r>
            <a:r>
              <a:rPr lang="en-US" dirty="0" smtClean="0"/>
              <a:t> C</a:t>
            </a:r>
          </a:p>
          <a:p>
            <a:r>
              <a:rPr lang="en-US" dirty="0" err="1" smtClean="0"/>
              <a:t>Biết</a:t>
            </a:r>
            <a:r>
              <a:rPr lang="en-US" dirty="0" smtClean="0"/>
              <a:t> </a:t>
            </a:r>
            <a:r>
              <a:rPr lang="en-US" dirty="0" err="1" smtClean="0"/>
              <a:t>cách</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công</a:t>
            </a:r>
            <a:r>
              <a:rPr lang="en-US" dirty="0" smtClean="0"/>
              <a:t> </a:t>
            </a:r>
            <a:r>
              <a:rPr lang="en-US" dirty="0" err="1" smtClean="0"/>
              <a:t>cụ</a:t>
            </a:r>
            <a:r>
              <a:rPr lang="en-US" dirty="0" smtClean="0"/>
              <a:t> </a:t>
            </a:r>
            <a:r>
              <a:rPr lang="en-US" dirty="0" err="1" smtClean="0"/>
              <a:t>lập</a:t>
            </a:r>
            <a:r>
              <a:rPr lang="en-US" dirty="0" smtClean="0"/>
              <a:t> </a:t>
            </a:r>
            <a:r>
              <a:rPr lang="en-US" dirty="0" err="1" smtClean="0"/>
              <a:t>trình</a:t>
            </a:r>
            <a:endParaRPr lang="en-US" dirty="0" smtClean="0"/>
          </a:p>
          <a:p>
            <a:r>
              <a:rPr lang="en-US" dirty="0" err="1" smtClean="0"/>
              <a:t>Nắm</a:t>
            </a:r>
            <a:r>
              <a:rPr lang="en-US" dirty="0" smtClean="0"/>
              <a:t> </a:t>
            </a:r>
            <a:r>
              <a:rPr lang="en-US" dirty="0" err="1" smtClean="0"/>
              <a:t>bắt</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cơ</a:t>
            </a:r>
            <a:r>
              <a:rPr lang="en-US" dirty="0" smtClean="0"/>
              <a:t> </a:t>
            </a:r>
            <a:r>
              <a:rPr lang="en-US" dirty="0" err="1" smtClean="0"/>
              <a:t>bản</a:t>
            </a:r>
            <a:endParaRPr lang="en-US" dirty="0"/>
          </a:p>
        </p:txBody>
      </p:sp>
    </p:spTree>
    <p:extLst>
      <p:ext uri="{BB962C8B-B14F-4D97-AF65-F5344CB8AC3E}">
        <p14:creationId xmlns:p14="http://schemas.microsoft.com/office/powerpoint/2010/main" val="424202687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TRÌNH BIÊN DỊCH (COMPILER)</a:t>
            </a:r>
            <a:endParaRPr lang="en-US" dirty="0"/>
          </a:p>
        </p:txBody>
      </p:sp>
      <p:sp>
        <p:nvSpPr>
          <p:cNvPr id="4" name="Content Placeholder 3"/>
          <p:cNvSpPr>
            <a:spLocks noGrp="1"/>
          </p:cNvSpPr>
          <p:nvPr>
            <p:ph idx="1"/>
          </p:nvPr>
        </p:nvSpPr>
        <p:spPr>
          <a:xfrm>
            <a:off x="609442" y="990600"/>
            <a:ext cx="10969942" cy="5257800"/>
          </a:xfrm>
        </p:spPr>
        <p:txBody>
          <a:bodyPr>
            <a:normAutofit/>
          </a:bodyPr>
          <a:lstStyle/>
          <a:p>
            <a:pPr algn="just"/>
            <a:r>
              <a:rPr lang="vi-VN" dirty="0"/>
              <a:t>Khi biên dịch từ mã nguồn, trình biên dịch sẽ kiểm tra các cú pháp mã nguồn, thực hiện các phép kiểm tra logic và đảm bảo các dữ liệu được sắp xếp đúng trình </a:t>
            </a:r>
            <a:r>
              <a:rPr lang="vi-VN" dirty="0" smtClean="0"/>
              <a:t>tự</a:t>
            </a:r>
            <a:endParaRPr lang="en-US" dirty="0" smtClean="0"/>
          </a:p>
          <a:p>
            <a:pPr algn="just"/>
            <a:r>
              <a:rPr lang="vi-VN" dirty="0"/>
              <a:t>Trong quá trình biên dịch các lỗi được phát hiện sẽ được liệt kê thành danh sách để lập trình viên sửa đổi các lỗi một cách dễ dàng</a:t>
            </a:r>
            <a:endParaRPr lang="en-US" dirty="0"/>
          </a:p>
        </p:txBody>
      </p:sp>
      <p:pic>
        <p:nvPicPr>
          <p:cNvPr id="2" name="Picture 1"/>
          <p:cNvPicPr>
            <a:picLocks noChangeAspect="1"/>
          </p:cNvPicPr>
          <p:nvPr/>
        </p:nvPicPr>
        <p:blipFill>
          <a:blip r:embed="rId2"/>
          <a:stretch>
            <a:fillRect/>
          </a:stretch>
        </p:blipFill>
        <p:spPr>
          <a:xfrm>
            <a:off x="3198812" y="3487047"/>
            <a:ext cx="5700712" cy="3368264"/>
          </a:xfrm>
          <a:prstGeom prst="rect">
            <a:avLst/>
          </a:prstGeom>
        </p:spPr>
      </p:pic>
    </p:spTree>
    <p:extLst>
      <p:ext uri="{BB962C8B-B14F-4D97-AF65-F5344CB8AC3E}">
        <p14:creationId xmlns:p14="http://schemas.microsoft.com/office/powerpoint/2010/main" val="83987513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a:t>
            </a:r>
            <a:endParaRPr lang="en-US" dirty="0"/>
          </a:p>
        </p:txBody>
      </p:sp>
      <p:sp>
        <p:nvSpPr>
          <p:cNvPr id="4" name="Content Placeholder 3"/>
          <p:cNvSpPr>
            <a:spLocks noGrp="1"/>
          </p:cNvSpPr>
          <p:nvPr>
            <p:ph idx="1"/>
          </p:nvPr>
        </p:nvSpPr>
        <p:spPr/>
        <p:txBody>
          <a:bodyPr>
            <a:normAutofit/>
          </a:bodyPr>
          <a:lstStyle/>
          <a:p>
            <a:pPr algn="just"/>
            <a:r>
              <a:rPr lang="vi-VN" dirty="0"/>
              <a:t>IDE viết tắt của cụm từ Integrated Development </a:t>
            </a:r>
            <a:r>
              <a:rPr lang="vi-VN" dirty="0" smtClean="0"/>
              <a:t>Environment</a:t>
            </a:r>
            <a:r>
              <a:rPr lang="en-US" dirty="0" smtClean="0"/>
              <a:t>,</a:t>
            </a:r>
            <a:r>
              <a:rPr lang="vi-VN" dirty="0" smtClean="0"/>
              <a:t> </a:t>
            </a:r>
            <a:r>
              <a:rPr lang="vi-VN" dirty="0"/>
              <a:t>là phần mềm cung cấp cho các lập trình viên một môi trường tích hợp bao gồm nhiều công cụ khác nhau như chương trình viết mã lệnh hay code editor, chương trình sửa lỗi hay debugger, chương trình mô phỏng ứng dụng khi chạy thực </a:t>
            </a:r>
            <a:r>
              <a:rPr lang="vi-VN" dirty="0" smtClean="0"/>
              <a:t>tế</a:t>
            </a:r>
            <a:endParaRPr lang="en-US" dirty="0" smtClean="0"/>
          </a:p>
          <a:p>
            <a:pPr algn="just"/>
            <a:r>
              <a:rPr lang="en-US" dirty="0" smtClean="0"/>
              <a:t>IDE </a:t>
            </a:r>
            <a:r>
              <a:rPr lang="en-US" dirty="0" err="1"/>
              <a:t>là</a:t>
            </a:r>
            <a:r>
              <a:rPr lang="en-US" dirty="0"/>
              <a:t> </a:t>
            </a:r>
            <a:r>
              <a:rPr lang="en-US" dirty="0" err="1"/>
              <a:t>một</a:t>
            </a:r>
            <a:r>
              <a:rPr lang="en-US" dirty="0"/>
              <a:t> </a:t>
            </a:r>
            <a:r>
              <a:rPr lang="en-US" dirty="0" err="1"/>
              <a:t>phần</a:t>
            </a:r>
            <a:r>
              <a:rPr lang="en-US" dirty="0"/>
              <a:t> </a:t>
            </a:r>
            <a:r>
              <a:rPr lang="en-US" dirty="0" err="1"/>
              <a:t>mềm</a:t>
            </a:r>
            <a:r>
              <a:rPr lang="en-US" dirty="0"/>
              <a:t> </a:t>
            </a:r>
            <a:r>
              <a:rPr lang="en-US" dirty="0" err="1"/>
              <a:t>bao</a:t>
            </a:r>
            <a:r>
              <a:rPr lang="en-US" dirty="0"/>
              <a:t> </a:t>
            </a:r>
            <a:r>
              <a:rPr lang="en-US" dirty="0" err="1"/>
              <a:t>gồm</a:t>
            </a:r>
            <a:r>
              <a:rPr lang="en-US" dirty="0"/>
              <a:t> </a:t>
            </a:r>
            <a:r>
              <a:rPr lang="en-US" dirty="0" err="1"/>
              <a:t>những</a:t>
            </a:r>
            <a:r>
              <a:rPr lang="en-US" dirty="0"/>
              <a:t> </a:t>
            </a:r>
            <a:r>
              <a:rPr lang="en-US" dirty="0" err="1"/>
              <a:t>gói</a:t>
            </a:r>
            <a:r>
              <a:rPr lang="en-US" dirty="0"/>
              <a:t> </a:t>
            </a:r>
            <a:r>
              <a:rPr lang="en-US" dirty="0" err="1"/>
              <a:t>phần</a:t>
            </a:r>
            <a:r>
              <a:rPr lang="en-US" dirty="0"/>
              <a:t> </a:t>
            </a:r>
            <a:r>
              <a:rPr lang="en-US" dirty="0" err="1"/>
              <a:t>mềm</a:t>
            </a:r>
            <a:r>
              <a:rPr lang="en-US" dirty="0"/>
              <a:t> </a:t>
            </a:r>
            <a:r>
              <a:rPr lang="en-US" dirty="0" err="1"/>
              <a:t>khác</a:t>
            </a:r>
            <a:r>
              <a:rPr lang="en-US" dirty="0"/>
              <a:t> </a:t>
            </a:r>
            <a:r>
              <a:rPr lang="en-US" dirty="0" err="1"/>
              <a:t>giúp</a:t>
            </a:r>
            <a:r>
              <a:rPr lang="en-US" dirty="0"/>
              <a:t> </a:t>
            </a:r>
            <a:r>
              <a:rPr lang="en-US" dirty="0" err="1"/>
              <a:t>phát</a:t>
            </a:r>
            <a:r>
              <a:rPr lang="en-US" dirty="0"/>
              <a:t> </a:t>
            </a:r>
            <a:r>
              <a:rPr lang="en-US" dirty="0" err="1"/>
              <a:t>triển</a:t>
            </a:r>
            <a:r>
              <a:rPr lang="en-US" dirty="0"/>
              <a:t> </a:t>
            </a:r>
            <a:r>
              <a:rPr lang="en-US" dirty="0" err="1"/>
              <a:t>ứng</a:t>
            </a:r>
            <a:r>
              <a:rPr lang="en-US" dirty="0"/>
              <a:t> </a:t>
            </a:r>
            <a:r>
              <a:rPr lang="en-US" dirty="0" err="1"/>
              <a:t>dụng</a:t>
            </a:r>
            <a:r>
              <a:rPr lang="en-US" dirty="0"/>
              <a:t> </a:t>
            </a:r>
            <a:r>
              <a:rPr lang="en-US" dirty="0" err="1"/>
              <a:t>phần</a:t>
            </a:r>
            <a:r>
              <a:rPr lang="en-US" dirty="0"/>
              <a:t> </a:t>
            </a:r>
            <a:r>
              <a:rPr lang="en-US" dirty="0" err="1"/>
              <a:t>mềm</a:t>
            </a:r>
            <a:endParaRPr lang="en-US" dirty="0" smtClean="0"/>
          </a:p>
          <a:p>
            <a:endParaRPr lang="en-US" dirty="0"/>
          </a:p>
        </p:txBody>
      </p:sp>
    </p:spTree>
    <p:extLst>
      <p:ext uri="{BB962C8B-B14F-4D97-AF65-F5344CB8AC3E}">
        <p14:creationId xmlns:p14="http://schemas.microsoft.com/office/powerpoint/2010/main" val="115042595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 LẬP TRÌNH C/C++</a:t>
            </a:r>
            <a:endParaRPr lang="en-US" dirty="0"/>
          </a:p>
        </p:txBody>
      </p:sp>
      <p:sp>
        <p:nvSpPr>
          <p:cNvPr id="4" name="Content Placeholder 3"/>
          <p:cNvSpPr>
            <a:spLocks noGrp="1"/>
          </p:cNvSpPr>
          <p:nvPr>
            <p:ph idx="1"/>
          </p:nvPr>
        </p:nvSpPr>
        <p:spPr/>
        <p:txBody>
          <a:bodyPr>
            <a:normAutofit/>
          </a:bodyPr>
          <a:lstStyle/>
          <a:p>
            <a:r>
              <a:rPr lang="en-US" dirty="0" smtClean="0"/>
              <a:t>Dev-C++</a:t>
            </a:r>
          </a:p>
          <a:p>
            <a:r>
              <a:rPr lang="en-US" dirty="0" smtClean="0"/>
              <a:t>C-Free</a:t>
            </a:r>
          </a:p>
          <a:p>
            <a:r>
              <a:rPr lang="en-US" dirty="0"/>
              <a:t>Visual Studio Code</a:t>
            </a:r>
          </a:p>
          <a:p>
            <a:r>
              <a:rPr lang="en-US" dirty="0" err="1"/>
              <a:t>XCode</a:t>
            </a:r>
            <a:endParaRPr lang="en-US" dirty="0"/>
          </a:p>
          <a:p>
            <a:r>
              <a:rPr lang="en-US" dirty="0" err="1"/>
              <a:t>Netbean</a:t>
            </a:r>
            <a:r>
              <a:rPr lang="en-US" dirty="0"/>
              <a:t> </a:t>
            </a:r>
          </a:p>
          <a:p>
            <a:r>
              <a:rPr lang="en-US" dirty="0" smtClean="0"/>
              <a:t>Eclipse</a:t>
            </a:r>
            <a:endParaRPr lang="en-US" dirty="0"/>
          </a:p>
          <a:p>
            <a:r>
              <a:rPr lang="en-US" dirty="0" err="1"/>
              <a:t>CodeLite</a:t>
            </a:r>
            <a:endParaRPr lang="en-US" dirty="0"/>
          </a:p>
          <a:p>
            <a:r>
              <a:rPr lang="en-US" dirty="0" smtClean="0"/>
              <a:t>…</a:t>
            </a:r>
          </a:p>
          <a:p>
            <a:pPr marL="0" indent="0">
              <a:buNone/>
            </a:pPr>
            <a:endParaRPr lang="en-US" dirty="0" smtClean="0"/>
          </a:p>
          <a:p>
            <a:endParaRPr lang="en-US" dirty="0"/>
          </a:p>
        </p:txBody>
      </p:sp>
    </p:spTree>
    <p:extLst>
      <p:ext uri="{BB962C8B-B14F-4D97-AF65-F5344CB8AC3E}">
        <p14:creationId xmlns:p14="http://schemas.microsoft.com/office/powerpoint/2010/main" val="20119822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CÀI ĐẶT DEV-C++</a:t>
            </a:r>
            <a:endParaRPr lang="en-US" dirty="0"/>
          </a:p>
        </p:txBody>
      </p:sp>
    </p:spTree>
    <p:extLst>
      <p:ext uri="{BB962C8B-B14F-4D97-AF65-F5344CB8AC3E}">
        <p14:creationId xmlns:p14="http://schemas.microsoft.com/office/powerpoint/2010/main" val="213433508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Tóm</a:t>
            </a:r>
            <a:r>
              <a:rPr lang="en-US" dirty="0" smtClean="0"/>
              <a:t> </a:t>
            </a:r>
            <a:r>
              <a:rPr lang="en-US" dirty="0" err="1" smtClean="0"/>
              <a:t>tắt</a:t>
            </a:r>
            <a:r>
              <a:rPr lang="en-US" dirty="0" smtClean="0"/>
              <a:t> </a:t>
            </a:r>
            <a:r>
              <a:rPr lang="en-US" dirty="0" err="1" smtClean="0"/>
              <a:t>bài</a:t>
            </a:r>
            <a:r>
              <a:rPr lang="en-US" dirty="0" smtClean="0"/>
              <a:t> </a:t>
            </a:r>
            <a:r>
              <a:rPr lang="en-US" dirty="0" err="1" smtClean="0"/>
              <a:t>học</a:t>
            </a:r>
            <a:endParaRPr lang="en-US" dirty="0"/>
          </a:p>
        </p:txBody>
      </p:sp>
      <p:sp>
        <p:nvSpPr>
          <p:cNvPr id="5" name="Content Placeholder 4"/>
          <p:cNvSpPr>
            <a:spLocks noGrp="1"/>
          </p:cNvSpPr>
          <p:nvPr>
            <p:ph idx="1"/>
          </p:nvPr>
        </p:nvSpPr>
        <p:spPr>
          <a:xfrm>
            <a:off x="609442" y="1066800"/>
            <a:ext cx="8913970" cy="5257800"/>
          </a:xfrm>
        </p:spPr>
        <p:txBody>
          <a:bodyPr/>
          <a:lstStyle/>
          <a:p>
            <a:r>
              <a:rPr lang="en-US" dirty="0" err="1" smtClean="0"/>
              <a:t>Lịch</a:t>
            </a:r>
            <a:r>
              <a:rPr lang="en-US" dirty="0"/>
              <a:t> </a:t>
            </a:r>
            <a:r>
              <a:rPr lang="en-US" dirty="0" err="1" smtClean="0"/>
              <a:t>sử</a:t>
            </a:r>
            <a:r>
              <a:rPr lang="en-US" dirty="0" smtClean="0"/>
              <a:t> </a:t>
            </a:r>
            <a:r>
              <a:rPr lang="en-US" dirty="0" err="1" smtClean="0"/>
              <a:t>các</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endParaRPr lang="en-US" dirty="0" smtClean="0"/>
          </a:p>
          <a:p>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C</a:t>
            </a:r>
          </a:p>
          <a:p>
            <a:r>
              <a:rPr lang="en-US" dirty="0" err="1" smtClean="0"/>
              <a:t>Hướng</a:t>
            </a:r>
            <a:r>
              <a:rPr lang="en-US" dirty="0" smtClean="0"/>
              <a:t> </a:t>
            </a:r>
            <a:r>
              <a:rPr lang="en-US" dirty="0" err="1" smtClean="0"/>
              <a:t>dẫn</a:t>
            </a:r>
            <a:r>
              <a:rPr lang="en-US" dirty="0" smtClean="0"/>
              <a:t> </a:t>
            </a:r>
            <a:r>
              <a:rPr lang="en-US" dirty="0" err="1" smtClean="0"/>
              <a:t>cài</a:t>
            </a:r>
            <a:r>
              <a:rPr lang="en-US" dirty="0" smtClean="0"/>
              <a:t> </a:t>
            </a:r>
            <a:r>
              <a:rPr lang="en-US" dirty="0" err="1" smtClean="0"/>
              <a:t>đặt</a:t>
            </a:r>
            <a:r>
              <a:rPr lang="en-US" dirty="0" smtClean="0"/>
              <a:t> IDE</a:t>
            </a:r>
            <a:endParaRPr lang="en-US" dirty="0"/>
          </a:p>
        </p:txBody>
      </p:sp>
    </p:spTree>
    <p:extLst>
      <p:ext uri="{BB962C8B-B14F-4D97-AF65-F5344CB8AC3E}">
        <p14:creationId xmlns:p14="http://schemas.microsoft.com/office/powerpoint/2010/main" val="281478364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Chèn</a:t>
            </a:r>
            <a:r>
              <a:rPr lang="en-US" dirty="0" smtClean="0"/>
              <a:t> quiz</a:t>
            </a:r>
            <a:endParaRPr lang="en-US" dirty="0"/>
          </a:p>
        </p:txBody>
      </p:sp>
    </p:spTree>
    <p:extLst>
      <p:ext uri="{BB962C8B-B14F-4D97-AF65-F5344CB8AC3E}">
        <p14:creationId xmlns:p14="http://schemas.microsoft.com/office/powerpoint/2010/main" val="335911039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Phần</a:t>
            </a:r>
            <a:r>
              <a:rPr lang="en-US" dirty="0" smtClean="0"/>
              <a:t> 2: KIỂU DỮ LIỆU</a:t>
            </a:r>
            <a:endParaRPr lang="en-US" dirty="0"/>
          </a:p>
        </p:txBody>
      </p:sp>
    </p:spTree>
    <p:extLst>
      <p:ext uri="{BB962C8B-B14F-4D97-AF65-F5344CB8AC3E}">
        <p14:creationId xmlns:p14="http://schemas.microsoft.com/office/powerpoint/2010/main" val="223447600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VIẾT CHƯƠNG TRÌNH </a:t>
            </a:r>
            <a:endParaRPr lang="en-US" dirty="0"/>
          </a:p>
        </p:txBody>
      </p:sp>
    </p:spTree>
    <p:extLst>
      <p:ext uri="{BB962C8B-B14F-4D97-AF65-F5344CB8AC3E}">
        <p14:creationId xmlns:p14="http://schemas.microsoft.com/office/powerpoint/2010/main" val="408773683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LÀM QUEN VỚI CHƯƠNG TRÌNH C</a:t>
            </a:r>
            <a:endParaRPr lang="en-US" dirty="0"/>
          </a:p>
        </p:txBody>
      </p:sp>
      <p:sp>
        <p:nvSpPr>
          <p:cNvPr id="4" name="Content Placeholder 3"/>
          <p:cNvSpPr>
            <a:spLocks noGrp="1"/>
          </p:cNvSpPr>
          <p:nvPr>
            <p:ph idx="1"/>
          </p:nvPr>
        </p:nvSpPr>
        <p:spPr/>
        <p:txBody>
          <a:bodyPr/>
          <a:lstStyle/>
          <a:p>
            <a:pPr>
              <a:defRPr/>
            </a:pPr>
            <a:r>
              <a:rPr lang="en-US" dirty="0" err="1" smtClean="0"/>
              <a:t>Làm</a:t>
            </a:r>
            <a:r>
              <a:rPr lang="en-US" dirty="0" smtClean="0"/>
              <a:t> </a:t>
            </a:r>
            <a:r>
              <a:rPr lang="en-US" dirty="0" err="1" smtClean="0"/>
              <a:t>quen</a:t>
            </a:r>
            <a:r>
              <a:rPr lang="en-US" dirty="0" smtClean="0"/>
              <a:t> </a:t>
            </a:r>
            <a:r>
              <a:rPr lang="en-US" dirty="0" err="1" smtClean="0"/>
              <a:t>với</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đầu</a:t>
            </a:r>
            <a:r>
              <a:rPr lang="en-US" dirty="0" smtClean="0"/>
              <a:t> </a:t>
            </a:r>
            <a:r>
              <a:rPr lang="en-US" dirty="0" err="1" smtClean="0"/>
              <a:t>tiên</a:t>
            </a:r>
            <a:endParaRPr lang="en-US" dirty="0"/>
          </a:p>
        </p:txBody>
      </p:sp>
      <p:pic>
        <p:nvPicPr>
          <p:cNvPr id="2" name="Picture 1"/>
          <p:cNvPicPr>
            <a:picLocks noChangeAspect="1"/>
          </p:cNvPicPr>
          <p:nvPr/>
        </p:nvPicPr>
        <p:blipFill>
          <a:blip r:embed="rId3"/>
          <a:stretch>
            <a:fillRect/>
          </a:stretch>
        </p:blipFill>
        <p:spPr>
          <a:xfrm>
            <a:off x="2360613" y="1828800"/>
            <a:ext cx="7467600" cy="3086100"/>
          </a:xfrm>
          <a:prstGeom prst="rect">
            <a:avLst/>
          </a:prstGeom>
        </p:spPr>
      </p:pic>
    </p:spTree>
    <p:extLst>
      <p:ext uri="{BB962C8B-B14F-4D97-AF65-F5344CB8AC3E}">
        <p14:creationId xmlns:p14="http://schemas.microsoft.com/office/powerpoint/2010/main" val="54398413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DIỄN GIẢI</a:t>
            </a:r>
            <a:endParaRPr lang="en-US" dirty="0"/>
          </a:p>
        </p:txBody>
      </p:sp>
      <p:sp>
        <p:nvSpPr>
          <p:cNvPr id="4" name="Content Placeholder 3"/>
          <p:cNvSpPr>
            <a:spLocks noGrp="1"/>
          </p:cNvSpPr>
          <p:nvPr>
            <p:ph idx="1"/>
          </p:nvPr>
        </p:nvSpPr>
        <p:spPr/>
        <p:txBody>
          <a:bodyPr/>
          <a:lstStyle/>
          <a:p>
            <a:pPr algn="just">
              <a:defRPr/>
            </a:pPr>
            <a:r>
              <a:rPr lang="vi-VN" b="1" dirty="0">
                <a:solidFill>
                  <a:srgbClr val="FF0000"/>
                </a:solidFill>
              </a:rPr>
              <a:t>#include &lt;</a:t>
            </a:r>
            <a:r>
              <a:rPr lang="vi-VN" b="1" dirty="0" smtClean="0">
                <a:solidFill>
                  <a:srgbClr val="FF0000"/>
                </a:solidFill>
              </a:rPr>
              <a:t>stdio.h&gt;</a:t>
            </a:r>
            <a:r>
              <a:rPr lang="vi-VN" dirty="0" smtClean="0"/>
              <a:t> </a:t>
            </a:r>
            <a:r>
              <a:rPr lang="en-US" dirty="0" err="1" smtClean="0"/>
              <a:t>mục</a:t>
            </a:r>
            <a:r>
              <a:rPr lang="en-US" dirty="0" smtClean="0"/>
              <a:t> </a:t>
            </a:r>
            <a:r>
              <a:rPr lang="en-US" dirty="0" err="1" smtClean="0"/>
              <a:t>đích</a:t>
            </a:r>
            <a:r>
              <a:rPr lang="en-US" dirty="0" smtClean="0"/>
              <a:t> </a:t>
            </a:r>
            <a:r>
              <a:rPr lang="en-US" dirty="0" err="1" smtClean="0"/>
              <a:t>là</a:t>
            </a:r>
            <a:r>
              <a:rPr lang="en-US" dirty="0" smtClean="0"/>
              <a:t> </a:t>
            </a:r>
            <a:r>
              <a:rPr lang="en-US" dirty="0" err="1" smtClean="0"/>
              <a:t>giúp</a:t>
            </a:r>
            <a:r>
              <a:rPr lang="en-US" dirty="0" smtClean="0"/>
              <a:t> </a:t>
            </a:r>
            <a:r>
              <a:rPr lang="en-US" dirty="0" err="1" smtClean="0"/>
              <a:t>chương</a:t>
            </a:r>
            <a:r>
              <a:rPr lang="en-US" dirty="0" smtClean="0"/>
              <a:t> </a:t>
            </a:r>
            <a:r>
              <a:rPr lang="vi-VN" dirty="0" smtClean="0"/>
              <a:t>trình</a:t>
            </a:r>
            <a:r>
              <a:rPr lang="en-US" dirty="0" smtClean="0"/>
              <a:t> </a:t>
            </a:r>
            <a:r>
              <a:rPr lang="en-US" dirty="0" err="1" smtClean="0"/>
              <a:t>biên</a:t>
            </a:r>
            <a:r>
              <a:rPr lang="vi-VN" dirty="0" smtClean="0"/>
              <a:t> </a:t>
            </a:r>
            <a:r>
              <a:rPr lang="vi-VN" dirty="0"/>
              <a:t>dịch tìm </a:t>
            </a:r>
            <a:r>
              <a:rPr lang="vi-VN" dirty="0" smtClean="0"/>
              <a:t>tệp </a:t>
            </a:r>
            <a:r>
              <a:rPr lang="vi-VN" b="1" dirty="0">
                <a:solidFill>
                  <a:srgbClr val="FF3300"/>
                </a:solidFill>
              </a:rPr>
              <a:t>stdio.h</a:t>
            </a:r>
            <a:r>
              <a:rPr lang="vi-VN" dirty="0"/>
              <a:t> và thêm nó vào mã nguồn chương </a:t>
            </a:r>
            <a:r>
              <a:rPr lang="vi-VN" dirty="0" smtClean="0"/>
              <a:t>trình.</a:t>
            </a:r>
            <a:endParaRPr lang="en-US" dirty="0" smtClean="0"/>
          </a:p>
          <a:p>
            <a:pPr algn="just">
              <a:defRPr/>
            </a:pPr>
            <a:r>
              <a:rPr lang="vi-VN" b="1" dirty="0" smtClean="0">
                <a:solidFill>
                  <a:srgbClr val="FF0000"/>
                </a:solidFill>
              </a:rPr>
              <a:t>stdio.h</a:t>
            </a:r>
            <a:r>
              <a:rPr lang="en-US" b="1" dirty="0" smtClean="0">
                <a:solidFill>
                  <a:srgbClr val="FF0000"/>
                </a:solidFill>
              </a:rPr>
              <a:t> </a:t>
            </a:r>
            <a:r>
              <a:rPr lang="en-US" dirty="0" err="1" smtClean="0"/>
              <a:t>là</a:t>
            </a:r>
            <a:r>
              <a:rPr lang="en-US" dirty="0" smtClean="0"/>
              <a:t> </a:t>
            </a:r>
            <a:r>
              <a:rPr lang="en-US" dirty="0" err="1" smtClean="0"/>
              <a:t>một</a:t>
            </a:r>
            <a:r>
              <a:rPr lang="en-US" dirty="0" smtClean="0"/>
              <a:t> </a:t>
            </a:r>
            <a:r>
              <a:rPr lang="en-US" dirty="0" err="1" smtClean="0"/>
              <a:t>thư</a:t>
            </a:r>
            <a:r>
              <a:rPr lang="en-US" dirty="0" smtClean="0"/>
              <a:t> </a:t>
            </a:r>
            <a:r>
              <a:rPr lang="en-US" dirty="0" err="1" smtClean="0"/>
              <a:t>viện</a:t>
            </a:r>
            <a:r>
              <a:rPr lang="vi-VN" dirty="0" smtClean="0"/>
              <a:t> </a:t>
            </a:r>
            <a:r>
              <a:rPr lang="vi-VN" dirty="0"/>
              <a:t>chứa các mô tả về các hàm nhập xuất chuẩn mà bạn sẽ dùng để đưa thông tin ra ngoài hoặc lấy thông tin từ người dùng.</a:t>
            </a:r>
            <a:endParaRPr lang="en-US" dirty="0"/>
          </a:p>
        </p:txBody>
      </p:sp>
      <p:pic>
        <p:nvPicPr>
          <p:cNvPr id="2" name="Picture 1"/>
          <p:cNvPicPr>
            <a:picLocks noChangeAspect="1"/>
          </p:cNvPicPr>
          <p:nvPr/>
        </p:nvPicPr>
        <p:blipFill>
          <a:blip r:embed="rId3"/>
          <a:stretch>
            <a:fillRect/>
          </a:stretch>
        </p:blipFill>
        <p:spPr>
          <a:xfrm>
            <a:off x="3427134" y="3429000"/>
            <a:ext cx="7467600" cy="3086100"/>
          </a:xfrm>
          <a:prstGeom prst="rect">
            <a:avLst/>
          </a:prstGeom>
        </p:spPr>
      </p:pic>
    </p:spTree>
    <p:extLst>
      <p:ext uri="{BB962C8B-B14F-4D97-AF65-F5344CB8AC3E}">
        <p14:creationId xmlns:p14="http://schemas.microsoft.com/office/powerpoint/2010/main" val="279988807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Nội</a:t>
            </a:r>
            <a:r>
              <a:rPr lang="en-US" dirty="0" smtClean="0"/>
              <a:t> dung</a:t>
            </a:r>
            <a:endParaRPr lang="en-US" dirty="0"/>
          </a:p>
        </p:txBody>
      </p:sp>
      <p:sp>
        <p:nvSpPr>
          <p:cNvPr id="5" name="Content Placeholder 4"/>
          <p:cNvSpPr>
            <a:spLocks noGrp="1"/>
          </p:cNvSpPr>
          <p:nvPr>
            <p:ph idx="1"/>
          </p:nvPr>
        </p:nvSpPr>
        <p:spPr>
          <a:xfrm>
            <a:off x="609442" y="1066800"/>
            <a:ext cx="9447370" cy="5257800"/>
          </a:xfrm>
        </p:spPr>
        <p:txBody>
          <a:bodyPr/>
          <a:lstStyle/>
          <a:p>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lập</a:t>
            </a:r>
            <a:r>
              <a:rPr lang="en-US" dirty="0" smtClean="0"/>
              <a:t> </a:t>
            </a:r>
            <a:r>
              <a:rPr lang="en-US" dirty="0" err="1" smtClean="0"/>
              <a:t>trình</a:t>
            </a:r>
            <a:endParaRPr lang="en-US" dirty="0" smtClean="0"/>
          </a:p>
          <a:p>
            <a:r>
              <a:rPr lang="en-US" dirty="0" err="1" smtClean="0"/>
              <a:t>Giới</a:t>
            </a:r>
            <a:r>
              <a:rPr lang="en-US" dirty="0" smtClean="0"/>
              <a:t> </a:t>
            </a:r>
            <a:r>
              <a:rPr lang="en-US" dirty="0" err="1" smtClean="0"/>
              <a:t>thiệu</a:t>
            </a:r>
            <a:r>
              <a:rPr lang="en-US" dirty="0" smtClean="0"/>
              <a:t> </a:t>
            </a:r>
            <a:r>
              <a:rPr lang="en-US" dirty="0" err="1" smtClean="0"/>
              <a:t>ngôn</a:t>
            </a:r>
            <a:r>
              <a:rPr lang="en-US" dirty="0" smtClean="0"/>
              <a:t> </a:t>
            </a:r>
            <a:r>
              <a:rPr lang="en-US" dirty="0" err="1" smtClean="0"/>
              <a:t>ngữ</a:t>
            </a:r>
            <a:r>
              <a:rPr lang="en-US" dirty="0" smtClean="0"/>
              <a:t> C</a:t>
            </a:r>
          </a:p>
          <a:p>
            <a:r>
              <a:rPr lang="en-US" dirty="0" err="1" smtClean="0"/>
              <a:t>Hướng</a:t>
            </a:r>
            <a:r>
              <a:rPr lang="en-US" dirty="0" smtClean="0"/>
              <a:t> </a:t>
            </a:r>
            <a:r>
              <a:rPr lang="en-US" dirty="0" err="1" smtClean="0"/>
              <a:t>dẫn</a:t>
            </a:r>
            <a:r>
              <a:rPr lang="en-US" dirty="0" smtClean="0"/>
              <a:t> </a:t>
            </a:r>
            <a:r>
              <a:rPr lang="en-US" dirty="0" err="1" smtClean="0"/>
              <a:t>cài</a:t>
            </a:r>
            <a:r>
              <a:rPr lang="en-US" dirty="0" smtClean="0"/>
              <a:t> </a:t>
            </a:r>
            <a:r>
              <a:rPr lang="en-US" dirty="0" err="1" smtClean="0"/>
              <a:t>đặt</a:t>
            </a:r>
            <a:r>
              <a:rPr lang="en-US" dirty="0" smtClean="0"/>
              <a:t> IDE</a:t>
            </a:r>
          </a:p>
          <a:p>
            <a:r>
              <a:rPr lang="en-US" dirty="0" err="1" smtClean="0"/>
              <a:t>Các</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C</a:t>
            </a:r>
          </a:p>
          <a:p>
            <a:endParaRPr lang="en-US" dirty="0" smtClean="0"/>
          </a:p>
          <a:p>
            <a:endParaRPr lang="en-US" dirty="0" smtClean="0"/>
          </a:p>
          <a:p>
            <a:endParaRPr lang="en-US" dirty="0"/>
          </a:p>
        </p:txBody>
      </p:sp>
    </p:spTree>
    <p:extLst>
      <p:ext uri="{BB962C8B-B14F-4D97-AF65-F5344CB8AC3E}">
        <p14:creationId xmlns:p14="http://schemas.microsoft.com/office/powerpoint/2010/main" val="225023290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DIỄN GIẢI</a:t>
            </a:r>
            <a:endParaRPr lang="en-US" dirty="0"/>
          </a:p>
        </p:txBody>
      </p:sp>
      <p:sp>
        <p:nvSpPr>
          <p:cNvPr id="4" name="Content Placeholder 3"/>
          <p:cNvSpPr>
            <a:spLocks noGrp="1"/>
          </p:cNvSpPr>
          <p:nvPr>
            <p:ph idx="1"/>
          </p:nvPr>
        </p:nvSpPr>
        <p:spPr/>
        <p:txBody>
          <a:bodyPr/>
          <a:lstStyle/>
          <a:p>
            <a:pPr algn="just">
              <a:defRPr/>
            </a:pPr>
            <a:r>
              <a:rPr lang="vi-VN" b="1" dirty="0">
                <a:solidFill>
                  <a:srgbClr val="FF0000"/>
                </a:solidFill>
              </a:rPr>
              <a:t>int </a:t>
            </a:r>
            <a:r>
              <a:rPr lang="vi-VN" b="1" dirty="0" smtClean="0">
                <a:solidFill>
                  <a:srgbClr val="FF0000"/>
                </a:solidFill>
              </a:rPr>
              <a:t>main() </a:t>
            </a:r>
            <a:r>
              <a:rPr lang="vi-VN" dirty="0"/>
              <a:t>là dòng mã mà bạn sẽ thấy ở mọi chương trình C. Mỗi chương trình đều có một và chỉ một hàm main. </a:t>
            </a:r>
            <a:endParaRPr lang="en-US" dirty="0" smtClean="0"/>
          </a:p>
          <a:p>
            <a:pPr algn="just">
              <a:defRPr/>
            </a:pPr>
            <a:r>
              <a:rPr lang="vi-VN" dirty="0" smtClean="0"/>
              <a:t>Thông </a:t>
            </a:r>
            <a:r>
              <a:rPr lang="vi-VN" dirty="0"/>
              <a:t>thường hàm main là nơi bắt đầu chạy của một chương trình. </a:t>
            </a:r>
            <a:endParaRPr lang="en-US" dirty="0" smtClean="0"/>
          </a:p>
          <a:p>
            <a:pPr algn="just">
              <a:defRPr/>
            </a:pPr>
            <a:r>
              <a:rPr lang="vi-VN" b="1" dirty="0" smtClean="0">
                <a:solidFill>
                  <a:srgbClr val="FF3300"/>
                </a:solidFill>
              </a:rPr>
              <a:t>Return 0</a:t>
            </a:r>
            <a:r>
              <a:rPr lang="en-US" b="1" dirty="0" smtClean="0">
                <a:solidFill>
                  <a:srgbClr val="FF3300"/>
                </a:solidFill>
              </a:rPr>
              <a:t>;</a:t>
            </a:r>
            <a:r>
              <a:rPr lang="vi-VN" b="1" dirty="0" smtClean="0">
                <a:solidFill>
                  <a:srgbClr val="FF3300"/>
                </a:solidFill>
              </a:rPr>
              <a:t> </a:t>
            </a:r>
            <a:r>
              <a:rPr lang="vi-VN" dirty="0"/>
              <a:t>trong hàm </a:t>
            </a:r>
            <a:r>
              <a:rPr lang="vi-VN" dirty="0" smtClean="0"/>
              <a:t>main</a:t>
            </a:r>
            <a:r>
              <a:rPr lang="en-US" dirty="0" smtClean="0"/>
              <a:t> </a:t>
            </a:r>
            <a:r>
              <a:rPr lang="en-US" dirty="0" err="1" smtClean="0"/>
              <a:t>để</a:t>
            </a:r>
            <a:r>
              <a:rPr lang="en-US" dirty="0" smtClean="0"/>
              <a:t> </a:t>
            </a:r>
            <a:r>
              <a:rPr lang="en-US" dirty="0" err="1" smtClean="0"/>
              <a:t>khai</a:t>
            </a:r>
            <a:r>
              <a:rPr lang="en-US" dirty="0" smtClean="0"/>
              <a:t> </a:t>
            </a:r>
            <a:r>
              <a:rPr lang="en-US" dirty="0" err="1" smtClean="0"/>
              <a:t>báo</a:t>
            </a:r>
            <a:r>
              <a:rPr lang="en-US" dirty="0" smtClean="0"/>
              <a:t> </a:t>
            </a:r>
            <a:r>
              <a:rPr lang="en-US" dirty="0" err="1" smtClean="0"/>
              <a:t>rằng</a:t>
            </a:r>
            <a:r>
              <a:rPr lang="vi-VN" dirty="0" smtClean="0"/>
              <a:t> </a:t>
            </a:r>
            <a:r>
              <a:rPr lang="vi-VN" dirty="0"/>
              <a:t>chương </a:t>
            </a:r>
            <a:r>
              <a:rPr lang="vi-VN" dirty="0" smtClean="0"/>
              <a:t>trình </a:t>
            </a:r>
            <a:r>
              <a:rPr lang="vi-VN" dirty="0"/>
              <a:t>chạy cho đến dòng cuối cùng </a:t>
            </a:r>
            <a:r>
              <a:rPr lang="en-US" dirty="0" err="1" smtClean="0"/>
              <a:t>và</a:t>
            </a:r>
            <a:r>
              <a:rPr lang="vi-VN" dirty="0" smtClean="0"/>
              <a:t> </a:t>
            </a:r>
            <a:r>
              <a:rPr lang="vi-VN" dirty="0"/>
              <a:t>chương trình không có lỗi gì xảy ra.</a:t>
            </a:r>
            <a:endParaRPr lang="en-US" dirty="0"/>
          </a:p>
          <a:p>
            <a:pPr algn="just">
              <a:defRPr/>
            </a:pPr>
            <a:endParaRPr lang="en-US" dirty="0"/>
          </a:p>
        </p:txBody>
      </p:sp>
      <p:pic>
        <p:nvPicPr>
          <p:cNvPr id="2" name="Picture 1"/>
          <p:cNvPicPr>
            <a:picLocks noChangeAspect="1"/>
          </p:cNvPicPr>
          <p:nvPr/>
        </p:nvPicPr>
        <p:blipFill>
          <a:blip r:embed="rId3"/>
          <a:stretch>
            <a:fillRect/>
          </a:stretch>
        </p:blipFill>
        <p:spPr>
          <a:xfrm>
            <a:off x="3427412" y="4038600"/>
            <a:ext cx="6629400" cy="2739701"/>
          </a:xfrm>
          <a:prstGeom prst="rect">
            <a:avLst/>
          </a:prstGeom>
        </p:spPr>
      </p:pic>
    </p:spTree>
    <p:extLst>
      <p:ext uri="{BB962C8B-B14F-4D97-AF65-F5344CB8AC3E}">
        <p14:creationId xmlns:p14="http://schemas.microsoft.com/office/powerpoint/2010/main" val="21134117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DIỄN GIẢI</a:t>
            </a:r>
            <a:endParaRPr lang="en-US" dirty="0"/>
          </a:p>
        </p:txBody>
      </p:sp>
      <p:sp>
        <p:nvSpPr>
          <p:cNvPr id="4" name="Content Placeholder 3"/>
          <p:cNvSpPr>
            <a:spLocks noGrp="1"/>
          </p:cNvSpPr>
          <p:nvPr>
            <p:ph idx="1"/>
          </p:nvPr>
        </p:nvSpPr>
        <p:spPr/>
        <p:txBody>
          <a:bodyPr/>
          <a:lstStyle/>
          <a:p>
            <a:pPr algn="just">
              <a:defRPr/>
            </a:pPr>
            <a:r>
              <a:rPr lang="vi-VN" b="1" dirty="0">
                <a:solidFill>
                  <a:srgbClr val="FF0000"/>
                </a:solidFill>
              </a:rPr>
              <a:t>printf("Hello, </a:t>
            </a:r>
            <a:r>
              <a:rPr lang="en-US" b="1" dirty="0" smtClean="0">
                <a:solidFill>
                  <a:srgbClr val="FF0000"/>
                </a:solidFill>
              </a:rPr>
              <a:t>FPT </a:t>
            </a:r>
            <a:r>
              <a:rPr lang="en-US" b="1" dirty="0" err="1" smtClean="0">
                <a:solidFill>
                  <a:srgbClr val="FF0000"/>
                </a:solidFill>
              </a:rPr>
              <a:t>Polytecnic</a:t>
            </a:r>
            <a:r>
              <a:rPr lang="vi-VN" b="1" dirty="0" smtClean="0">
                <a:solidFill>
                  <a:srgbClr val="FF0000"/>
                </a:solidFill>
              </a:rPr>
              <a:t>!\</a:t>
            </a:r>
            <a:r>
              <a:rPr lang="vi-VN" b="1" dirty="0">
                <a:solidFill>
                  <a:srgbClr val="FF0000"/>
                </a:solidFill>
              </a:rPr>
              <a:t>n"); </a:t>
            </a:r>
            <a:r>
              <a:rPr lang="vi-VN" dirty="0"/>
              <a:t>là lệnh làm hiển thị dòng chữ "Hello, </a:t>
            </a:r>
            <a:r>
              <a:rPr lang="en-US" dirty="0" smtClean="0"/>
              <a:t>FPT Polytechnic</a:t>
            </a:r>
            <a:r>
              <a:rPr lang="vi-VN" dirty="0" smtClean="0"/>
              <a:t>!" </a:t>
            </a:r>
            <a:r>
              <a:rPr lang="vi-VN" dirty="0"/>
              <a:t>lên màn hình. </a:t>
            </a:r>
            <a:endParaRPr lang="en-US" dirty="0" smtClean="0"/>
          </a:p>
          <a:p>
            <a:pPr algn="just">
              <a:defRPr/>
            </a:pPr>
            <a:r>
              <a:rPr lang="vi-VN" b="1" dirty="0" smtClean="0">
                <a:solidFill>
                  <a:srgbClr val="FF0000"/>
                </a:solidFill>
              </a:rPr>
              <a:t>printf</a:t>
            </a:r>
            <a:r>
              <a:rPr lang="vi-VN" dirty="0" smtClean="0"/>
              <a:t> </a:t>
            </a:r>
            <a:r>
              <a:rPr lang="vi-VN" dirty="0"/>
              <a:t>là hàm in có định dạng (formatted printing) đã được khai báo sẵn trong stdio.h - đó là lí do chúng ta phải gộp tệp này vào chương trình bằng lệnh #include ở đầu chương trình. </a:t>
            </a:r>
            <a:endParaRPr lang="en-US" dirty="0" smtClean="0"/>
          </a:p>
          <a:p>
            <a:pPr algn="just">
              <a:defRPr/>
            </a:pPr>
            <a:r>
              <a:rPr lang="vi-VN" b="1" dirty="0" smtClean="0">
                <a:solidFill>
                  <a:srgbClr val="FF0000"/>
                </a:solidFill>
              </a:rPr>
              <a:t>\</a:t>
            </a:r>
            <a:r>
              <a:rPr lang="vi-VN" b="1" dirty="0">
                <a:solidFill>
                  <a:srgbClr val="FF0000"/>
                </a:solidFill>
              </a:rPr>
              <a:t>n </a:t>
            </a:r>
            <a:r>
              <a:rPr lang="vi-VN" dirty="0"/>
              <a:t>là một "kí tự thoát" có tác dụng thêm một dòng mới vào cuối văn bản đã được in ra.</a:t>
            </a:r>
            <a:endParaRPr lang="en-US" dirty="0"/>
          </a:p>
        </p:txBody>
      </p:sp>
      <p:pic>
        <p:nvPicPr>
          <p:cNvPr id="5" name="Picture 4"/>
          <p:cNvPicPr>
            <a:picLocks noChangeAspect="1"/>
          </p:cNvPicPr>
          <p:nvPr/>
        </p:nvPicPr>
        <p:blipFill>
          <a:blip r:embed="rId2"/>
          <a:stretch>
            <a:fillRect/>
          </a:stretch>
        </p:blipFill>
        <p:spPr>
          <a:xfrm>
            <a:off x="3046412" y="4412877"/>
            <a:ext cx="5505849" cy="2183354"/>
          </a:xfrm>
          <a:prstGeom prst="rect">
            <a:avLst/>
          </a:prstGeom>
        </p:spPr>
      </p:pic>
    </p:spTree>
    <p:extLst>
      <p:ext uri="{BB962C8B-B14F-4D97-AF65-F5344CB8AC3E}">
        <p14:creationId xmlns:p14="http://schemas.microsoft.com/office/powerpoint/2010/main" val="275766932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DIỄN GIẢI</a:t>
            </a:r>
            <a:endParaRPr lang="en-US" dirty="0"/>
          </a:p>
        </p:txBody>
      </p:sp>
      <p:sp>
        <p:nvSpPr>
          <p:cNvPr id="4" name="Content Placeholder 3"/>
          <p:cNvSpPr>
            <a:spLocks noGrp="1"/>
          </p:cNvSpPr>
          <p:nvPr>
            <p:ph idx="1"/>
          </p:nvPr>
        </p:nvSpPr>
        <p:spPr/>
        <p:txBody>
          <a:bodyPr/>
          <a:lstStyle/>
          <a:p>
            <a:pPr algn="just">
              <a:defRPr/>
            </a:pPr>
            <a:r>
              <a:rPr lang="vi-VN" b="1" dirty="0">
                <a:solidFill>
                  <a:srgbClr val="FF0000"/>
                </a:solidFill>
              </a:rPr>
              <a:t>Dấu chấm </a:t>
            </a:r>
            <a:r>
              <a:rPr lang="vi-VN" b="1" dirty="0" smtClean="0">
                <a:solidFill>
                  <a:srgbClr val="FF0000"/>
                </a:solidFill>
              </a:rPr>
              <a:t>phẩy</a:t>
            </a:r>
            <a:r>
              <a:rPr lang="en-US" b="1" dirty="0" smtClean="0">
                <a:solidFill>
                  <a:srgbClr val="FF0000"/>
                </a:solidFill>
              </a:rPr>
              <a:t> ( ; )</a:t>
            </a:r>
            <a:r>
              <a:rPr lang="vi-VN" b="1" dirty="0" smtClean="0">
                <a:solidFill>
                  <a:srgbClr val="FF0000"/>
                </a:solidFill>
              </a:rPr>
              <a:t> </a:t>
            </a:r>
            <a:r>
              <a:rPr lang="vi-VN" dirty="0"/>
              <a:t>là một lời tuyên bố terminator, để kết thúc một câu lệnh, nếu kết thúc một câu lệnh mà không có dấu chấm phẩy thì câu lệnh đó sẽ không thực thi vì máy sẽ hiểu rằng câu lệnh của bạn chưa hoàn thành, khi đó bạn sẽ bị báo lỗi.</a:t>
            </a:r>
            <a:endParaRPr lang="en-US" dirty="0"/>
          </a:p>
        </p:txBody>
      </p:sp>
    </p:spTree>
    <p:extLst>
      <p:ext uri="{BB962C8B-B14F-4D97-AF65-F5344CB8AC3E}">
        <p14:creationId xmlns:p14="http://schemas.microsoft.com/office/powerpoint/2010/main" val="25071721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CHÚ THÍCH</a:t>
            </a:r>
            <a:endParaRPr lang="en-US" dirty="0"/>
          </a:p>
        </p:txBody>
      </p:sp>
      <p:sp>
        <p:nvSpPr>
          <p:cNvPr id="4" name="Content Placeholder 3"/>
          <p:cNvSpPr>
            <a:spLocks noGrp="1"/>
          </p:cNvSpPr>
          <p:nvPr>
            <p:ph idx="1"/>
          </p:nvPr>
        </p:nvSpPr>
        <p:spPr/>
        <p:txBody>
          <a:bodyPr/>
          <a:lstStyle/>
          <a:p>
            <a:pPr>
              <a:defRPr/>
            </a:pPr>
            <a:r>
              <a:rPr lang="vi-VN" dirty="0"/>
              <a:t>Đoạn chú thích trong chương trình lập trình C là khá cần thiết, </a:t>
            </a:r>
            <a:r>
              <a:rPr lang="en-US" dirty="0" err="1" smtClean="0"/>
              <a:t>các</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viên</a:t>
            </a:r>
            <a:r>
              <a:rPr lang="en-US" dirty="0" smtClean="0"/>
              <a:t> </a:t>
            </a:r>
            <a:r>
              <a:rPr lang="en-US" dirty="0" err="1" smtClean="0"/>
              <a:t>sẽ</a:t>
            </a:r>
            <a:r>
              <a:rPr lang="vi-VN" dirty="0" smtClean="0"/>
              <a:t> </a:t>
            </a:r>
            <a:r>
              <a:rPr lang="vi-VN" dirty="0"/>
              <a:t>sử dụng nó để việc quản lý code dễ dàng </a:t>
            </a:r>
            <a:r>
              <a:rPr lang="vi-VN" dirty="0" smtClean="0"/>
              <a:t>hơn</a:t>
            </a:r>
            <a:endParaRPr lang="en-US" dirty="0" smtClean="0"/>
          </a:p>
          <a:p>
            <a:pPr>
              <a:defRPr/>
            </a:pPr>
            <a:r>
              <a:rPr lang="en-US" dirty="0" err="1" smtClean="0"/>
              <a:t>Trong</a:t>
            </a:r>
            <a:r>
              <a:rPr lang="en-US" dirty="0" smtClean="0"/>
              <a:t> </a:t>
            </a:r>
            <a:r>
              <a:rPr lang="en-US" dirty="0" err="1" smtClean="0"/>
              <a:t>ngôn</a:t>
            </a:r>
            <a:r>
              <a:rPr lang="en-US" dirty="0" smtClean="0"/>
              <a:t> </a:t>
            </a:r>
            <a:r>
              <a:rPr lang="en-US" dirty="0" err="1" smtClean="0"/>
              <a:t>ngữ</a:t>
            </a:r>
            <a:r>
              <a:rPr lang="en-US" dirty="0" smtClean="0"/>
              <a:t> C, </a:t>
            </a:r>
            <a:r>
              <a:rPr lang="en-US" dirty="0" err="1" smtClean="0"/>
              <a:t>thì</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như</a:t>
            </a:r>
            <a:r>
              <a:rPr lang="en-US" dirty="0" smtClean="0"/>
              <a:t> </a:t>
            </a:r>
            <a:r>
              <a:rPr lang="en-US" dirty="0" err="1" smtClean="0"/>
              <a:t>sau</a:t>
            </a:r>
            <a:endParaRPr lang="en-US" dirty="0" smtClean="0"/>
          </a:p>
          <a:p>
            <a:pPr>
              <a:defRPr/>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242580242"/>
              </p:ext>
            </p:extLst>
          </p:nvPr>
        </p:nvGraphicFramePr>
        <p:xfrm>
          <a:off x="1065212" y="3048000"/>
          <a:ext cx="8125883" cy="1463040"/>
        </p:xfrm>
        <a:graphic>
          <a:graphicData uri="http://schemas.openxmlformats.org/drawingml/2006/table">
            <a:tbl>
              <a:tblPr firstRow="1" bandRow="1">
                <a:tableStyleId>{5C22544A-7EE6-4342-B048-85BDC9FD1C3A}</a:tableStyleId>
              </a:tblPr>
              <a:tblGrid>
                <a:gridCol w="8125883">
                  <a:extLst>
                    <a:ext uri="{9D8B030D-6E8A-4147-A177-3AD203B41FA5}">
                      <a16:colId xmlns:a16="http://schemas.microsoft.com/office/drawing/2014/main" val="803850237"/>
                    </a:ext>
                  </a:extLst>
                </a:gridCol>
              </a:tblGrid>
              <a:tr h="370840">
                <a:tc>
                  <a:txBody>
                    <a:bodyPr/>
                    <a:lstStyle/>
                    <a:p>
                      <a:r>
                        <a:rPr lang="en-US" dirty="0" smtClean="0"/>
                        <a:t>//Chu</a:t>
                      </a:r>
                      <a:r>
                        <a:rPr lang="en-US" baseline="0" dirty="0" smtClean="0"/>
                        <a:t> </a:t>
                      </a:r>
                      <a:r>
                        <a:rPr lang="en-US" baseline="0" dirty="0" err="1" smtClean="0"/>
                        <a:t>thich</a:t>
                      </a:r>
                      <a:r>
                        <a:rPr lang="en-US" baseline="0" dirty="0" smtClean="0"/>
                        <a:t> </a:t>
                      </a:r>
                      <a:r>
                        <a:rPr lang="en-US" baseline="0" dirty="0" err="1" smtClean="0"/>
                        <a:t>tren</a:t>
                      </a:r>
                      <a:r>
                        <a:rPr lang="en-US" baseline="0" dirty="0" smtClean="0"/>
                        <a:t> 1 hang</a:t>
                      </a:r>
                    </a:p>
                    <a:p>
                      <a:endParaRPr lang="en-US" dirty="0" smtClean="0"/>
                    </a:p>
                    <a:p>
                      <a:r>
                        <a:rPr lang="en-US" dirty="0" smtClean="0"/>
                        <a:t>/*</a:t>
                      </a:r>
                      <a:r>
                        <a:rPr lang="en-US" dirty="0" err="1" smtClean="0"/>
                        <a:t>Chuong</a:t>
                      </a:r>
                      <a:r>
                        <a:rPr lang="en-US" dirty="0" smtClean="0"/>
                        <a:t> </a:t>
                      </a:r>
                      <a:r>
                        <a:rPr lang="en-US" dirty="0" err="1" smtClean="0"/>
                        <a:t>trinh</a:t>
                      </a:r>
                      <a:r>
                        <a:rPr lang="en-US" dirty="0" smtClean="0"/>
                        <a:t> </a:t>
                      </a:r>
                      <a:r>
                        <a:rPr lang="en-US" dirty="0" err="1" smtClean="0"/>
                        <a:t>dau</a:t>
                      </a:r>
                      <a:r>
                        <a:rPr lang="en-US" dirty="0" smtClean="0"/>
                        <a:t> </a:t>
                      </a:r>
                      <a:r>
                        <a:rPr lang="en-US" dirty="0" err="1" smtClean="0"/>
                        <a:t>tien</a:t>
                      </a:r>
                      <a:endParaRPr lang="en-US" dirty="0" smtClean="0"/>
                    </a:p>
                    <a:p>
                      <a:r>
                        <a:rPr lang="en-US" dirty="0" smtClean="0"/>
                        <a:t>   Chu </a:t>
                      </a:r>
                      <a:r>
                        <a:rPr lang="en-US" dirty="0" err="1" smtClean="0"/>
                        <a:t>thich</a:t>
                      </a:r>
                      <a:r>
                        <a:rPr lang="en-US" dirty="0" smtClean="0"/>
                        <a:t> </a:t>
                      </a:r>
                      <a:r>
                        <a:rPr lang="en-US" dirty="0" err="1" smtClean="0"/>
                        <a:t>tren</a:t>
                      </a:r>
                      <a:r>
                        <a:rPr lang="en-US" dirty="0" smtClean="0"/>
                        <a:t> </a:t>
                      </a:r>
                      <a:r>
                        <a:rPr lang="en-US" dirty="0" err="1" smtClean="0"/>
                        <a:t>nhieu</a:t>
                      </a:r>
                      <a:r>
                        <a:rPr lang="en-US" dirty="0" smtClean="0"/>
                        <a:t> hang</a:t>
                      </a:r>
                    </a:p>
                    <a:p>
                      <a:r>
                        <a:rPr lang="en-US" dirty="0" smtClean="0"/>
                        <a:t>*/</a:t>
                      </a:r>
                      <a:endParaRPr lang="en-US" dirty="0"/>
                    </a:p>
                  </a:txBody>
                  <a:tcPr>
                    <a:solidFill>
                      <a:srgbClr val="FFC000"/>
                    </a:solidFill>
                  </a:tcPr>
                </a:tc>
                <a:extLst>
                  <a:ext uri="{0D108BD9-81ED-4DB2-BD59-A6C34878D82A}">
                    <a16:rowId xmlns:a16="http://schemas.microsoft.com/office/drawing/2014/main" val="1611620008"/>
                  </a:ext>
                </a:extLst>
              </a:tr>
            </a:tbl>
          </a:graphicData>
        </a:graphic>
      </p:graphicFrame>
      <p:pic>
        <p:nvPicPr>
          <p:cNvPr id="5" name="Picture 4"/>
          <p:cNvPicPr>
            <a:picLocks noChangeAspect="1"/>
          </p:cNvPicPr>
          <p:nvPr/>
        </p:nvPicPr>
        <p:blipFill>
          <a:blip r:embed="rId2"/>
          <a:stretch>
            <a:fillRect/>
          </a:stretch>
        </p:blipFill>
        <p:spPr>
          <a:xfrm>
            <a:off x="4581206" y="2667000"/>
            <a:ext cx="7467600" cy="3086100"/>
          </a:xfrm>
          <a:prstGeom prst="rect">
            <a:avLst/>
          </a:prstGeom>
        </p:spPr>
      </p:pic>
    </p:spTree>
    <p:extLst>
      <p:ext uri="{BB962C8B-B14F-4D97-AF65-F5344CB8AC3E}">
        <p14:creationId xmlns:p14="http://schemas.microsoft.com/office/powerpoint/2010/main" val="141197053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KIỂU DỮ LIỆU</a:t>
            </a:r>
            <a:endParaRPr lang="en-US" dirty="0"/>
          </a:p>
        </p:txBody>
      </p:sp>
    </p:spTree>
    <p:extLst>
      <p:ext uri="{BB962C8B-B14F-4D97-AF65-F5344CB8AC3E}">
        <p14:creationId xmlns:p14="http://schemas.microsoft.com/office/powerpoint/2010/main" val="16932070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KIỂU DỮ LIỆU</a:t>
            </a:r>
            <a:endParaRPr lang="en-US" dirty="0"/>
          </a:p>
        </p:txBody>
      </p:sp>
      <p:sp>
        <p:nvSpPr>
          <p:cNvPr id="4" name="Content Placeholder 3"/>
          <p:cNvSpPr>
            <a:spLocks noGrp="1"/>
          </p:cNvSpPr>
          <p:nvPr>
            <p:ph idx="1"/>
          </p:nvPr>
        </p:nvSpPr>
        <p:spPr/>
        <p:txBody>
          <a:bodyPr/>
          <a:lstStyle/>
          <a:p>
            <a:pPr>
              <a:defRPr/>
            </a:pPr>
            <a:r>
              <a:rPr lang="en-US" dirty="0" smtClean="0"/>
              <a:t>C</a:t>
            </a:r>
            <a:r>
              <a:rPr lang="vi-VN" dirty="0" smtClean="0"/>
              <a:t>ó </a:t>
            </a:r>
            <a:r>
              <a:rPr lang="vi-VN" dirty="0"/>
              <a:t>thể định nghĩa dữ liệu (</a:t>
            </a:r>
            <a:r>
              <a:rPr lang="vi-VN" b="1" dirty="0"/>
              <a:t>Data</a:t>
            </a:r>
            <a:r>
              <a:rPr lang="vi-VN" dirty="0"/>
              <a:t>) là tất cả những gì được máy tính xử </a:t>
            </a:r>
            <a:r>
              <a:rPr lang="vi-VN" dirty="0" smtClean="0"/>
              <a:t>lý</a:t>
            </a:r>
            <a:endParaRPr lang="en-US" dirty="0" smtClean="0"/>
          </a:p>
          <a:p>
            <a:pPr>
              <a:defRPr/>
            </a:pPr>
            <a:r>
              <a:rPr lang="vi-VN" dirty="0"/>
              <a:t>Các loại dữ liệu cần tới máy tính xử lý có rất nhiều, tồn tại dưới nhiều dạng khác </a:t>
            </a:r>
            <a:r>
              <a:rPr lang="vi-VN" dirty="0" smtClean="0"/>
              <a:t>nhau</a:t>
            </a:r>
            <a:endParaRPr lang="en-US" dirty="0" smtClean="0"/>
          </a:p>
          <a:p>
            <a:pPr lvl="1">
              <a:defRPr/>
            </a:pPr>
            <a:r>
              <a:rPr lang="en-US" dirty="0" err="1" smtClean="0"/>
              <a:t>Là</a:t>
            </a:r>
            <a:r>
              <a:rPr lang="en-US" dirty="0" smtClean="0"/>
              <a:t> </a:t>
            </a:r>
            <a:r>
              <a:rPr lang="en-US" dirty="0" err="1" smtClean="0"/>
              <a:t>dạng</a:t>
            </a:r>
            <a:r>
              <a:rPr lang="en-US" dirty="0" smtClean="0"/>
              <a:t> </a:t>
            </a:r>
            <a:r>
              <a:rPr lang="en-US" dirty="0" err="1" smtClean="0"/>
              <a:t>số</a:t>
            </a:r>
            <a:r>
              <a:rPr lang="en-US" dirty="0" smtClean="0"/>
              <a:t>, </a:t>
            </a:r>
            <a:r>
              <a:rPr lang="en-US" dirty="0" err="1" smtClean="0"/>
              <a:t>dạng</a:t>
            </a:r>
            <a:r>
              <a:rPr lang="en-US" dirty="0" smtClean="0"/>
              <a:t> </a:t>
            </a:r>
            <a:r>
              <a:rPr lang="en-US" dirty="0" err="1" smtClean="0"/>
              <a:t>ký</a:t>
            </a:r>
            <a:r>
              <a:rPr lang="en-US" dirty="0" smtClean="0"/>
              <a:t> </a:t>
            </a:r>
            <a:r>
              <a:rPr lang="en-US" dirty="0" err="1" smtClean="0"/>
              <a:t>tự</a:t>
            </a:r>
            <a:r>
              <a:rPr lang="en-US" dirty="0" smtClean="0"/>
              <a:t> (</a:t>
            </a:r>
            <a:r>
              <a:rPr lang="en-US" dirty="0" err="1" smtClean="0"/>
              <a:t>các</a:t>
            </a:r>
            <a:r>
              <a:rPr lang="en-US" dirty="0" smtClean="0"/>
              <a:t> </a:t>
            </a:r>
            <a:r>
              <a:rPr lang="en-US" dirty="0" err="1" smtClean="0"/>
              <a:t>chữ</a:t>
            </a:r>
            <a:r>
              <a:rPr lang="en-US" dirty="0" smtClean="0"/>
              <a:t> </a:t>
            </a:r>
            <a:r>
              <a:rPr lang="en-US" dirty="0" err="1" smtClean="0"/>
              <a:t>cái</a:t>
            </a:r>
            <a:r>
              <a:rPr lang="en-US" dirty="0" smtClean="0"/>
              <a:t>, </a:t>
            </a:r>
            <a:r>
              <a:rPr lang="en-US" dirty="0" err="1" smtClean="0"/>
              <a:t>ký</a:t>
            </a:r>
            <a:r>
              <a:rPr lang="en-US" dirty="0" smtClean="0"/>
              <a:t> </a:t>
            </a:r>
            <a:r>
              <a:rPr lang="en-US" dirty="0" err="1" smtClean="0"/>
              <a:t>hiệu</a:t>
            </a:r>
            <a:r>
              <a:rPr lang="en-US" dirty="0" smtClean="0"/>
              <a:t> </a:t>
            </a:r>
            <a:r>
              <a:rPr lang="en-US" dirty="0" err="1" smtClean="0"/>
              <a:t>đặc</a:t>
            </a:r>
            <a:r>
              <a:rPr lang="en-US" dirty="0" smtClean="0"/>
              <a:t> </a:t>
            </a:r>
            <a:r>
              <a:rPr lang="en-US" dirty="0" err="1" smtClean="0"/>
              <a:t>biệt</a:t>
            </a:r>
            <a:r>
              <a:rPr lang="en-US" dirty="0" smtClean="0"/>
              <a:t>…)</a:t>
            </a:r>
          </a:p>
          <a:p>
            <a:pPr lvl="1">
              <a:defRPr/>
            </a:pPr>
            <a:endParaRPr lang="en-US" dirty="0"/>
          </a:p>
        </p:txBody>
      </p:sp>
    </p:spTree>
    <p:extLst>
      <p:ext uri="{BB962C8B-B14F-4D97-AF65-F5344CB8AC3E}">
        <p14:creationId xmlns:p14="http://schemas.microsoft.com/office/powerpoint/2010/main" val="26620142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KIỂU DỮ LIỆU</a:t>
            </a:r>
            <a:endParaRPr lang="en-US" dirty="0"/>
          </a:p>
        </p:txBody>
      </p:sp>
      <p:sp>
        <p:nvSpPr>
          <p:cNvPr id="4" name="Content Placeholder 3"/>
          <p:cNvSpPr>
            <a:spLocks noGrp="1"/>
          </p:cNvSpPr>
          <p:nvPr>
            <p:ph idx="1"/>
          </p:nvPr>
        </p:nvSpPr>
        <p:spPr/>
        <p:txBody>
          <a:bodyPr/>
          <a:lstStyle/>
          <a:p>
            <a:pPr>
              <a:defRPr/>
            </a:pPr>
            <a:r>
              <a:rPr lang="fr-FR" dirty="0" err="1" smtClean="0"/>
              <a:t>Trong</a:t>
            </a:r>
            <a:r>
              <a:rPr lang="fr-FR" dirty="0" smtClean="0"/>
              <a:t> </a:t>
            </a:r>
            <a:r>
              <a:rPr lang="fr-FR" dirty="0"/>
              <a:t>C </a:t>
            </a:r>
            <a:r>
              <a:rPr lang="fr-FR" dirty="0" err="1"/>
              <a:t>có</a:t>
            </a:r>
            <a:r>
              <a:rPr lang="fr-FR" dirty="0"/>
              <a:t> </a:t>
            </a:r>
            <a:r>
              <a:rPr lang="fr-FR" dirty="0" smtClean="0"/>
              <a:t>3 </a:t>
            </a:r>
            <a:r>
              <a:rPr lang="fr-FR" dirty="0" err="1"/>
              <a:t>kiểu</a:t>
            </a:r>
            <a:r>
              <a:rPr lang="fr-FR" dirty="0"/>
              <a:t> </a:t>
            </a:r>
            <a:r>
              <a:rPr lang="fr-FR" dirty="0" err="1"/>
              <a:t>cơ</a:t>
            </a:r>
            <a:r>
              <a:rPr lang="fr-FR" dirty="0"/>
              <a:t> </a:t>
            </a:r>
            <a:r>
              <a:rPr lang="fr-FR" dirty="0" err="1"/>
              <a:t>sở</a:t>
            </a:r>
            <a:r>
              <a:rPr lang="fr-FR" dirty="0"/>
              <a:t> </a:t>
            </a:r>
            <a:r>
              <a:rPr lang="fr-FR" dirty="0" err="1"/>
              <a:t>như</a:t>
            </a:r>
            <a:r>
              <a:rPr lang="fr-FR" dirty="0"/>
              <a:t> </a:t>
            </a:r>
            <a:r>
              <a:rPr lang="fr-FR" dirty="0" err="1"/>
              <a:t>sau</a:t>
            </a:r>
            <a:r>
              <a:rPr lang="fr-FR" dirty="0"/>
              <a:t>:</a:t>
            </a:r>
            <a:endParaRPr lang="en-US" dirty="0"/>
          </a:p>
          <a:p>
            <a:pPr lvl="1">
              <a:defRPr/>
            </a:pPr>
            <a:r>
              <a:rPr lang="fr-FR" dirty="0" err="1">
                <a:solidFill>
                  <a:srgbClr val="FF0000"/>
                </a:solidFill>
              </a:rPr>
              <a:t>Kiểu</a:t>
            </a:r>
            <a:r>
              <a:rPr lang="fr-FR" dirty="0">
                <a:solidFill>
                  <a:srgbClr val="FF0000"/>
                </a:solidFill>
              </a:rPr>
              <a:t> </a:t>
            </a:r>
            <a:r>
              <a:rPr lang="fr-FR" dirty="0" err="1">
                <a:solidFill>
                  <a:srgbClr val="FF0000"/>
                </a:solidFill>
              </a:rPr>
              <a:t>số</a:t>
            </a:r>
            <a:r>
              <a:rPr lang="fr-FR" dirty="0">
                <a:solidFill>
                  <a:srgbClr val="FF0000"/>
                </a:solidFill>
              </a:rPr>
              <a:t> </a:t>
            </a:r>
            <a:r>
              <a:rPr lang="fr-FR" dirty="0" err="1">
                <a:solidFill>
                  <a:srgbClr val="FF0000"/>
                </a:solidFill>
              </a:rPr>
              <a:t>nguyên</a:t>
            </a:r>
            <a:r>
              <a:rPr lang="fr-FR" dirty="0"/>
              <a:t>: </a:t>
            </a:r>
            <a:r>
              <a:rPr lang="en-US" dirty="0" err="1"/>
              <a:t>giá</a:t>
            </a:r>
            <a:r>
              <a:rPr lang="en-US" dirty="0"/>
              <a:t> </a:t>
            </a:r>
            <a:r>
              <a:rPr lang="en-US" dirty="0" err="1"/>
              <a:t>trị</a:t>
            </a:r>
            <a:r>
              <a:rPr lang="en-US" dirty="0"/>
              <a:t> </a:t>
            </a:r>
            <a:r>
              <a:rPr lang="en-US" dirty="0" err="1"/>
              <a:t>của</a:t>
            </a:r>
            <a:r>
              <a:rPr lang="en-US" dirty="0"/>
              <a:t> </a:t>
            </a:r>
            <a:r>
              <a:rPr lang="en-US" dirty="0" err="1"/>
              <a:t>nó</a:t>
            </a:r>
            <a:r>
              <a:rPr lang="en-US" dirty="0"/>
              <a:t> </a:t>
            </a:r>
            <a:r>
              <a:rPr lang="en-US" dirty="0" err="1"/>
              <a:t>là</a:t>
            </a:r>
            <a:r>
              <a:rPr lang="en-US" dirty="0"/>
              <a:t> </a:t>
            </a:r>
            <a:r>
              <a:rPr lang="en-US" dirty="0" err="1"/>
              <a:t>các</a:t>
            </a:r>
            <a:r>
              <a:rPr lang="en-US" dirty="0"/>
              <a:t> </a:t>
            </a:r>
            <a:r>
              <a:rPr lang="en-US" dirty="0" err="1"/>
              <a:t>số</a:t>
            </a:r>
            <a:r>
              <a:rPr lang="en-US" dirty="0"/>
              <a:t> </a:t>
            </a:r>
            <a:r>
              <a:rPr lang="en-US" dirty="0" err="1"/>
              <a:t>nguyên</a:t>
            </a:r>
            <a:r>
              <a:rPr lang="en-US" dirty="0"/>
              <a:t> </a:t>
            </a:r>
            <a:r>
              <a:rPr lang="en-US" dirty="0" err="1"/>
              <a:t>nh</a:t>
            </a:r>
            <a:r>
              <a:rPr lang="vi-VN" dirty="0"/>
              <a:t>ư</a:t>
            </a:r>
            <a:r>
              <a:rPr lang="en-US" dirty="0"/>
              <a:t> 2912, -1706, …</a:t>
            </a:r>
          </a:p>
          <a:p>
            <a:pPr lvl="1">
              <a:defRPr/>
            </a:pPr>
            <a:r>
              <a:rPr lang="fr-FR" dirty="0" err="1">
                <a:solidFill>
                  <a:srgbClr val="FF0000"/>
                </a:solidFill>
              </a:rPr>
              <a:t>Kiểu</a:t>
            </a:r>
            <a:r>
              <a:rPr lang="fr-FR" dirty="0">
                <a:solidFill>
                  <a:srgbClr val="FF0000"/>
                </a:solidFill>
              </a:rPr>
              <a:t> </a:t>
            </a:r>
            <a:r>
              <a:rPr lang="fr-FR" dirty="0" err="1">
                <a:solidFill>
                  <a:srgbClr val="FF0000"/>
                </a:solidFill>
              </a:rPr>
              <a:t>số</a:t>
            </a:r>
            <a:r>
              <a:rPr lang="fr-FR" dirty="0">
                <a:solidFill>
                  <a:srgbClr val="FF0000"/>
                </a:solidFill>
              </a:rPr>
              <a:t> </a:t>
            </a:r>
            <a:r>
              <a:rPr lang="fr-FR" dirty="0" err="1">
                <a:solidFill>
                  <a:srgbClr val="FF0000"/>
                </a:solidFill>
              </a:rPr>
              <a:t>thực</a:t>
            </a:r>
            <a:r>
              <a:rPr lang="fr-FR" dirty="0"/>
              <a:t>: </a:t>
            </a:r>
            <a:r>
              <a:rPr lang="fr-FR" dirty="0" err="1"/>
              <a:t>giá</a:t>
            </a:r>
            <a:r>
              <a:rPr lang="fr-FR" dirty="0"/>
              <a:t> </a:t>
            </a:r>
            <a:r>
              <a:rPr lang="fr-FR" dirty="0" err="1"/>
              <a:t>trị</a:t>
            </a:r>
            <a:r>
              <a:rPr lang="fr-FR" dirty="0"/>
              <a:t> </a:t>
            </a:r>
            <a:r>
              <a:rPr lang="fr-FR" dirty="0" err="1"/>
              <a:t>của</a:t>
            </a:r>
            <a:r>
              <a:rPr lang="fr-FR" dirty="0"/>
              <a:t> </a:t>
            </a:r>
            <a:r>
              <a:rPr lang="fr-FR" dirty="0" err="1"/>
              <a:t>nó</a:t>
            </a:r>
            <a:r>
              <a:rPr lang="fr-FR" dirty="0"/>
              <a:t> là </a:t>
            </a:r>
            <a:r>
              <a:rPr lang="fr-FR" dirty="0" err="1"/>
              <a:t>các</a:t>
            </a:r>
            <a:r>
              <a:rPr lang="fr-FR" dirty="0"/>
              <a:t> </a:t>
            </a:r>
            <a:r>
              <a:rPr lang="fr-FR" dirty="0" err="1"/>
              <a:t>số</a:t>
            </a:r>
            <a:r>
              <a:rPr lang="fr-FR" dirty="0"/>
              <a:t> </a:t>
            </a:r>
            <a:r>
              <a:rPr lang="fr-FR" dirty="0" err="1"/>
              <a:t>thực</a:t>
            </a:r>
            <a:r>
              <a:rPr lang="fr-FR" dirty="0"/>
              <a:t> </a:t>
            </a:r>
            <a:r>
              <a:rPr lang="fr-FR" dirty="0" err="1"/>
              <a:t>nh</a:t>
            </a:r>
            <a:r>
              <a:rPr lang="vi-VN" dirty="0"/>
              <a:t>ư</a:t>
            </a:r>
            <a:r>
              <a:rPr lang="en-US" dirty="0"/>
              <a:t> 3.1415, 29.12, -17.06, …</a:t>
            </a:r>
          </a:p>
          <a:p>
            <a:pPr lvl="1">
              <a:defRPr/>
            </a:pPr>
            <a:r>
              <a:rPr lang="fr-FR" dirty="0" err="1" smtClean="0">
                <a:solidFill>
                  <a:srgbClr val="FF0000"/>
                </a:solidFill>
              </a:rPr>
              <a:t>Kiểu</a:t>
            </a:r>
            <a:r>
              <a:rPr lang="fr-FR" dirty="0" smtClean="0">
                <a:solidFill>
                  <a:srgbClr val="FF0000"/>
                </a:solidFill>
              </a:rPr>
              <a:t> </a:t>
            </a:r>
            <a:r>
              <a:rPr lang="fr-FR" dirty="0" err="1">
                <a:solidFill>
                  <a:srgbClr val="FF0000"/>
                </a:solidFill>
              </a:rPr>
              <a:t>ký</a:t>
            </a:r>
            <a:r>
              <a:rPr lang="fr-FR" dirty="0">
                <a:solidFill>
                  <a:srgbClr val="FF0000"/>
                </a:solidFill>
              </a:rPr>
              <a:t> </a:t>
            </a:r>
            <a:r>
              <a:rPr lang="fr-FR" dirty="0" err="1">
                <a:solidFill>
                  <a:srgbClr val="FF0000"/>
                </a:solidFill>
              </a:rPr>
              <a:t>tự</a:t>
            </a:r>
            <a:r>
              <a:rPr lang="fr-FR" dirty="0"/>
              <a:t>: 256 </a:t>
            </a:r>
            <a:r>
              <a:rPr lang="fr-FR" dirty="0" err="1"/>
              <a:t>ký</a:t>
            </a:r>
            <a:r>
              <a:rPr lang="fr-FR" dirty="0"/>
              <a:t> </a:t>
            </a:r>
            <a:r>
              <a:rPr lang="fr-FR" dirty="0" err="1"/>
              <a:t>tự</a:t>
            </a:r>
            <a:r>
              <a:rPr lang="fr-FR" dirty="0"/>
              <a:t> </a:t>
            </a:r>
            <a:r>
              <a:rPr lang="fr-FR" dirty="0" err="1"/>
              <a:t>trong</a:t>
            </a:r>
            <a:r>
              <a:rPr lang="fr-FR" dirty="0"/>
              <a:t> </a:t>
            </a:r>
            <a:r>
              <a:rPr lang="fr-FR" dirty="0" err="1"/>
              <a:t>bảng</a:t>
            </a:r>
            <a:r>
              <a:rPr lang="fr-FR" dirty="0"/>
              <a:t> </a:t>
            </a:r>
            <a:r>
              <a:rPr lang="fr-FR" dirty="0" err="1"/>
              <a:t>mã</a:t>
            </a:r>
            <a:r>
              <a:rPr lang="fr-FR" dirty="0"/>
              <a:t> ASCII.</a:t>
            </a:r>
            <a:endParaRPr lang="en-US" dirty="0"/>
          </a:p>
          <a:p>
            <a:endParaRPr lang="en-US" dirty="0"/>
          </a:p>
        </p:txBody>
      </p:sp>
    </p:spTree>
    <p:extLst>
      <p:ext uri="{BB962C8B-B14F-4D97-AF65-F5344CB8AC3E}">
        <p14:creationId xmlns:p14="http://schemas.microsoft.com/office/powerpoint/2010/main" val="328586353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KIỂU SỐ NGUYÊN</a:t>
            </a:r>
            <a:endParaRPr lang="en-US" dirty="0"/>
          </a:p>
        </p:txBody>
      </p:sp>
      <p:sp>
        <p:nvSpPr>
          <p:cNvPr id="4" name="Content Placeholder 3"/>
          <p:cNvSpPr>
            <a:spLocks noGrp="1"/>
          </p:cNvSpPr>
          <p:nvPr>
            <p:ph idx="1"/>
          </p:nvPr>
        </p:nvSpPr>
        <p:spPr/>
        <p:txBody>
          <a:bodyPr/>
          <a:lstStyle/>
          <a:p>
            <a:pPr>
              <a:defRPr/>
            </a:pPr>
            <a:r>
              <a:rPr lang="en-US" dirty="0" err="1"/>
              <a:t>Các</a:t>
            </a:r>
            <a:r>
              <a:rPr lang="en-US" dirty="0"/>
              <a:t> </a:t>
            </a:r>
            <a:r>
              <a:rPr lang="en-US" dirty="0" err="1"/>
              <a:t>kiểu</a:t>
            </a:r>
            <a:r>
              <a:rPr lang="en-US" dirty="0"/>
              <a:t> </a:t>
            </a:r>
            <a:r>
              <a:rPr lang="en-US" dirty="0" err="1"/>
              <a:t>số</a:t>
            </a:r>
            <a:r>
              <a:rPr lang="en-US" dirty="0"/>
              <a:t> </a:t>
            </a:r>
            <a:r>
              <a:rPr lang="en-US" dirty="0" err="1"/>
              <a:t>nguyên</a:t>
            </a:r>
            <a:r>
              <a:rPr lang="en-US" dirty="0"/>
              <a:t> (</a:t>
            </a:r>
            <a:r>
              <a:rPr lang="en-US" dirty="0" err="1"/>
              <a:t>có</a:t>
            </a:r>
            <a:r>
              <a:rPr lang="en-US" dirty="0"/>
              <a:t> </a:t>
            </a:r>
            <a:r>
              <a:rPr lang="en-US" dirty="0" err="1"/>
              <a:t>dấu</a:t>
            </a:r>
            <a:r>
              <a:rPr lang="en-US" dirty="0"/>
              <a:t>)</a:t>
            </a:r>
          </a:p>
          <a:p>
            <a:pPr lvl="1">
              <a:defRPr/>
            </a:pPr>
            <a:r>
              <a:rPr lang="en-US" dirty="0"/>
              <a:t>n bit </a:t>
            </a:r>
            <a:r>
              <a:rPr lang="en-US" dirty="0" err="1"/>
              <a:t>có</a:t>
            </a:r>
            <a:r>
              <a:rPr lang="en-US" dirty="0"/>
              <a:t> </a:t>
            </a:r>
            <a:r>
              <a:rPr lang="en-US" dirty="0" err="1"/>
              <a:t>dấu</a:t>
            </a:r>
            <a:r>
              <a:rPr lang="en-US" dirty="0"/>
              <a:t>: –2</a:t>
            </a:r>
            <a:r>
              <a:rPr lang="en-US" baseline="30000" dirty="0"/>
              <a:t>n – 1</a:t>
            </a:r>
            <a:r>
              <a:rPr lang="en-US" dirty="0"/>
              <a:t> … +2</a:t>
            </a:r>
            <a:r>
              <a:rPr lang="en-US" baseline="30000" dirty="0"/>
              <a:t>n – 1</a:t>
            </a:r>
            <a:r>
              <a:rPr lang="en-US" dirty="0"/>
              <a:t> – 1</a:t>
            </a:r>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149727395"/>
              </p:ext>
            </p:extLst>
          </p:nvPr>
        </p:nvGraphicFramePr>
        <p:xfrm>
          <a:off x="1293813" y="2514600"/>
          <a:ext cx="9448800" cy="1569720"/>
        </p:xfrm>
        <a:graphic>
          <a:graphicData uri="http://schemas.openxmlformats.org/drawingml/2006/table">
            <a:tbl>
              <a:tblPr firstRow="1" bandRow="1">
                <a:tableStyleId>{93296810-A885-4BE3-A3E7-6D5BEEA58F35}</a:tableStyleId>
              </a:tblPr>
              <a:tblGrid>
                <a:gridCol w="1260015">
                  <a:extLst>
                    <a:ext uri="{9D8B030D-6E8A-4147-A177-3AD203B41FA5}">
                      <a16:colId xmlns:a16="http://schemas.microsoft.com/office/drawing/2014/main" val="2019230283"/>
                    </a:ext>
                  </a:extLst>
                </a:gridCol>
                <a:gridCol w="4060048">
                  <a:extLst>
                    <a:ext uri="{9D8B030D-6E8A-4147-A177-3AD203B41FA5}">
                      <a16:colId xmlns:a16="http://schemas.microsoft.com/office/drawing/2014/main" val="1863649008"/>
                    </a:ext>
                  </a:extLst>
                </a:gridCol>
                <a:gridCol w="4128737">
                  <a:extLst>
                    <a:ext uri="{9D8B030D-6E8A-4147-A177-3AD203B41FA5}">
                      <a16:colId xmlns:a16="http://schemas.microsoft.com/office/drawing/2014/main" val="2688505059"/>
                    </a:ext>
                  </a:extLst>
                </a:gridCol>
              </a:tblGrid>
              <a:tr h="457200">
                <a:tc>
                  <a:txBody>
                    <a:bodyPr/>
                    <a:lstStyle/>
                    <a:p>
                      <a:r>
                        <a:rPr lang="en-US" sz="1800" dirty="0" err="1" smtClean="0"/>
                        <a:t>Kiểu</a:t>
                      </a:r>
                      <a:r>
                        <a:rPr lang="en-US" sz="1800" baseline="0" dirty="0" smtClean="0"/>
                        <a:t> </a:t>
                      </a:r>
                      <a:r>
                        <a:rPr lang="en-US" sz="1800" dirty="0" smtClean="0"/>
                        <a:t>(Type)</a:t>
                      </a:r>
                      <a:endParaRPr lang="en-US" sz="1800" dirty="0"/>
                    </a:p>
                  </a:txBody>
                  <a:tcPr marL="91449" marR="91449" marT="45734" marB="45734"/>
                </a:tc>
                <a:tc>
                  <a:txBody>
                    <a:bodyPr/>
                    <a:lstStyle/>
                    <a:p>
                      <a:pPr algn="ctr"/>
                      <a:r>
                        <a:rPr lang="en-US" sz="1800" dirty="0" err="1" smtClean="0"/>
                        <a:t>Độ</a:t>
                      </a:r>
                      <a:r>
                        <a:rPr lang="en-US" sz="1800" dirty="0" smtClean="0"/>
                        <a:t> </a:t>
                      </a:r>
                      <a:r>
                        <a:rPr lang="en-US" sz="1800" dirty="0" err="1" smtClean="0"/>
                        <a:t>lớn</a:t>
                      </a:r>
                      <a:r>
                        <a:rPr lang="en-US" sz="1800" baseline="0" dirty="0" smtClean="0"/>
                        <a:t> </a:t>
                      </a:r>
                      <a:r>
                        <a:rPr lang="en-US" sz="1800" dirty="0" smtClean="0"/>
                        <a:t>(Byte)</a:t>
                      </a:r>
                      <a:endParaRPr lang="en-US" sz="1800" dirty="0"/>
                    </a:p>
                  </a:txBody>
                  <a:tcPr marL="91449" marR="91449" marT="45734" marB="45734"/>
                </a:tc>
                <a:tc>
                  <a:txBody>
                    <a:bodyPr/>
                    <a:lstStyle/>
                    <a:p>
                      <a:pPr algn="r"/>
                      <a:r>
                        <a:rPr lang="en-US" sz="1800" dirty="0" err="1" smtClean="0"/>
                        <a:t>Miền</a:t>
                      </a:r>
                      <a:r>
                        <a:rPr lang="en-US" sz="1800" dirty="0" smtClean="0"/>
                        <a:t> </a:t>
                      </a:r>
                      <a:r>
                        <a:rPr lang="en-US" sz="1800" dirty="0" err="1" smtClean="0"/>
                        <a:t>giá</a:t>
                      </a:r>
                      <a:r>
                        <a:rPr lang="en-US" sz="1800" dirty="0" smtClean="0"/>
                        <a:t> </a:t>
                      </a:r>
                      <a:r>
                        <a:rPr lang="en-US" sz="1800" dirty="0" err="1" smtClean="0"/>
                        <a:t>trị</a:t>
                      </a:r>
                      <a:r>
                        <a:rPr lang="en-US" sz="1800" baseline="0" dirty="0" smtClean="0"/>
                        <a:t> </a:t>
                      </a:r>
                      <a:r>
                        <a:rPr lang="en-US" sz="1800" dirty="0" smtClean="0"/>
                        <a:t>(Range)</a:t>
                      </a:r>
                      <a:endParaRPr lang="en-US" sz="1800" dirty="0"/>
                    </a:p>
                  </a:txBody>
                  <a:tcPr marL="91449" marR="91449" marT="45734" marB="45734"/>
                </a:tc>
                <a:extLst>
                  <a:ext uri="{0D108BD9-81ED-4DB2-BD59-A6C34878D82A}">
                    <a16:rowId xmlns:a16="http://schemas.microsoft.com/office/drawing/2014/main" val="1924958266"/>
                  </a:ext>
                </a:extLst>
              </a:tr>
              <a:tr h="370840">
                <a:tc>
                  <a:txBody>
                    <a:bodyPr/>
                    <a:lstStyle/>
                    <a:p>
                      <a:r>
                        <a:rPr lang="en-US" sz="1800" dirty="0" smtClean="0">
                          <a:solidFill>
                            <a:schemeClr val="dk1"/>
                          </a:solidFill>
                        </a:rPr>
                        <a:t>Short</a:t>
                      </a:r>
                      <a:endParaRPr lang="en-US" sz="1800" dirty="0">
                        <a:solidFill>
                          <a:srgbClr val="FF0000"/>
                        </a:solidFill>
                      </a:endParaRPr>
                    </a:p>
                  </a:txBody>
                  <a:tcPr marL="91449" marR="91449" marT="45734" marB="45734"/>
                </a:tc>
                <a:tc>
                  <a:txBody>
                    <a:bodyPr/>
                    <a:lstStyle/>
                    <a:p>
                      <a:pPr algn="ctr"/>
                      <a:r>
                        <a:rPr lang="en-US" sz="1800" dirty="0" smtClean="0"/>
                        <a:t>2</a:t>
                      </a:r>
                      <a:endParaRPr lang="en-US" sz="1800" dirty="0"/>
                    </a:p>
                  </a:txBody>
                  <a:tcPr marL="91449" marR="91449" marT="45734" marB="45734"/>
                </a:tc>
                <a:tc>
                  <a:txBody>
                    <a:bodyPr/>
                    <a:lstStyle/>
                    <a:p>
                      <a:pPr algn="l"/>
                      <a:r>
                        <a:rPr lang="en-US" sz="1800" dirty="0" smtClean="0"/>
                        <a:t>–32.768 </a:t>
                      </a:r>
                      <a:r>
                        <a:rPr lang="en-US" sz="1800" baseline="0" dirty="0" smtClean="0"/>
                        <a:t> </a:t>
                      </a:r>
                      <a:r>
                        <a:rPr lang="en-US" sz="1800" baseline="0" dirty="0" err="1" smtClean="0"/>
                        <a:t>đến</a:t>
                      </a:r>
                      <a:r>
                        <a:rPr lang="en-US" sz="1800" baseline="0" dirty="0" smtClean="0"/>
                        <a:t> </a:t>
                      </a:r>
                      <a:r>
                        <a:rPr lang="en-US" sz="1800" dirty="0" smtClean="0"/>
                        <a:t>32.767</a:t>
                      </a:r>
                      <a:endParaRPr lang="en-US" sz="1800" dirty="0"/>
                    </a:p>
                  </a:txBody>
                  <a:tcPr marL="91449" marR="91449" marT="45734" marB="45734"/>
                </a:tc>
                <a:extLst>
                  <a:ext uri="{0D108BD9-81ED-4DB2-BD59-A6C34878D82A}">
                    <a16:rowId xmlns:a16="http://schemas.microsoft.com/office/drawing/2014/main" val="3645448643"/>
                  </a:ext>
                </a:extLst>
              </a:tr>
              <a:tr h="370840">
                <a:tc>
                  <a:txBody>
                    <a:bodyPr/>
                    <a:lstStyle/>
                    <a:p>
                      <a:r>
                        <a:rPr lang="en-US" sz="1800" dirty="0" err="1" smtClean="0">
                          <a:solidFill>
                            <a:schemeClr val="dk1"/>
                          </a:solidFill>
                        </a:rPr>
                        <a:t>int</a:t>
                      </a:r>
                      <a:endParaRPr lang="en-US" sz="1800" dirty="0">
                        <a:solidFill>
                          <a:srgbClr val="FF0000"/>
                        </a:solidFill>
                      </a:endParaRPr>
                    </a:p>
                  </a:txBody>
                  <a:tcPr marL="91449" marR="91449" marT="45734" marB="45734"/>
                </a:tc>
                <a:tc>
                  <a:txBody>
                    <a:bodyPr/>
                    <a:lstStyle/>
                    <a:p>
                      <a:pPr algn="ctr"/>
                      <a:r>
                        <a:rPr lang="en-US" sz="1800" dirty="0" smtClean="0"/>
                        <a:t>4</a:t>
                      </a:r>
                      <a:endParaRPr lang="en-US" sz="1800" dirty="0"/>
                    </a:p>
                  </a:txBody>
                  <a:tcPr marL="91449" marR="91449" marT="45734" marB="45734"/>
                </a:tc>
                <a:tc>
                  <a:txBody>
                    <a:bodyPr/>
                    <a:lstStyle/>
                    <a:p>
                      <a:pPr algn="l"/>
                      <a:r>
                        <a:rPr lang="en-US" sz="1800" dirty="0" smtClean="0"/>
                        <a:t>–2.147.483.648 </a:t>
                      </a:r>
                      <a:r>
                        <a:rPr lang="en-US" sz="1800" dirty="0" err="1" smtClean="0"/>
                        <a:t>đến</a:t>
                      </a:r>
                      <a:r>
                        <a:rPr lang="en-US" sz="1800" baseline="0" dirty="0" smtClean="0"/>
                        <a:t> </a:t>
                      </a:r>
                      <a:r>
                        <a:rPr lang="en-US" sz="1800" dirty="0" smtClean="0"/>
                        <a:t>2.147.483.647</a:t>
                      </a:r>
                      <a:endParaRPr lang="en-US" sz="1800" dirty="0"/>
                    </a:p>
                  </a:txBody>
                  <a:tcPr marL="91449" marR="91449" marT="45734" marB="45734"/>
                </a:tc>
                <a:extLst>
                  <a:ext uri="{0D108BD9-81ED-4DB2-BD59-A6C34878D82A}">
                    <a16:rowId xmlns:a16="http://schemas.microsoft.com/office/drawing/2014/main" val="3501620344"/>
                  </a:ext>
                </a:extLst>
              </a:tr>
              <a:tr h="370840">
                <a:tc>
                  <a:txBody>
                    <a:bodyPr/>
                    <a:lstStyle/>
                    <a:p>
                      <a:r>
                        <a:rPr lang="en-US" sz="1800" dirty="0" smtClean="0"/>
                        <a:t>long</a:t>
                      </a:r>
                      <a:endParaRPr lang="en-US" sz="1800" dirty="0">
                        <a:solidFill>
                          <a:srgbClr val="FF0000"/>
                        </a:solidFill>
                      </a:endParaRPr>
                    </a:p>
                  </a:txBody>
                  <a:tcPr marL="91449" marR="91449" marT="45734" marB="45734"/>
                </a:tc>
                <a:tc>
                  <a:txBody>
                    <a:bodyPr/>
                    <a:lstStyle/>
                    <a:p>
                      <a:pPr algn="ctr"/>
                      <a:r>
                        <a:rPr lang="en-US" sz="1800" dirty="0" smtClean="0"/>
                        <a:t>4</a:t>
                      </a:r>
                      <a:endParaRPr lang="en-US" sz="1800" dirty="0"/>
                    </a:p>
                  </a:txBody>
                  <a:tcPr marL="91449" marR="91449" marT="45734" marB="45734"/>
                </a:tc>
                <a:tc>
                  <a:txBody>
                    <a:bodyPr/>
                    <a:lstStyle/>
                    <a:p>
                      <a:pPr algn="l"/>
                      <a:r>
                        <a:rPr lang="en-US" sz="1800" dirty="0" smtClean="0"/>
                        <a:t>–2.147.483.648 </a:t>
                      </a:r>
                      <a:r>
                        <a:rPr lang="en-US" sz="1800" dirty="0" err="1" smtClean="0"/>
                        <a:t>đến</a:t>
                      </a:r>
                      <a:r>
                        <a:rPr lang="en-US" sz="1800" baseline="0" dirty="0" smtClean="0"/>
                        <a:t> </a:t>
                      </a:r>
                      <a:r>
                        <a:rPr lang="en-US" sz="1800" dirty="0" smtClean="0"/>
                        <a:t>2.147.483.647</a:t>
                      </a:r>
                      <a:endParaRPr lang="en-US" sz="1800" dirty="0"/>
                    </a:p>
                  </a:txBody>
                  <a:tcPr marL="91449" marR="91449" marT="45734" marB="45734"/>
                </a:tc>
                <a:extLst>
                  <a:ext uri="{0D108BD9-81ED-4DB2-BD59-A6C34878D82A}">
                    <a16:rowId xmlns:a16="http://schemas.microsoft.com/office/drawing/2014/main" val="696825503"/>
                  </a:ext>
                </a:extLst>
              </a:tr>
            </a:tbl>
          </a:graphicData>
        </a:graphic>
      </p:graphicFrame>
    </p:spTree>
    <p:extLst>
      <p:ext uri="{BB962C8B-B14F-4D97-AF65-F5344CB8AC3E}">
        <p14:creationId xmlns:p14="http://schemas.microsoft.com/office/powerpoint/2010/main" val="354638565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KIỂU SỐ NGUYÊN DƯƠNG</a:t>
            </a:r>
            <a:endParaRPr lang="en-US" dirty="0"/>
          </a:p>
        </p:txBody>
      </p:sp>
      <p:sp>
        <p:nvSpPr>
          <p:cNvPr id="4" name="Content Placeholder 3"/>
          <p:cNvSpPr>
            <a:spLocks noGrp="1"/>
          </p:cNvSpPr>
          <p:nvPr>
            <p:ph idx="1"/>
          </p:nvPr>
        </p:nvSpPr>
        <p:spPr/>
        <p:txBody>
          <a:bodyPr/>
          <a:lstStyle/>
          <a:p>
            <a:pPr>
              <a:defRPr/>
            </a:pPr>
            <a:r>
              <a:rPr lang="en-US" dirty="0" err="1"/>
              <a:t>Các</a:t>
            </a:r>
            <a:r>
              <a:rPr lang="en-US" dirty="0"/>
              <a:t> </a:t>
            </a:r>
            <a:r>
              <a:rPr lang="en-US" dirty="0" err="1"/>
              <a:t>kiểu</a:t>
            </a:r>
            <a:r>
              <a:rPr lang="en-US" dirty="0"/>
              <a:t> </a:t>
            </a:r>
            <a:r>
              <a:rPr lang="en-US" dirty="0" err="1"/>
              <a:t>số</a:t>
            </a:r>
            <a:r>
              <a:rPr lang="en-US" dirty="0"/>
              <a:t> </a:t>
            </a:r>
            <a:r>
              <a:rPr lang="en-US" dirty="0" err="1"/>
              <a:t>nguyên</a:t>
            </a:r>
            <a:r>
              <a:rPr lang="en-US" dirty="0"/>
              <a:t> (</a:t>
            </a:r>
            <a:r>
              <a:rPr lang="en-US" dirty="0" err="1"/>
              <a:t>không</a:t>
            </a:r>
            <a:r>
              <a:rPr lang="en-US" dirty="0"/>
              <a:t> </a:t>
            </a:r>
            <a:r>
              <a:rPr lang="en-US" dirty="0" err="1"/>
              <a:t>dấu</a:t>
            </a:r>
            <a:r>
              <a:rPr lang="en-US" dirty="0"/>
              <a:t>)</a:t>
            </a:r>
          </a:p>
          <a:p>
            <a:pPr lvl="1">
              <a:defRPr/>
            </a:pPr>
            <a:r>
              <a:rPr lang="en-US" dirty="0"/>
              <a:t>n bit </a:t>
            </a:r>
            <a:r>
              <a:rPr lang="en-US" dirty="0" err="1"/>
              <a:t>không</a:t>
            </a:r>
            <a:r>
              <a:rPr lang="en-US" dirty="0"/>
              <a:t> </a:t>
            </a:r>
            <a:r>
              <a:rPr lang="en-US" dirty="0" err="1"/>
              <a:t>dấu</a:t>
            </a:r>
            <a:r>
              <a:rPr lang="en-US" dirty="0"/>
              <a:t>: 0 … 2</a:t>
            </a:r>
            <a:r>
              <a:rPr lang="en-US" baseline="30000" dirty="0"/>
              <a:t>n</a:t>
            </a:r>
            <a:r>
              <a:rPr lang="en-US" dirty="0"/>
              <a:t> – 1</a:t>
            </a:r>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921764726"/>
              </p:ext>
            </p:extLst>
          </p:nvPr>
        </p:nvGraphicFramePr>
        <p:xfrm>
          <a:off x="2284412" y="2514600"/>
          <a:ext cx="6572964" cy="1483360"/>
        </p:xfrm>
        <a:graphic>
          <a:graphicData uri="http://schemas.openxmlformats.org/drawingml/2006/table">
            <a:tbl>
              <a:tblPr firstRow="1" bandRow="1">
                <a:tableStyleId>{93296810-A885-4BE3-A3E7-6D5BEEA58F35}</a:tableStyleId>
              </a:tblPr>
              <a:tblGrid>
                <a:gridCol w="2190988">
                  <a:extLst>
                    <a:ext uri="{9D8B030D-6E8A-4147-A177-3AD203B41FA5}">
                      <a16:colId xmlns:a16="http://schemas.microsoft.com/office/drawing/2014/main" val="2019230283"/>
                    </a:ext>
                  </a:extLst>
                </a:gridCol>
                <a:gridCol w="2190988">
                  <a:extLst>
                    <a:ext uri="{9D8B030D-6E8A-4147-A177-3AD203B41FA5}">
                      <a16:colId xmlns:a16="http://schemas.microsoft.com/office/drawing/2014/main" val="1863649008"/>
                    </a:ext>
                  </a:extLst>
                </a:gridCol>
                <a:gridCol w="2190988">
                  <a:extLst>
                    <a:ext uri="{9D8B030D-6E8A-4147-A177-3AD203B41FA5}">
                      <a16:colId xmlns:a16="http://schemas.microsoft.com/office/drawing/2014/main" val="2688505059"/>
                    </a:ext>
                  </a:extLst>
                </a:gridCol>
              </a:tblGrid>
              <a:tr h="370840">
                <a:tc>
                  <a:txBody>
                    <a:bodyPr/>
                    <a:lstStyle/>
                    <a:p>
                      <a:r>
                        <a:rPr lang="en-US" sz="1800" dirty="0" err="1" smtClean="0"/>
                        <a:t>Kiểu</a:t>
                      </a:r>
                      <a:r>
                        <a:rPr lang="en-US" sz="1800" baseline="0" dirty="0" smtClean="0"/>
                        <a:t> </a:t>
                      </a:r>
                      <a:r>
                        <a:rPr lang="en-US" sz="1800" dirty="0" smtClean="0"/>
                        <a:t>(Type)</a:t>
                      </a:r>
                      <a:endParaRPr lang="en-US" sz="1800" dirty="0"/>
                    </a:p>
                  </a:txBody>
                  <a:tcPr marL="91451" marR="91451" marT="45734" marB="45734"/>
                </a:tc>
                <a:tc>
                  <a:txBody>
                    <a:bodyPr/>
                    <a:lstStyle/>
                    <a:p>
                      <a:pPr algn="ctr"/>
                      <a:r>
                        <a:rPr lang="en-US" sz="1800" dirty="0" err="1" smtClean="0"/>
                        <a:t>Độ</a:t>
                      </a:r>
                      <a:r>
                        <a:rPr lang="en-US" sz="1800" dirty="0" smtClean="0"/>
                        <a:t> </a:t>
                      </a:r>
                      <a:r>
                        <a:rPr lang="en-US" sz="1800" dirty="0" err="1" smtClean="0"/>
                        <a:t>lớn</a:t>
                      </a:r>
                      <a:r>
                        <a:rPr lang="en-US" sz="1800" baseline="0" dirty="0" smtClean="0"/>
                        <a:t> </a:t>
                      </a:r>
                      <a:r>
                        <a:rPr lang="en-US" sz="1800" dirty="0" smtClean="0"/>
                        <a:t>(Byte)</a:t>
                      </a:r>
                      <a:endParaRPr lang="en-US" sz="1800" dirty="0"/>
                    </a:p>
                  </a:txBody>
                  <a:tcPr marL="91451" marR="91451" marT="45734" marB="45734"/>
                </a:tc>
                <a:tc>
                  <a:txBody>
                    <a:bodyPr/>
                    <a:lstStyle/>
                    <a:p>
                      <a:pPr algn="r"/>
                      <a:r>
                        <a:rPr lang="en-US" sz="1800" dirty="0" err="1" smtClean="0"/>
                        <a:t>Miền</a:t>
                      </a:r>
                      <a:r>
                        <a:rPr lang="en-US" sz="1800" dirty="0" smtClean="0"/>
                        <a:t> </a:t>
                      </a:r>
                      <a:r>
                        <a:rPr lang="en-US" sz="1800" dirty="0" err="1" smtClean="0"/>
                        <a:t>giá</a:t>
                      </a:r>
                      <a:r>
                        <a:rPr lang="en-US" sz="1800" dirty="0" smtClean="0"/>
                        <a:t> </a:t>
                      </a:r>
                      <a:r>
                        <a:rPr lang="en-US" sz="1800" dirty="0" err="1" smtClean="0"/>
                        <a:t>trị</a:t>
                      </a:r>
                      <a:r>
                        <a:rPr lang="en-US" sz="1800" baseline="0" dirty="0" smtClean="0"/>
                        <a:t> </a:t>
                      </a:r>
                      <a:r>
                        <a:rPr lang="en-US" sz="1800" dirty="0" smtClean="0"/>
                        <a:t>(Range)</a:t>
                      </a:r>
                      <a:endParaRPr lang="en-US" sz="1800" dirty="0"/>
                    </a:p>
                  </a:txBody>
                  <a:tcPr marL="91451" marR="91451" marT="45734" marB="45734"/>
                </a:tc>
                <a:extLst>
                  <a:ext uri="{0D108BD9-81ED-4DB2-BD59-A6C34878D82A}">
                    <a16:rowId xmlns:a16="http://schemas.microsoft.com/office/drawing/2014/main" val="1924958266"/>
                  </a:ext>
                </a:extLst>
              </a:tr>
              <a:tr h="370840">
                <a:tc>
                  <a:txBody>
                    <a:bodyPr/>
                    <a:lstStyle/>
                    <a:p>
                      <a:r>
                        <a:rPr lang="en-US" sz="1800" dirty="0" smtClean="0"/>
                        <a:t>unsigned </a:t>
                      </a:r>
                      <a:r>
                        <a:rPr lang="en-US" sz="1800" dirty="0" smtClean="0"/>
                        <a:t>short</a:t>
                      </a:r>
                      <a:endParaRPr lang="en-US" sz="1800" dirty="0">
                        <a:solidFill>
                          <a:srgbClr val="FF0000"/>
                        </a:solidFill>
                      </a:endParaRPr>
                    </a:p>
                  </a:txBody>
                  <a:tcPr marL="91451" marR="91451" marT="45734" marB="45734"/>
                </a:tc>
                <a:tc>
                  <a:txBody>
                    <a:bodyPr/>
                    <a:lstStyle/>
                    <a:p>
                      <a:pPr algn="ctr"/>
                      <a:r>
                        <a:rPr lang="en-US" sz="1800" smtClean="0"/>
                        <a:t>2</a:t>
                      </a:r>
                      <a:endParaRPr lang="en-US" sz="1800"/>
                    </a:p>
                  </a:txBody>
                  <a:tcPr marL="91451" marR="91451" marT="45734" marB="45734"/>
                </a:tc>
                <a:tc>
                  <a:txBody>
                    <a:bodyPr/>
                    <a:lstStyle/>
                    <a:p>
                      <a:pPr algn="r"/>
                      <a:r>
                        <a:rPr lang="en-US" sz="1800" dirty="0" smtClean="0"/>
                        <a:t>0 </a:t>
                      </a:r>
                      <a:r>
                        <a:rPr lang="en-US" sz="1800" dirty="0" err="1" smtClean="0"/>
                        <a:t>đến</a:t>
                      </a:r>
                      <a:r>
                        <a:rPr lang="en-US" sz="1800" dirty="0" smtClean="0"/>
                        <a:t> 65.535</a:t>
                      </a:r>
                      <a:endParaRPr lang="en-US" sz="1800" dirty="0"/>
                    </a:p>
                  </a:txBody>
                  <a:tcPr marL="91451" marR="91451" marT="45734" marB="45734"/>
                </a:tc>
                <a:extLst>
                  <a:ext uri="{0D108BD9-81ED-4DB2-BD59-A6C34878D82A}">
                    <a16:rowId xmlns:a16="http://schemas.microsoft.com/office/drawing/2014/main" val="3645448643"/>
                  </a:ext>
                </a:extLst>
              </a:tr>
              <a:tr h="370840">
                <a:tc>
                  <a:txBody>
                    <a:bodyPr/>
                    <a:lstStyle/>
                    <a:p>
                      <a:r>
                        <a:rPr lang="en-US" sz="1800" dirty="0" smtClean="0"/>
                        <a:t>unsigned </a:t>
                      </a:r>
                      <a:r>
                        <a:rPr lang="en-US" sz="1800" dirty="0" err="1" smtClean="0"/>
                        <a:t>int</a:t>
                      </a:r>
                      <a:endParaRPr lang="en-US" sz="1800" dirty="0">
                        <a:solidFill>
                          <a:srgbClr val="FF0000"/>
                        </a:solidFill>
                      </a:endParaRPr>
                    </a:p>
                  </a:txBody>
                  <a:tcPr marL="91451" marR="91451" marT="45734" marB="45734"/>
                </a:tc>
                <a:tc>
                  <a:txBody>
                    <a:bodyPr/>
                    <a:lstStyle/>
                    <a:p>
                      <a:pPr algn="ctr"/>
                      <a:r>
                        <a:rPr lang="en-US" sz="1800" smtClean="0"/>
                        <a:t>2</a:t>
                      </a:r>
                      <a:endParaRPr lang="en-US" sz="1800"/>
                    </a:p>
                  </a:txBody>
                  <a:tcPr marL="91451" marR="91451" marT="45734" marB="45734"/>
                </a:tc>
                <a:tc>
                  <a:txBody>
                    <a:bodyPr/>
                    <a:lstStyle/>
                    <a:p>
                      <a:pPr algn="r"/>
                      <a:r>
                        <a:rPr lang="en-US" sz="1800" dirty="0" smtClean="0"/>
                        <a:t>0 </a:t>
                      </a:r>
                      <a:r>
                        <a:rPr lang="en-US" sz="1800" dirty="0" err="1" smtClean="0"/>
                        <a:t>đến</a:t>
                      </a:r>
                      <a:r>
                        <a:rPr lang="en-US" sz="1800" dirty="0" smtClean="0"/>
                        <a:t> 4.294.967.295</a:t>
                      </a:r>
                      <a:endParaRPr lang="en-US" sz="1800" dirty="0"/>
                    </a:p>
                  </a:txBody>
                  <a:tcPr marL="91451" marR="91451" marT="45734" marB="45734"/>
                </a:tc>
                <a:extLst>
                  <a:ext uri="{0D108BD9-81ED-4DB2-BD59-A6C34878D82A}">
                    <a16:rowId xmlns:a16="http://schemas.microsoft.com/office/drawing/2014/main" val="3501620344"/>
                  </a:ext>
                </a:extLst>
              </a:tr>
              <a:tr h="370840">
                <a:tc>
                  <a:txBody>
                    <a:bodyPr/>
                    <a:lstStyle/>
                    <a:p>
                      <a:r>
                        <a:rPr lang="en-US" sz="1800" smtClean="0"/>
                        <a:t>unsigned long</a:t>
                      </a:r>
                      <a:endParaRPr lang="en-US" sz="1800">
                        <a:solidFill>
                          <a:srgbClr val="FF0000"/>
                        </a:solidFill>
                      </a:endParaRPr>
                    </a:p>
                  </a:txBody>
                  <a:tcPr marL="91451" marR="91451" marT="45734" marB="45734"/>
                </a:tc>
                <a:tc>
                  <a:txBody>
                    <a:bodyPr/>
                    <a:lstStyle/>
                    <a:p>
                      <a:pPr algn="ctr"/>
                      <a:r>
                        <a:rPr lang="en-US" sz="1800" smtClean="0"/>
                        <a:t>4</a:t>
                      </a:r>
                      <a:endParaRPr lang="en-US" sz="1800"/>
                    </a:p>
                  </a:txBody>
                  <a:tcPr marL="91451" marR="91451" marT="45734" marB="45734"/>
                </a:tc>
                <a:tc>
                  <a:txBody>
                    <a:bodyPr/>
                    <a:lstStyle/>
                    <a:p>
                      <a:pPr algn="r"/>
                      <a:r>
                        <a:rPr lang="en-US" sz="1800" dirty="0" smtClean="0"/>
                        <a:t>0 </a:t>
                      </a:r>
                      <a:r>
                        <a:rPr lang="en-US" sz="1800" dirty="0" err="1" smtClean="0"/>
                        <a:t>đến</a:t>
                      </a:r>
                      <a:r>
                        <a:rPr lang="en-US" sz="1800" dirty="0" smtClean="0"/>
                        <a:t> 4.294.967.295</a:t>
                      </a:r>
                      <a:endParaRPr lang="en-US" sz="1800" dirty="0"/>
                    </a:p>
                  </a:txBody>
                  <a:tcPr marL="91451" marR="91451" marT="45734" marB="45734"/>
                </a:tc>
                <a:extLst>
                  <a:ext uri="{0D108BD9-81ED-4DB2-BD59-A6C34878D82A}">
                    <a16:rowId xmlns:a16="http://schemas.microsoft.com/office/drawing/2014/main" val="696825503"/>
                  </a:ext>
                </a:extLst>
              </a:tr>
            </a:tbl>
          </a:graphicData>
        </a:graphic>
      </p:graphicFrame>
    </p:spTree>
    <p:extLst>
      <p:ext uri="{BB962C8B-B14F-4D97-AF65-F5344CB8AC3E}">
        <p14:creationId xmlns:p14="http://schemas.microsoft.com/office/powerpoint/2010/main" val="163529540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KIỂU SỐ THỰC</a:t>
            </a:r>
            <a:endParaRPr lang="en-US" dirty="0"/>
          </a:p>
        </p:txBody>
      </p:sp>
      <p:sp>
        <p:nvSpPr>
          <p:cNvPr id="4" name="Content Placeholder 3"/>
          <p:cNvSpPr>
            <a:spLocks noGrp="1"/>
          </p:cNvSpPr>
          <p:nvPr>
            <p:ph idx="1"/>
          </p:nvPr>
        </p:nvSpPr>
        <p:spPr/>
        <p:txBody>
          <a:bodyPr/>
          <a:lstStyle/>
          <a:p>
            <a:pPr>
              <a:defRPr/>
            </a:pPr>
            <a:r>
              <a:rPr lang="en-US" dirty="0" err="1"/>
              <a:t>Các</a:t>
            </a:r>
            <a:r>
              <a:rPr lang="en-US" dirty="0"/>
              <a:t> </a:t>
            </a:r>
            <a:r>
              <a:rPr lang="en-US" dirty="0" err="1"/>
              <a:t>kiểu</a:t>
            </a:r>
            <a:r>
              <a:rPr lang="en-US" dirty="0"/>
              <a:t> </a:t>
            </a:r>
            <a:r>
              <a:rPr lang="en-US" dirty="0" err="1"/>
              <a:t>số</a:t>
            </a:r>
            <a:r>
              <a:rPr lang="en-US" dirty="0"/>
              <a:t> </a:t>
            </a:r>
            <a:r>
              <a:rPr lang="en-US" dirty="0" err="1"/>
              <a:t>thực</a:t>
            </a:r>
            <a:r>
              <a:rPr lang="en-US" dirty="0"/>
              <a:t> (floating-point)</a:t>
            </a:r>
          </a:p>
          <a:p>
            <a:pPr lvl="1">
              <a:defRPr/>
            </a:pPr>
            <a:r>
              <a:rPr lang="en-US" dirty="0" err="1"/>
              <a:t>Ví</a:t>
            </a:r>
            <a:r>
              <a:rPr lang="en-US" dirty="0"/>
              <a:t> </a:t>
            </a:r>
            <a:r>
              <a:rPr lang="en-US" dirty="0" err="1"/>
              <a:t>dụ</a:t>
            </a:r>
            <a:endParaRPr lang="en-US" dirty="0"/>
          </a:p>
          <a:p>
            <a:pPr lvl="2">
              <a:defRPr/>
            </a:pPr>
            <a:r>
              <a:rPr lang="en-US" dirty="0" smtClean="0"/>
              <a:t>17.06</a:t>
            </a:r>
            <a:endParaRPr lang="en-US" baseline="30000" dirty="0"/>
          </a:p>
          <a:p>
            <a:pPr>
              <a:defRPr/>
            </a:pPr>
            <a:endParaRPr lang="en-US" baseline="30000" dirty="0" smtClean="0"/>
          </a:p>
          <a:p>
            <a:pPr>
              <a:defRPr/>
            </a:pPr>
            <a:endParaRPr lang="en-US" baseline="30000" dirty="0"/>
          </a:p>
          <a:p>
            <a:pPr>
              <a:defRPr/>
            </a:pPr>
            <a:endParaRPr lang="en-US" baseline="30000" dirty="0" smtClean="0"/>
          </a:p>
          <a:p>
            <a:pPr>
              <a:defRPr/>
            </a:pPr>
            <a:endParaRPr lang="en-US" baseline="30000" dirty="0"/>
          </a:p>
          <a:p>
            <a:pPr>
              <a:defRPr/>
            </a:pPr>
            <a:endParaRPr lang="en-US" baseline="30000" dirty="0" smtClean="0"/>
          </a:p>
          <a:p>
            <a:pPr lvl="1">
              <a:defRPr/>
            </a:pPr>
            <a:r>
              <a:rPr lang="en-US" dirty="0" smtClean="0"/>
              <a:t>Float: </a:t>
            </a:r>
            <a:r>
              <a:rPr lang="en-US" dirty="0" err="1" smtClean="0"/>
              <a:t>độ</a:t>
            </a:r>
            <a:r>
              <a:rPr lang="en-US" dirty="0" smtClean="0"/>
              <a:t> </a:t>
            </a:r>
            <a:r>
              <a:rPr lang="en-US" dirty="0" err="1" smtClean="0"/>
              <a:t>chính</a:t>
            </a:r>
            <a:r>
              <a:rPr lang="en-US" dirty="0" smtClean="0"/>
              <a:t> </a:t>
            </a:r>
            <a:r>
              <a:rPr lang="en-US" dirty="0" err="1" smtClean="0"/>
              <a:t>xác</a:t>
            </a:r>
            <a:r>
              <a:rPr lang="en-US" dirty="0" smtClean="0"/>
              <a:t> 6 </a:t>
            </a:r>
            <a:r>
              <a:rPr lang="en-US" dirty="0" err="1" smtClean="0"/>
              <a:t>số</a:t>
            </a:r>
            <a:r>
              <a:rPr lang="en-US" dirty="0" smtClean="0"/>
              <a:t> </a:t>
            </a:r>
            <a:r>
              <a:rPr lang="en-US" dirty="0" err="1" smtClean="0"/>
              <a:t>lẻ</a:t>
            </a:r>
            <a:endParaRPr lang="en-US" dirty="0" smtClean="0"/>
          </a:p>
          <a:p>
            <a:pPr lvl="1">
              <a:defRPr/>
            </a:pPr>
            <a:r>
              <a:rPr lang="en-US" dirty="0" smtClean="0"/>
              <a:t>Double:  </a:t>
            </a:r>
            <a:r>
              <a:rPr lang="en-US" dirty="0" err="1"/>
              <a:t>Độ</a:t>
            </a:r>
            <a:r>
              <a:rPr lang="en-US" dirty="0"/>
              <a:t> </a:t>
            </a:r>
            <a:r>
              <a:rPr lang="en-US" dirty="0" err="1"/>
              <a:t>chính</a:t>
            </a:r>
            <a:r>
              <a:rPr lang="en-US" dirty="0"/>
              <a:t> </a:t>
            </a:r>
            <a:r>
              <a:rPr lang="en-US" dirty="0" err="1" smtClean="0"/>
              <a:t>xác</a:t>
            </a:r>
            <a:r>
              <a:rPr lang="en-US" dirty="0" smtClean="0"/>
              <a:t> </a:t>
            </a:r>
            <a:r>
              <a:rPr lang="vi-VN" dirty="0" smtClean="0"/>
              <a:t>đế</a:t>
            </a:r>
            <a:r>
              <a:rPr lang="en-US" dirty="0"/>
              <a:t>n </a:t>
            </a:r>
            <a:r>
              <a:rPr lang="en-US" dirty="0" smtClean="0"/>
              <a:t>15 </a:t>
            </a:r>
            <a:r>
              <a:rPr lang="en-US" dirty="0" err="1"/>
              <a:t>số</a:t>
            </a:r>
            <a:r>
              <a:rPr lang="en-US" dirty="0"/>
              <a:t> </a:t>
            </a:r>
            <a:r>
              <a:rPr lang="en-US" dirty="0" err="1"/>
              <a:t>lẻ</a:t>
            </a:r>
            <a:r>
              <a:rPr lang="en-US" dirty="0" smtClean="0"/>
              <a:t>.</a:t>
            </a:r>
          </a:p>
          <a:p>
            <a:pPr lvl="1">
              <a:defRPr/>
            </a:pPr>
            <a:r>
              <a:rPr lang="en-US" dirty="0" smtClean="0"/>
              <a:t>Long double: </a:t>
            </a:r>
            <a:r>
              <a:rPr lang="en-US" dirty="0" err="1" smtClean="0"/>
              <a:t>Độ</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lên</a:t>
            </a:r>
            <a:r>
              <a:rPr lang="en-US" dirty="0" smtClean="0"/>
              <a:t> </a:t>
            </a:r>
            <a:r>
              <a:rPr lang="en-US" dirty="0" err="1" smtClean="0"/>
              <a:t>đến</a:t>
            </a:r>
            <a:r>
              <a:rPr lang="en-US" dirty="0" smtClean="0"/>
              <a:t> 19 </a:t>
            </a:r>
            <a:r>
              <a:rPr lang="en-US" dirty="0" err="1" smtClean="0"/>
              <a:t>số</a:t>
            </a:r>
            <a:r>
              <a:rPr lang="en-US" dirty="0" smtClean="0"/>
              <a:t> </a:t>
            </a:r>
            <a:r>
              <a:rPr lang="en-US" dirty="0" err="1" smtClean="0"/>
              <a:t>lẻ</a:t>
            </a:r>
            <a:endParaRPr lang="en-US" dirty="0"/>
          </a:p>
          <a:p>
            <a:pPr>
              <a:defRPr/>
            </a:pPr>
            <a:endParaRPr lang="en-US" baseline="30000" dirty="0"/>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055045715"/>
              </p:ext>
            </p:extLst>
          </p:nvPr>
        </p:nvGraphicFramePr>
        <p:xfrm>
          <a:off x="2170113" y="2438400"/>
          <a:ext cx="7848600" cy="1483360"/>
        </p:xfrm>
        <a:graphic>
          <a:graphicData uri="http://schemas.openxmlformats.org/drawingml/2006/table">
            <a:tbl>
              <a:tblPr firstRow="1" bandRow="1">
                <a:tableStyleId>{93296810-A885-4BE3-A3E7-6D5BEEA58F35}</a:tableStyleId>
              </a:tblPr>
              <a:tblGrid>
                <a:gridCol w="2616200">
                  <a:extLst>
                    <a:ext uri="{9D8B030D-6E8A-4147-A177-3AD203B41FA5}">
                      <a16:colId xmlns:a16="http://schemas.microsoft.com/office/drawing/2014/main" val="2019230283"/>
                    </a:ext>
                  </a:extLst>
                </a:gridCol>
                <a:gridCol w="2616200">
                  <a:extLst>
                    <a:ext uri="{9D8B030D-6E8A-4147-A177-3AD203B41FA5}">
                      <a16:colId xmlns:a16="http://schemas.microsoft.com/office/drawing/2014/main" val="1863649008"/>
                    </a:ext>
                  </a:extLst>
                </a:gridCol>
                <a:gridCol w="2616200">
                  <a:extLst>
                    <a:ext uri="{9D8B030D-6E8A-4147-A177-3AD203B41FA5}">
                      <a16:colId xmlns:a16="http://schemas.microsoft.com/office/drawing/2014/main" val="2688505059"/>
                    </a:ext>
                  </a:extLst>
                </a:gridCol>
              </a:tblGrid>
              <a:tr h="370840">
                <a:tc>
                  <a:txBody>
                    <a:bodyPr/>
                    <a:lstStyle/>
                    <a:p>
                      <a:r>
                        <a:rPr lang="en-US" sz="1800" dirty="0" err="1" smtClean="0"/>
                        <a:t>Kiểu</a:t>
                      </a:r>
                      <a:r>
                        <a:rPr lang="en-US" sz="1800" baseline="0" dirty="0" smtClean="0"/>
                        <a:t> </a:t>
                      </a:r>
                      <a:r>
                        <a:rPr lang="en-US" sz="1800" dirty="0" smtClean="0"/>
                        <a:t>(Type)</a:t>
                      </a:r>
                      <a:endParaRPr lang="en-US" sz="1800" dirty="0"/>
                    </a:p>
                  </a:txBody>
                  <a:tcPr marL="91450" marR="91450" marT="45691" marB="45691"/>
                </a:tc>
                <a:tc>
                  <a:txBody>
                    <a:bodyPr/>
                    <a:lstStyle/>
                    <a:p>
                      <a:pPr algn="ctr"/>
                      <a:r>
                        <a:rPr lang="en-US" sz="1800" dirty="0" err="1" smtClean="0"/>
                        <a:t>Độ</a:t>
                      </a:r>
                      <a:r>
                        <a:rPr lang="en-US" sz="1800" dirty="0" smtClean="0"/>
                        <a:t> </a:t>
                      </a:r>
                      <a:r>
                        <a:rPr lang="en-US" sz="1800" dirty="0" err="1" smtClean="0"/>
                        <a:t>lớn</a:t>
                      </a:r>
                      <a:r>
                        <a:rPr lang="en-US" sz="1800" baseline="0" dirty="0" smtClean="0"/>
                        <a:t> </a:t>
                      </a:r>
                      <a:r>
                        <a:rPr lang="en-US" sz="1800" dirty="0" smtClean="0"/>
                        <a:t>(Byte)</a:t>
                      </a:r>
                      <a:endParaRPr lang="en-US" sz="1800" dirty="0"/>
                    </a:p>
                  </a:txBody>
                  <a:tcPr marL="91450" marR="91450" marT="45691" marB="45691"/>
                </a:tc>
                <a:tc>
                  <a:txBody>
                    <a:bodyPr/>
                    <a:lstStyle/>
                    <a:p>
                      <a:pPr algn="r"/>
                      <a:r>
                        <a:rPr lang="en-US" sz="1800" dirty="0" err="1" smtClean="0"/>
                        <a:t>Miền</a:t>
                      </a:r>
                      <a:r>
                        <a:rPr lang="en-US" sz="1800" dirty="0" smtClean="0"/>
                        <a:t> </a:t>
                      </a:r>
                      <a:r>
                        <a:rPr lang="en-US" sz="1800" dirty="0" err="1" smtClean="0"/>
                        <a:t>giá</a:t>
                      </a:r>
                      <a:r>
                        <a:rPr lang="en-US" sz="1800" dirty="0" smtClean="0"/>
                        <a:t> </a:t>
                      </a:r>
                      <a:r>
                        <a:rPr lang="en-US" sz="1800" dirty="0" err="1" smtClean="0"/>
                        <a:t>trị</a:t>
                      </a:r>
                      <a:r>
                        <a:rPr lang="en-US" sz="1800" baseline="0" dirty="0" smtClean="0"/>
                        <a:t> </a:t>
                      </a:r>
                      <a:r>
                        <a:rPr lang="en-US" sz="1800" dirty="0" smtClean="0"/>
                        <a:t>(Range)</a:t>
                      </a:r>
                      <a:endParaRPr lang="en-US" sz="1800" dirty="0"/>
                    </a:p>
                  </a:txBody>
                  <a:tcPr marL="91450" marR="91450" marT="45691" marB="45691"/>
                </a:tc>
                <a:extLst>
                  <a:ext uri="{0D108BD9-81ED-4DB2-BD59-A6C34878D82A}">
                    <a16:rowId xmlns:a16="http://schemas.microsoft.com/office/drawing/2014/main" val="1924958266"/>
                  </a:ext>
                </a:extLst>
              </a:tr>
              <a:tr h="370840">
                <a:tc>
                  <a:txBody>
                    <a:bodyPr/>
                    <a:lstStyle/>
                    <a:p>
                      <a:r>
                        <a:rPr lang="en-US" sz="1800" dirty="0" smtClean="0"/>
                        <a:t>float</a:t>
                      </a:r>
                      <a:endParaRPr lang="en-US" sz="1800" dirty="0">
                        <a:solidFill>
                          <a:srgbClr val="FF0000"/>
                        </a:solidFill>
                      </a:endParaRPr>
                    </a:p>
                  </a:txBody>
                  <a:tcPr marL="91450" marR="91450" marT="45691" marB="45691"/>
                </a:tc>
                <a:tc>
                  <a:txBody>
                    <a:bodyPr/>
                    <a:lstStyle/>
                    <a:p>
                      <a:pPr algn="ctr"/>
                      <a:r>
                        <a:rPr lang="en-US" sz="1800" dirty="0" smtClean="0"/>
                        <a:t>4</a:t>
                      </a:r>
                      <a:endParaRPr lang="en-US" sz="1800" dirty="0"/>
                    </a:p>
                  </a:txBody>
                  <a:tcPr marL="91450" marR="91450" marT="45691" marB="45691"/>
                </a:tc>
                <a:tc>
                  <a:txBody>
                    <a:bodyPr/>
                    <a:lstStyle/>
                    <a:p>
                      <a:pPr algn="r"/>
                      <a:r>
                        <a:rPr lang="en-US" sz="1800" dirty="0" smtClean="0"/>
                        <a:t>1.2E-38</a:t>
                      </a:r>
                      <a:r>
                        <a:rPr lang="en-US" sz="1800" baseline="0" dirty="0" smtClean="0"/>
                        <a:t> </a:t>
                      </a:r>
                      <a:r>
                        <a:rPr lang="en-US" sz="1800" baseline="0" dirty="0" err="1" smtClean="0"/>
                        <a:t>đến</a:t>
                      </a:r>
                      <a:r>
                        <a:rPr lang="en-US" sz="1800" baseline="0" dirty="0" smtClean="0"/>
                        <a:t> 3.4E+38</a:t>
                      </a:r>
                      <a:endParaRPr lang="en-US" sz="1800" baseline="30000" dirty="0"/>
                    </a:p>
                  </a:txBody>
                  <a:tcPr marL="91450" marR="91450" marT="45691" marB="45691"/>
                </a:tc>
                <a:extLst>
                  <a:ext uri="{0D108BD9-81ED-4DB2-BD59-A6C34878D82A}">
                    <a16:rowId xmlns:a16="http://schemas.microsoft.com/office/drawing/2014/main" val="3175652289"/>
                  </a:ext>
                </a:extLst>
              </a:tr>
              <a:tr h="370840">
                <a:tc>
                  <a:txBody>
                    <a:bodyPr/>
                    <a:lstStyle/>
                    <a:p>
                      <a:r>
                        <a:rPr lang="en-US" sz="1800" dirty="0" smtClean="0"/>
                        <a:t>double</a:t>
                      </a:r>
                      <a:endParaRPr lang="en-US" sz="1800" dirty="0">
                        <a:solidFill>
                          <a:srgbClr val="FF0000"/>
                        </a:solidFill>
                      </a:endParaRPr>
                    </a:p>
                  </a:txBody>
                  <a:tcPr marL="91450" marR="91450" marT="45691" marB="45691"/>
                </a:tc>
                <a:tc>
                  <a:txBody>
                    <a:bodyPr/>
                    <a:lstStyle/>
                    <a:p>
                      <a:pPr algn="ctr"/>
                      <a:r>
                        <a:rPr lang="en-US" sz="1800" smtClean="0"/>
                        <a:t>8</a:t>
                      </a:r>
                      <a:endParaRPr lang="en-US" sz="1800"/>
                    </a:p>
                  </a:txBody>
                  <a:tcPr marL="91450" marR="91450" marT="45691" marB="45691"/>
                </a:tc>
                <a:tc>
                  <a:txBody>
                    <a:bodyPr/>
                    <a:lstStyle/>
                    <a:p>
                      <a:pPr marL="0" algn="r" defTabSz="914400" rtl="0" eaLnBrk="1" latinLnBrk="0" hangingPunct="1"/>
                      <a:r>
                        <a:rPr lang="en-US" sz="1800" kern="1200" dirty="0" smtClean="0">
                          <a:solidFill>
                            <a:schemeClr val="dk1"/>
                          </a:solidFill>
                          <a:latin typeface="+mn-lt"/>
                          <a:ea typeface="+mn-ea"/>
                          <a:cs typeface="+mn-cs"/>
                        </a:rPr>
                        <a:t>2.3E-308 </a:t>
                      </a:r>
                      <a:r>
                        <a:rPr lang="en-US" sz="1800" kern="1200" dirty="0" err="1" smtClean="0">
                          <a:solidFill>
                            <a:schemeClr val="dk1"/>
                          </a:solidFill>
                          <a:latin typeface="+mn-lt"/>
                          <a:ea typeface="+mn-ea"/>
                          <a:cs typeface="+mn-cs"/>
                        </a:rPr>
                        <a:t>đến</a:t>
                      </a:r>
                      <a:r>
                        <a:rPr lang="en-US" sz="1800" kern="1200" dirty="0" smtClean="0">
                          <a:solidFill>
                            <a:schemeClr val="dk1"/>
                          </a:solidFill>
                          <a:latin typeface="+mn-lt"/>
                          <a:ea typeface="+mn-ea"/>
                          <a:cs typeface="+mn-cs"/>
                        </a:rPr>
                        <a:t> 1.7E+308</a:t>
                      </a:r>
                      <a:endParaRPr lang="en-US" sz="1800" kern="1200" dirty="0">
                        <a:solidFill>
                          <a:schemeClr val="dk1"/>
                        </a:solidFill>
                        <a:latin typeface="+mn-lt"/>
                        <a:ea typeface="+mn-ea"/>
                        <a:cs typeface="+mn-cs"/>
                      </a:endParaRPr>
                    </a:p>
                  </a:txBody>
                  <a:tcPr marL="91450" marR="91450" marT="45691" marB="45691"/>
                </a:tc>
                <a:extLst>
                  <a:ext uri="{0D108BD9-81ED-4DB2-BD59-A6C34878D82A}">
                    <a16:rowId xmlns:a16="http://schemas.microsoft.com/office/drawing/2014/main" val="3645448643"/>
                  </a:ext>
                </a:extLst>
              </a:tr>
              <a:tr h="370840">
                <a:tc>
                  <a:txBody>
                    <a:bodyPr/>
                    <a:lstStyle/>
                    <a:p>
                      <a:r>
                        <a:rPr lang="en-US" sz="1800" dirty="0" smtClean="0">
                          <a:solidFill>
                            <a:srgbClr val="FF0000"/>
                          </a:solidFill>
                        </a:rPr>
                        <a:t>Long double</a:t>
                      </a:r>
                      <a:endParaRPr lang="en-US" sz="1800" dirty="0">
                        <a:solidFill>
                          <a:srgbClr val="FF0000"/>
                        </a:solidFill>
                      </a:endParaRPr>
                    </a:p>
                  </a:txBody>
                  <a:tcPr marL="91450" marR="91450" marT="45691" marB="45691"/>
                </a:tc>
                <a:tc>
                  <a:txBody>
                    <a:bodyPr/>
                    <a:lstStyle/>
                    <a:p>
                      <a:pPr algn="ctr"/>
                      <a:r>
                        <a:rPr lang="en-US" sz="1800" dirty="0" smtClean="0"/>
                        <a:t>10</a:t>
                      </a:r>
                      <a:endParaRPr lang="en-US" sz="1800" dirty="0"/>
                    </a:p>
                  </a:txBody>
                  <a:tcPr marL="91450" marR="91450" marT="45691" marB="45691"/>
                </a:tc>
                <a:tc>
                  <a:txBody>
                    <a:bodyPr/>
                    <a:lstStyle/>
                    <a:p>
                      <a:pPr algn="r"/>
                      <a:r>
                        <a:rPr lang="en-US" sz="1800" baseline="0" dirty="0" smtClean="0"/>
                        <a:t>3.4E-4932 </a:t>
                      </a:r>
                      <a:r>
                        <a:rPr lang="en-US" sz="1800" baseline="0" dirty="0" err="1" smtClean="0"/>
                        <a:t>đến</a:t>
                      </a:r>
                      <a:r>
                        <a:rPr lang="en-US" sz="1800" baseline="0" dirty="0" smtClean="0"/>
                        <a:t> 1.1E+4932</a:t>
                      </a:r>
                      <a:endParaRPr lang="en-US" sz="1800" baseline="0" dirty="0"/>
                    </a:p>
                  </a:txBody>
                  <a:tcPr marL="91450" marR="91450" marT="45691" marB="45691"/>
                </a:tc>
                <a:extLst>
                  <a:ext uri="{0D108BD9-81ED-4DB2-BD59-A6C34878D82A}">
                    <a16:rowId xmlns:a16="http://schemas.microsoft.com/office/drawing/2014/main" val="1261769585"/>
                  </a:ext>
                </a:extLst>
              </a:tr>
            </a:tbl>
          </a:graphicData>
        </a:graphic>
      </p:graphicFrame>
    </p:spTree>
    <p:extLst>
      <p:ext uri="{BB962C8B-B14F-4D97-AF65-F5344CB8AC3E}">
        <p14:creationId xmlns:p14="http://schemas.microsoft.com/office/powerpoint/2010/main" val="357010771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Phần</a:t>
            </a:r>
            <a:r>
              <a:rPr lang="en-US" dirty="0" smtClean="0"/>
              <a:t> 1: TỔNG QUAN LẬP TRÌNH</a:t>
            </a:r>
            <a:endParaRPr lang="en-US" dirty="0"/>
          </a:p>
        </p:txBody>
      </p:sp>
    </p:spTree>
    <p:extLst>
      <p:ext uri="{BB962C8B-B14F-4D97-AF65-F5344CB8AC3E}">
        <p14:creationId xmlns:p14="http://schemas.microsoft.com/office/powerpoint/2010/main" val="387095685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KIỂU CHAR</a:t>
            </a:r>
            <a:endParaRPr lang="en-US" dirty="0"/>
          </a:p>
        </p:txBody>
      </p:sp>
      <p:sp>
        <p:nvSpPr>
          <p:cNvPr id="4" name="Content Placeholder 3"/>
          <p:cNvSpPr>
            <a:spLocks noGrp="1"/>
          </p:cNvSpPr>
          <p:nvPr>
            <p:ph idx="1"/>
          </p:nvPr>
        </p:nvSpPr>
        <p:spPr/>
        <p:txBody>
          <a:bodyPr/>
          <a:lstStyle/>
          <a:p>
            <a:pPr marL="342900" lvl="1" indent="-342900">
              <a:buFont typeface="Wingdings" pitchFamily="2" charset="2"/>
              <a:buChar char="q"/>
              <a:defRPr/>
            </a:pPr>
            <a:r>
              <a:rPr lang="en-US" dirty="0" err="1" smtClean="0"/>
              <a:t>Kiểu</a:t>
            </a:r>
            <a:r>
              <a:rPr lang="en-US" dirty="0" smtClean="0"/>
              <a:t> char: </a:t>
            </a:r>
            <a:r>
              <a:rPr lang="en-US" dirty="0" err="1"/>
              <a:t>Miền</a:t>
            </a:r>
            <a:r>
              <a:rPr lang="en-US" dirty="0"/>
              <a:t> </a:t>
            </a:r>
            <a:r>
              <a:rPr lang="en-US" dirty="0" err="1"/>
              <a:t>giá</a:t>
            </a:r>
            <a:r>
              <a:rPr lang="en-US" dirty="0"/>
              <a:t> </a:t>
            </a:r>
            <a:r>
              <a:rPr lang="en-US" dirty="0" err="1"/>
              <a:t>trị</a:t>
            </a:r>
            <a:r>
              <a:rPr lang="en-US" dirty="0"/>
              <a:t>: 256 </a:t>
            </a:r>
            <a:r>
              <a:rPr lang="en-US" dirty="0" err="1"/>
              <a:t>ký</a:t>
            </a:r>
            <a:r>
              <a:rPr lang="en-US" dirty="0"/>
              <a:t> </a:t>
            </a:r>
            <a:r>
              <a:rPr lang="en-US" dirty="0" err="1"/>
              <a:t>tự</a:t>
            </a:r>
            <a:r>
              <a:rPr lang="en-US" dirty="0"/>
              <a:t> </a:t>
            </a:r>
            <a:r>
              <a:rPr lang="en-US" dirty="0" err="1"/>
              <a:t>trong</a:t>
            </a:r>
            <a:r>
              <a:rPr lang="en-US" dirty="0"/>
              <a:t> </a:t>
            </a:r>
            <a:r>
              <a:rPr lang="en-US" dirty="0" err="1"/>
              <a:t>bảng</a:t>
            </a:r>
            <a:r>
              <a:rPr lang="en-US" dirty="0"/>
              <a:t> </a:t>
            </a:r>
            <a:r>
              <a:rPr lang="en-US" dirty="0" err="1"/>
              <a:t>mã</a:t>
            </a:r>
            <a:r>
              <a:rPr lang="en-US" dirty="0"/>
              <a:t> ASCII</a:t>
            </a:r>
            <a:r>
              <a:rPr lang="en-US" dirty="0" smtClean="0"/>
              <a:t>.</a:t>
            </a:r>
          </a:p>
          <a:p>
            <a:pPr marL="742950" lvl="2" indent="-342900">
              <a:buFont typeface="Wingdings" pitchFamily="2" charset="2"/>
              <a:buChar char="q"/>
              <a:defRPr/>
            </a:pPr>
            <a:r>
              <a:rPr lang="en-US" dirty="0" err="1" smtClean="0"/>
              <a:t>Ký</a:t>
            </a:r>
            <a:r>
              <a:rPr lang="en-US" dirty="0" smtClean="0"/>
              <a:t> </a:t>
            </a:r>
            <a:r>
              <a:rPr lang="en-US" dirty="0" err="1" smtClean="0"/>
              <a:t>tự</a:t>
            </a:r>
            <a:r>
              <a:rPr lang="en-US" dirty="0" smtClean="0"/>
              <a:t> </a:t>
            </a:r>
            <a:r>
              <a:rPr lang="en-US" dirty="0" err="1" smtClean="0"/>
              <a:t>chữ</a:t>
            </a:r>
            <a:r>
              <a:rPr lang="en-US" dirty="0" smtClean="0"/>
              <a:t> </a:t>
            </a:r>
            <a:r>
              <a:rPr lang="en-US" dirty="0" err="1" smtClean="0"/>
              <a:t>cái</a:t>
            </a:r>
            <a:r>
              <a:rPr lang="en-US" dirty="0" smtClean="0"/>
              <a:t>: a b c X Y Z</a:t>
            </a:r>
          </a:p>
          <a:p>
            <a:pPr marL="742950" lvl="2" indent="-342900">
              <a:buFont typeface="Wingdings" pitchFamily="2" charset="2"/>
              <a:buChar char="q"/>
              <a:defRPr/>
            </a:pPr>
            <a:r>
              <a:rPr lang="en-US" dirty="0" err="1" smtClean="0"/>
              <a:t>Ký</a:t>
            </a:r>
            <a:r>
              <a:rPr lang="en-US" dirty="0" smtClean="0"/>
              <a:t> </a:t>
            </a:r>
            <a:r>
              <a:rPr lang="en-US" dirty="0" err="1" smtClean="0"/>
              <a:t>tự</a:t>
            </a:r>
            <a:r>
              <a:rPr lang="en-US" dirty="0" smtClean="0"/>
              <a:t> </a:t>
            </a:r>
            <a:r>
              <a:rPr lang="en-US" dirty="0" err="1" smtClean="0"/>
              <a:t>số</a:t>
            </a:r>
            <a:r>
              <a:rPr lang="en-US" dirty="0" smtClean="0"/>
              <a:t>: 0 1 2 3</a:t>
            </a:r>
          </a:p>
          <a:p>
            <a:pPr marL="742950" lvl="2" indent="-342900">
              <a:buFont typeface="Wingdings" pitchFamily="2" charset="2"/>
              <a:buChar char="q"/>
              <a:defRPr/>
            </a:pPr>
            <a:r>
              <a:rPr lang="en-US" dirty="0" err="1" smtClean="0"/>
              <a:t>Ký</a:t>
            </a:r>
            <a:r>
              <a:rPr lang="en-US" dirty="0" smtClean="0"/>
              <a:t> </a:t>
            </a:r>
            <a:r>
              <a:rPr lang="en-US" dirty="0" err="1" smtClean="0"/>
              <a:t>tự</a:t>
            </a:r>
            <a:r>
              <a:rPr lang="en-US" dirty="0" smtClean="0"/>
              <a:t> </a:t>
            </a:r>
            <a:r>
              <a:rPr lang="en-US" dirty="0" err="1" smtClean="0"/>
              <a:t>khác</a:t>
            </a:r>
            <a:r>
              <a:rPr lang="en-US" dirty="0" smtClean="0"/>
              <a:t>: + - ? # * !</a:t>
            </a:r>
            <a:endParaRPr lang="en-US" dirty="0"/>
          </a:p>
          <a:p>
            <a:pPr>
              <a:defRPr/>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116272475"/>
              </p:ext>
            </p:extLst>
          </p:nvPr>
        </p:nvGraphicFramePr>
        <p:xfrm>
          <a:off x="1293812" y="3048000"/>
          <a:ext cx="10285572" cy="1198880"/>
        </p:xfrm>
        <a:graphic>
          <a:graphicData uri="http://schemas.openxmlformats.org/drawingml/2006/table">
            <a:tbl>
              <a:tblPr firstRow="1" bandRow="1">
                <a:tableStyleId>{93296810-A885-4BE3-A3E7-6D5BEEA58F35}</a:tableStyleId>
              </a:tblPr>
              <a:tblGrid>
                <a:gridCol w="1371600">
                  <a:extLst>
                    <a:ext uri="{9D8B030D-6E8A-4147-A177-3AD203B41FA5}">
                      <a16:colId xmlns:a16="http://schemas.microsoft.com/office/drawing/2014/main" val="2019230283"/>
                    </a:ext>
                  </a:extLst>
                </a:gridCol>
                <a:gridCol w="4419600">
                  <a:extLst>
                    <a:ext uri="{9D8B030D-6E8A-4147-A177-3AD203B41FA5}">
                      <a16:colId xmlns:a16="http://schemas.microsoft.com/office/drawing/2014/main" val="1863649008"/>
                    </a:ext>
                  </a:extLst>
                </a:gridCol>
                <a:gridCol w="4494372">
                  <a:extLst>
                    <a:ext uri="{9D8B030D-6E8A-4147-A177-3AD203B41FA5}">
                      <a16:colId xmlns:a16="http://schemas.microsoft.com/office/drawing/2014/main" val="2688505059"/>
                    </a:ext>
                  </a:extLst>
                </a:gridCol>
              </a:tblGrid>
              <a:tr h="457200">
                <a:tc>
                  <a:txBody>
                    <a:bodyPr/>
                    <a:lstStyle/>
                    <a:p>
                      <a:r>
                        <a:rPr lang="en-US" sz="1800" dirty="0" err="1" smtClean="0"/>
                        <a:t>Kiểu</a:t>
                      </a:r>
                      <a:r>
                        <a:rPr lang="en-US" sz="1800" baseline="0" dirty="0" smtClean="0"/>
                        <a:t> </a:t>
                      </a:r>
                      <a:r>
                        <a:rPr lang="en-US" sz="1800" dirty="0" smtClean="0"/>
                        <a:t>(Type)</a:t>
                      </a:r>
                      <a:endParaRPr lang="en-US" sz="1800" dirty="0"/>
                    </a:p>
                  </a:txBody>
                  <a:tcPr marL="91449" marR="91449" marT="45734" marB="45734"/>
                </a:tc>
                <a:tc>
                  <a:txBody>
                    <a:bodyPr/>
                    <a:lstStyle/>
                    <a:p>
                      <a:pPr algn="ctr"/>
                      <a:r>
                        <a:rPr lang="en-US" sz="1800" dirty="0" err="1" smtClean="0"/>
                        <a:t>Độ</a:t>
                      </a:r>
                      <a:r>
                        <a:rPr lang="en-US" sz="1800" dirty="0" smtClean="0"/>
                        <a:t> </a:t>
                      </a:r>
                      <a:r>
                        <a:rPr lang="en-US" sz="1800" dirty="0" err="1" smtClean="0"/>
                        <a:t>lớn</a:t>
                      </a:r>
                      <a:r>
                        <a:rPr lang="en-US" sz="1800" baseline="0" dirty="0" smtClean="0"/>
                        <a:t> </a:t>
                      </a:r>
                      <a:r>
                        <a:rPr lang="en-US" sz="1800" dirty="0" smtClean="0"/>
                        <a:t>(Byte)</a:t>
                      </a:r>
                      <a:endParaRPr lang="en-US" sz="1800" dirty="0"/>
                    </a:p>
                  </a:txBody>
                  <a:tcPr marL="91449" marR="91449" marT="45734" marB="45734"/>
                </a:tc>
                <a:tc>
                  <a:txBody>
                    <a:bodyPr/>
                    <a:lstStyle/>
                    <a:p>
                      <a:pPr algn="r"/>
                      <a:r>
                        <a:rPr lang="en-US" sz="1800" dirty="0" err="1" smtClean="0"/>
                        <a:t>Miền</a:t>
                      </a:r>
                      <a:r>
                        <a:rPr lang="en-US" sz="1800" dirty="0" smtClean="0"/>
                        <a:t> </a:t>
                      </a:r>
                      <a:r>
                        <a:rPr lang="en-US" sz="1800" dirty="0" err="1" smtClean="0"/>
                        <a:t>giá</a:t>
                      </a:r>
                      <a:r>
                        <a:rPr lang="en-US" sz="1800" dirty="0" smtClean="0"/>
                        <a:t> </a:t>
                      </a:r>
                      <a:r>
                        <a:rPr lang="en-US" sz="1800" dirty="0" err="1" smtClean="0"/>
                        <a:t>trị</a:t>
                      </a:r>
                      <a:r>
                        <a:rPr lang="en-US" sz="1800" baseline="0" dirty="0" smtClean="0"/>
                        <a:t> </a:t>
                      </a:r>
                      <a:r>
                        <a:rPr lang="en-US" sz="1800" dirty="0" smtClean="0"/>
                        <a:t>(Range)</a:t>
                      </a:r>
                      <a:endParaRPr lang="en-US" sz="1800" dirty="0"/>
                    </a:p>
                  </a:txBody>
                  <a:tcPr marL="91449" marR="91449" marT="45734" marB="45734"/>
                </a:tc>
                <a:extLst>
                  <a:ext uri="{0D108BD9-81ED-4DB2-BD59-A6C34878D82A}">
                    <a16:rowId xmlns:a16="http://schemas.microsoft.com/office/drawing/2014/main" val="1924958266"/>
                  </a:ext>
                </a:extLst>
              </a:tr>
              <a:tr h="370840">
                <a:tc>
                  <a:txBody>
                    <a:bodyPr/>
                    <a:lstStyle/>
                    <a:p>
                      <a:r>
                        <a:rPr lang="en-US" sz="1800" dirty="0" smtClean="0">
                          <a:solidFill>
                            <a:schemeClr val="dk1"/>
                          </a:solidFill>
                        </a:rPr>
                        <a:t>Char</a:t>
                      </a:r>
                      <a:endParaRPr lang="en-US" sz="1800" dirty="0">
                        <a:solidFill>
                          <a:srgbClr val="FF0000"/>
                        </a:solidFill>
                      </a:endParaRPr>
                    </a:p>
                  </a:txBody>
                  <a:tcPr marL="91449" marR="91449" marT="45734" marB="45734"/>
                </a:tc>
                <a:tc>
                  <a:txBody>
                    <a:bodyPr/>
                    <a:lstStyle/>
                    <a:p>
                      <a:pPr algn="ctr"/>
                      <a:r>
                        <a:rPr lang="en-US" sz="1800" dirty="0" smtClean="0"/>
                        <a:t>1</a:t>
                      </a:r>
                      <a:endParaRPr lang="en-US" sz="1800" dirty="0"/>
                    </a:p>
                  </a:txBody>
                  <a:tcPr marL="91449" marR="91449" marT="45734" marB="45734"/>
                </a:tc>
                <a:tc>
                  <a:txBody>
                    <a:bodyPr/>
                    <a:lstStyle/>
                    <a:p>
                      <a:pPr algn="l"/>
                      <a:r>
                        <a:rPr lang="en-US" sz="1800" dirty="0" smtClean="0"/>
                        <a:t>-127 </a:t>
                      </a:r>
                      <a:r>
                        <a:rPr lang="en-US" sz="1800" dirty="0" err="1" smtClean="0"/>
                        <a:t>đến</a:t>
                      </a:r>
                      <a:r>
                        <a:rPr lang="en-US" sz="1800" baseline="0" dirty="0" smtClean="0"/>
                        <a:t> 128</a:t>
                      </a:r>
                      <a:endParaRPr lang="en-US" sz="1800" dirty="0"/>
                    </a:p>
                  </a:txBody>
                  <a:tcPr marL="91449" marR="91449" marT="45734" marB="45734"/>
                </a:tc>
                <a:extLst>
                  <a:ext uri="{0D108BD9-81ED-4DB2-BD59-A6C34878D82A}">
                    <a16:rowId xmlns:a16="http://schemas.microsoft.com/office/drawing/2014/main" val="3645448643"/>
                  </a:ext>
                </a:extLst>
              </a:tr>
              <a:tr h="370840">
                <a:tc>
                  <a:txBody>
                    <a:bodyPr/>
                    <a:lstStyle/>
                    <a:p>
                      <a:r>
                        <a:rPr lang="en-US" sz="1800" dirty="0" err="1" smtClean="0">
                          <a:solidFill>
                            <a:schemeClr val="dk1"/>
                          </a:solidFill>
                        </a:rPr>
                        <a:t>Unsignchar</a:t>
                      </a:r>
                      <a:endParaRPr lang="en-US" sz="1800" dirty="0">
                        <a:solidFill>
                          <a:srgbClr val="FF0000"/>
                        </a:solidFill>
                      </a:endParaRPr>
                    </a:p>
                  </a:txBody>
                  <a:tcPr marL="91449" marR="91449" marT="45734" marB="45734"/>
                </a:tc>
                <a:tc>
                  <a:txBody>
                    <a:bodyPr/>
                    <a:lstStyle/>
                    <a:p>
                      <a:pPr algn="ctr"/>
                      <a:r>
                        <a:rPr lang="en-US" sz="1800" dirty="0" smtClean="0"/>
                        <a:t>1</a:t>
                      </a:r>
                      <a:endParaRPr lang="en-US" sz="1800" dirty="0"/>
                    </a:p>
                  </a:txBody>
                  <a:tcPr marL="91449" marR="91449" marT="45734" marB="45734"/>
                </a:tc>
                <a:tc>
                  <a:txBody>
                    <a:bodyPr/>
                    <a:lstStyle/>
                    <a:p>
                      <a:pPr algn="l"/>
                      <a:r>
                        <a:rPr lang="en-US" sz="1800" dirty="0" smtClean="0"/>
                        <a:t>0 </a:t>
                      </a:r>
                      <a:r>
                        <a:rPr lang="en-US" sz="1800" dirty="0" err="1" smtClean="0"/>
                        <a:t>đến</a:t>
                      </a:r>
                      <a:r>
                        <a:rPr lang="en-US" sz="1800" baseline="0" dirty="0" smtClean="0"/>
                        <a:t> 255</a:t>
                      </a:r>
                      <a:endParaRPr lang="en-US" sz="1800" dirty="0"/>
                    </a:p>
                  </a:txBody>
                  <a:tcPr marL="91449" marR="91449" marT="45734" marB="45734"/>
                </a:tc>
                <a:extLst>
                  <a:ext uri="{0D108BD9-81ED-4DB2-BD59-A6C34878D82A}">
                    <a16:rowId xmlns:a16="http://schemas.microsoft.com/office/drawing/2014/main" val="3501620344"/>
                  </a:ext>
                </a:extLst>
              </a:tr>
            </a:tbl>
          </a:graphicData>
        </a:graphic>
      </p:graphicFrame>
    </p:spTree>
    <p:extLst>
      <p:ext uri="{BB962C8B-B14F-4D97-AF65-F5344CB8AC3E}">
        <p14:creationId xmlns:p14="http://schemas.microsoft.com/office/powerpoint/2010/main" val="230489489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ASCII</a:t>
            </a:r>
            <a:endParaRPr lang="en-US" dirty="0"/>
          </a:p>
        </p:txBody>
      </p:sp>
      <p:sp>
        <p:nvSpPr>
          <p:cNvPr id="4" name="Content Placeholder 3"/>
          <p:cNvSpPr>
            <a:spLocks noGrp="1"/>
          </p:cNvSpPr>
          <p:nvPr>
            <p:ph idx="1"/>
          </p:nvPr>
        </p:nvSpPr>
        <p:spPr/>
        <p:txBody>
          <a:bodyPr/>
          <a:lstStyle/>
          <a:p>
            <a:pPr>
              <a:defRPr/>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12" y="1066800"/>
            <a:ext cx="11199972" cy="5607427"/>
          </a:xfrm>
          <a:prstGeom prst="rect">
            <a:avLst/>
          </a:prstGeom>
        </p:spPr>
      </p:pic>
    </p:spTree>
    <p:extLst>
      <p:ext uri="{BB962C8B-B14F-4D97-AF65-F5344CB8AC3E}">
        <p14:creationId xmlns:p14="http://schemas.microsoft.com/office/powerpoint/2010/main" val="124383006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KIỂU KÝ TỰ</a:t>
            </a:r>
            <a:endParaRPr lang="en-US" dirty="0"/>
          </a:p>
        </p:txBody>
      </p:sp>
      <p:sp>
        <p:nvSpPr>
          <p:cNvPr id="4" name="Content Placeholder 3"/>
          <p:cNvSpPr>
            <a:spLocks noGrp="1"/>
          </p:cNvSpPr>
          <p:nvPr>
            <p:ph idx="1"/>
          </p:nvPr>
        </p:nvSpPr>
        <p:spPr/>
        <p:txBody>
          <a:bodyPr>
            <a:normAutofit/>
          </a:bodyPr>
          <a:lstStyle/>
          <a:p>
            <a:pPr>
              <a:defRPr/>
            </a:pPr>
            <a:r>
              <a:rPr lang="en-US" dirty="0" err="1"/>
              <a:t>Đặc</a:t>
            </a:r>
            <a:r>
              <a:rPr lang="en-US" dirty="0"/>
              <a:t> </a:t>
            </a:r>
            <a:r>
              <a:rPr lang="vi-VN" dirty="0"/>
              <a:t>đ</a:t>
            </a:r>
            <a:r>
              <a:rPr lang="en-US" dirty="0" err="1"/>
              <a:t>iểm</a:t>
            </a:r>
            <a:endParaRPr lang="en-US" dirty="0"/>
          </a:p>
          <a:p>
            <a:pPr lvl="1">
              <a:defRPr/>
            </a:pPr>
            <a:r>
              <a:rPr lang="en-US" dirty="0" err="1"/>
              <a:t>Tên</a:t>
            </a:r>
            <a:r>
              <a:rPr lang="en-US" dirty="0"/>
              <a:t> </a:t>
            </a:r>
            <a:r>
              <a:rPr lang="en-US" dirty="0" err="1"/>
              <a:t>kiểu</a:t>
            </a:r>
            <a:r>
              <a:rPr lang="en-US" dirty="0"/>
              <a:t>: </a:t>
            </a:r>
            <a:r>
              <a:rPr lang="en-US" dirty="0">
                <a:solidFill>
                  <a:srgbClr val="FF0000"/>
                </a:solidFill>
              </a:rPr>
              <a:t>char</a:t>
            </a:r>
          </a:p>
          <a:p>
            <a:pPr lvl="1">
              <a:defRPr/>
            </a:pPr>
            <a:r>
              <a:rPr lang="en-US" dirty="0" err="1"/>
              <a:t>Miền</a:t>
            </a:r>
            <a:r>
              <a:rPr lang="en-US" dirty="0"/>
              <a:t> </a:t>
            </a:r>
            <a:r>
              <a:rPr lang="en-US" dirty="0" err="1"/>
              <a:t>giá</a:t>
            </a:r>
            <a:r>
              <a:rPr lang="en-US" dirty="0"/>
              <a:t> </a:t>
            </a:r>
            <a:r>
              <a:rPr lang="en-US" dirty="0" err="1"/>
              <a:t>trị</a:t>
            </a:r>
            <a:r>
              <a:rPr lang="en-US" dirty="0"/>
              <a:t>: 256 </a:t>
            </a:r>
            <a:r>
              <a:rPr lang="en-US" dirty="0" err="1"/>
              <a:t>ký</a:t>
            </a:r>
            <a:r>
              <a:rPr lang="en-US" dirty="0"/>
              <a:t> </a:t>
            </a:r>
            <a:r>
              <a:rPr lang="en-US" dirty="0" err="1"/>
              <a:t>tự</a:t>
            </a:r>
            <a:r>
              <a:rPr lang="en-US" dirty="0"/>
              <a:t> </a:t>
            </a:r>
            <a:r>
              <a:rPr lang="en-US" dirty="0" err="1"/>
              <a:t>trong</a:t>
            </a:r>
            <a:r>
              <a:rPr lang="en-US" dirty="0"/>
              <a:t> </a:t>
            </a:r>
            <a:r>
              <a:rPr lang="en-US" dirty="0" err="1"/>
              <a:t>bảng</a:t>
            </a:r>
            <a:r>
              <a:rPr lang="en-US" dirty="0"/>
              <a:t> </a:t>
            </a:r>
            <a:r>
              <a:rPr lang="en-US" dirty="0" err="1"/>
              <a:t>mã</a:t>
            </a:r>
            <a:r>
              <a:rPr lang="en-US" dirty="0"/>
              <a:t> ASCII.</a:t>
            </a:r>
          </a:p>
          <a:p>
            <a:pPr lvl="1">
              <a:defRPr/>
            </a:pPr>
            <a:r>
              <a:rPr lang="en-US" dirty="0" err="1"/>
              <a:t>Chính</a:t>
            </a:r>
            <a:r>
              <a:rPr lang="en-US" dirty="0"/>
              <a:t> </a:t>
            </a:r>
            <a:r>
              <a:rPr lang="en-US" dirty="0" err="1"/>
              <a:t>là</a:t>
            </a:r>
            <a:r>
              <a:rPr lang="en-US" dirty="0"/>
              <a:t> </a:t>
            </a:r>
            <a:r>
              <a:rPr lang="en-US" dirty="0" err="1"/>
              <a:t>kiểu</a:t>
            </a:r>
            <a:r>
              <a:rPr lang="en-US" dirty="0"/>
              <a:t> </a:t>
            </a:r>
            <a:r>
              <a:rPr lang="en-US" dirty="0" err="1"/>
              <a:t>số</a:t>
            </a:r>
            <a:r>
              <a:rPr lang="en-US" dirty="0"/>
              <a:t> </a:t>
            </a:r>
            <a:r>
              <a:rPr lang="en-US" dirty="0" err="1"/>
              <a:t>nguyên</a:t>
            </a:r>
            <a:r>
              <a:rPr lang="en-US" dirty="0"/>
              <a:t> do:</a:t>
            </a:r>
          </a:p>
          <a:p>
            <a:pPr lvl="2">
              <a:defRPr/>
            </a:pPr>
            <a:r>
              <a:rPr lang="en-US" dirty="0"/>
              <a:t>L</a:t>
            </a:r>
            <a:r>
              <a:rPr lang="vi-VN" dirty="0"/>
              <a:t>ư</a:t>
            </a:r>
            <a:r>
              <a:rPr lang="en-US" dirty="0"/>
              <a:t>u </a:t>
            </a:r>
            <a:r>
              <a:rPr lang="en-US" dirty="0" err="1"/>
              <a:t>tất</a:t>
            </a:r>
            <a:r>
              <a:rPr lang="en-US" dirty="0"/>
              <a:t> </a:t>
            </a:r>
            <a:r>
              <a:rPr lang="en-US" dirty="0" err="1"/>
              <a:t>cả</a:t>
            </a:r>
            <a:r>
              <a:rPr lang="en-US" dirty="0"/>
              <a:t> </a:t>
            </a:r>
            <a:r>
              <a:rPr lang="en-US" dirty="0" err="1"/>
              <a:t>dữ</a:t>
            </a:r>
            <a:r>
              <a:rPr lang="en-US" dirty="0"/>
              <a:t> </a:t>
            </a:r>
            <a:r>
              <a:rPr lang="en-US" dirty="0" err="1"/>
              <a:t>liệu</a:t>
            </a:r>
            <a:r>
              <a:rPr lang="en-US" dirty="0"/>
              <a:t> ở </a:t>
            </a:r>
            <a:r>
              <a:rPr lang="en-US" dirty="0" err="1"/>
              <a:t>dạng</a:t>
            </a:r>
            <a:r>
              <a:rPr lang="en-US" dirty="0"/>
              <a:t> </a:t>
            </a:r>
            <a:r>
              <a:rPr lang="en-US" dirty="0" err="1"/>
              <a:t>số</a:t>
            </a:r>
            <a:r>
              <a:rPr lang="en-US" dirty="0"/>
              <a:t>.</a:t>
            </a:r>
          </a:p>
          <a:p>
            <a:pPr lvl="2">
              <a:defRPr/>
            </a:pPr>
            <a:r>
              <a:rPr lang="en-US" dirty="0" err="1"/>
              <a:t>Không</a:t>
            </a:r>
            <a:r>
              <a:rPr lang="en-US" dirty="0"/>
              <a:t> l</a:t>
            </a:r>
            <a:r>
              <a:rPr lang="vi-VN" dirty="0"/>
              <a:t>ư</a:t>
            </a:r>
            <a:r>
              <a:rPr lang="en-US" dirty="0"/>
              <a:t>u </a:t>
            </a:r>
            <a:r>
              <a:rPr lang="en-US" dirty="0" err="1"/>
              <a:t>trực</a:t>
            </a:r>
            <a:r>
              <a:rPr lang="en-US" dirty="0"/>
              <a:t> </a:t>
            </a:r>
            <a:r>
              <a:rPr lang="en-US" dirty="0" err="1"/>
              <a:t>tiếp</a:t>
            </a:r>
            <a:r>
              <a:rPr lang="en-US" dirty="0"/>
              <a:t> </a:t>
            </a:r>
            <a:r>
              <a:rPr lang="en-US" dirty="0" err="1"/>
              <a:t>ký</a:t>
            </a:r>
            <a:r>
              <a:rPr lang="en-US" dirty="0"/>
              <a:t> </a:t>
            </a:r>
            <a:r>
              <a:rPr lang="en-US" dirty="0" err="1"/>
              <a:t>tự</a:t>
            </a:r>
            <a:r>
              <a:rPr lang="en-US" dirty="0"/>
              <a:t> </a:t>
            </a:r>
            <a:r>
              <a:rPr lang="en-US" dirty="0" err="1"/>
              <a:t>mà</a:t>
            </a:r>
            <a:r>
              <a:rPr lang="en-US" dirty="0"/>
              <a:t> </a:t>
            </a:r>
            <a:r>
              <a:rPr lang="en-US" dirty="0" err="1"/>
              <a:t>chỉ</a:t>
            </a:r>
            <a:r>
              <a:rPr lang="en-US" dirty="0"/>
              <a:t> l</a:t>
            </a:r>
            <a:r>
              <a:rPr lang="vi-VN" dirty="0"/>
              <a:t>ư</a:t>
            </a:r>
            <a:r>
              <a:rPr lang="en-US" dirty="0"/>
              <a:t>u </a:t>
            </a:r>
            <a:r>
              <a:rPr lang="en-US" dirty="0" err="1"/>
              <a:t>mã</a:t>
            </a:r>
            <a:r>
              <a:rPr lang="en-US" dirty="0"/>
              <a:t> ASCII </a:t>
            </a:r>
            <a:r>
              <a:rPr lang="en-US" dirty="0" err="1"/>
              <a:t>của</a:t>
            </a:r>
            <a:r>
              <a:rPr lang="en-US" dirty="0"/>
              <a:t> </a:t>
            </a:r>
            <a:r>
              <a:rPr lang="en-US" dirty="0" err="1"/>
              <a:t>ký</a:t>
            </a:r>
            <a:r>
              <a:rPr lang="en-US" dirty="0"/>
              <a:t> </a:t>
            </a:r>
            <a:r>
              <a:rPr lang="en-US" dirty="0" err="1"/>
              <a:t>tự</a:t>
            </a:r>
            <a:r>
              <a:rPr lang="en-US" dirty="0"/>
              <a:t> </a:t>
            </a:r>
            <a:r>
              <a:rPr lang="vi-VN" dirty="0"/>
              <a:t>đó</a:t>
            </a:r>
            <a:r>
              <a:rPr lang="en-US" dirty="0"/>
              <a:t>.</a:t>
            </a:r>
          </a:p>
          <a:p>
            <a:pPr>
              <a:defRPr/>
            </a:pPr>
            <a:r>
              <a:rPr lang="en-US" dirty="0" err="1">
                <a:solidFill>
                  <a:schemeClr val="tx1">
                    <a:lumMod val="60000"/>
                    <a:lumOff val="40000"/>
                  </a:schemeClr>
                </a:solidFill>
              </a:rPr>
              <a:t>Ví</a:t>
            </a:r>
            <a:r>
              <a:rPr lang="en-US" dirty="0">
                <a:solidFill>
                  <a:schemeClr val="tx1">
                    <a:lumMod val="60000"/>
                    <a:lumOff val="40000"/>
                  </a:schemeClr>
                </a:solidFill>
              </a:rPr>
              <a:t> </a:t>
            </a:r>
            <a:r>
              <a:rPr lang="en-US" dirty="0" err="1">
                <a:solidFill>
                  <a:schemeClr val="tx1">
                    <a:lumMod val="60000"/>
                    <a:lumOff val="40000"/>
                  </a:schemeClr>
                </a:solidFill>
              </a:rPr>
              <a:t>dụ</a:t>
            </a:r>
            <a:endParaRPr lang="en-US" dirty="0">
              <a:solidFill>
                <a:schemeClr val="tx1">
                  <a:lumMod val="60000"/>
                  <a:lumOff val="40000"/>
                </a:schemeClr>
              </a:solidFill>
            </a:endParaRPr>
          </a:p>
          <a:p>
            <a:pPr lvl="1">
              <a:defRPr/>
            </a:pPr>
            <a:r>
              <a:rPr lang="en-US" dirty="0"/>
              <a:t>L</a:t>
            </a:r>
            <a:r>
              <a:rPr lang="vi-VN" dirty="0"/>
              <a:t>ư</a:t>
            </a:r>
            <a:r>
              <a:rPr lang="en-US" dirty="0"/>
              <a:t>u </a:t>
            </a:r>
            <a:r>
              <a:rPr lang="en-US" dirty="0" err="1"/>
              <a:t>số</a:t>
            </a:r>
            <a:r>
              <a:rPr lang="en-US" dirty="0"/>
              <a:t> 65 t</a:t>
            </a:r>
            <a:r>
              <a:rPr lang="vi-VN" dirty="0"/>
              <a:t>ươ</a:t>
            </a:r>
            <a:r>
              <a:rPr lang="en-US" dirty="0"/>
              <a:t>ng </a:t>
            </a:r>
            <a:r>
              <a:rPr lang="vi-VN" dirty="0"/>
              <a:t>đươ</a:t>
            </a:r>
            <a:r>
              <a:rPr lang="en-US" dirty="0"/>
              <a:t>ng </a:t>
            </a:r>
            <a:r>
              <a:rPr lang="en-US" dirty="0" err="1"/>
              <a:t>với</a:t>
            </a:r>
            <a:r>
              <a:rPr lang="en-US" dirty="0"/>
              <a:t> </a:t>
            </a:r>
            <a:r>
              <a:rPr lang="en-US" dirty="0" err="1"/>
              <a:t>ký</a:t>
            </a:r>
            <a:r>
              <a:rPr lang="en-US" dirty="0"/>
              <a:t> </a:t>
            </a:r>
            <a:r>
              <a:rPr lang="en-US" dirty="0" err="1"/>
              <a:t>tự</a:t>
            </a:r>
            <a:r>
              <a:rPr lang="en-US" dirty="0"/>
              <a:t> ‘A’…</a:t>
            </a:r>
          </a:p>
          <a:p>
            <a:pPr lvl="1">
              <a:defRPr/>
            </a:pPr>
            <a:r>
              <a:rPr lang="en-US" dirty="0"/>
              <a:t>L</a:t>
            </a:r>
            <a:r>
              <a:rPr lang="vi-VN" dirty="0"/>
              <a:t>ư</a:t>
            </a:r>
            <a:r>
              <a:rPr lang="en-US" dirty="0"/>
              <a:t>u </a:t>
            </a:r>
            <a:r>
              <a:rPr lang="en-US" dirty="0" err="1"/>
              <a:t>số</a:t>
            </a:r>
            <a:r>
              <a:rPr lang="en-US" dirty="0"/>
              <a:t> 97 t</a:t>
            </a:r>
            <a:r>
              <a:rPr lang="vi-VN" dirty="0"/>
              <a:t>ươ</a:t>
            </a:r>
            <a:r>
              <a:rPr lang="en-US" dirty="0"/>
              <a:t>ng </a:t>
            </a:r>
            <a:r>
              <a:rPr lang="vi-VN" dirty="0"/>
              <a:t>đươ</a:t>
            </a:r>
            <a:r>
              <a:rPr lang="en-US" dirty="0"/>
              <a:t>ng </a:t>
            </a:r>
            <a:r>
              <a:rPr lang="en-US" dirty="0" err="1"/>
              <a:t>với</a:t>
            </a:r>
            <a:r>
              <a:rPr lang="en-US" dirty="0"/>
              <a:t> </a:t>
            </a:r>
            <a:r>
              <a:rPr lang="en-US" dirty="0" err="1"/>
              <a:t>ký</a:t>
            </a:r>
            <a:r>
              <a:rPr lang="en-US" dirty="0"/>
              <a:t> </a:t>
            </a:r>
            <a:r>
              <a:rPr lang="en-US" dirty="0" err="1"/>
              <a:t>tự</a:t>
            </a:r>
            <a:r>
              <a:rPr lang="en-US" dirty="0"/>
              <a:t> ‘a’.</a:t>
            </a:r>
          </a:p>
        </p:txBody>
      </p:sp>
    </p:spTree>
    <p:extLst>
      <p:ext uri="{BB962C8B-B14F-4D97-AF65-F5344CB8AC3E}">
        <p14:creationId xmlns:p14="http://schemas.microsoft.com/office/powerpoint/2010/main" val="64291225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Ý NGHĨA CỦA KIỂU DỮ LIỆU</a:t>
            </a:r>
            <a:endParaRPr lang="en-US" dirty="0"/>
          </a:p>
        </p:txBody>
      </p:sp>
      <p:sp>
        <p:nvSpPr>
          <p:cNvPr id="4" name="Content Placeholder 3"/>
          <p:cNvSpPr>
            <a:spLocks noGrp="1"/>
          </p:cNvSpPr>
          <p:nvPr>
            <p:ph idx="1"/>
          </p:nvPr>
        </p:nvSpPr>
        <p:spPr/>
        <p:txBody>
          <a:bodyPr/>
          <a:lstStyle/>
          <a:p>
            <a:pPr>
              <a:defRPr/>
            </a:pPr>
            <a:r>
              <a:rPr lang="en-US" dirty="0" err="1" smtClean="0"/>
              <a:t>Cách</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khoảng</a:t>
            </a:r>
            <a:r>
              <a:rPr lang="en-US" dirty="0" smtClean="0"/>
              <a:t> </a:t>
            </a:r>
            <a:r>
              <a:rPr lang="en-US" dirty="0" err="1" smtClean="0"/>
              <a:t>lưu</a:t>
            </a:r>
            <a:r>
              <a:rPr lang="en-US" dirty="0" smtClean="0"/>
              <a:t> </a:t>
            </a:r>
            <a:r>
              <a:rPr lang="en-US" dirty="0" err="1" smtClean="0"/>
              <a:t>trữ</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endParaRPr lang="en-US" dirty="0" smtClean="0"/>
          </a:p>
          <a:p>
            <a:pPr lvl="1">
              <a:defRPr/>
            </a:pPr>
            <a:r>
              <a:rPr lang="en-US" dirty="0" err="1" smtClean="0"/>
              <a:t>Ví</a:t>
            </a:r>
            <a:r>
              <a:rPr lang="en-US" dirty="0" smtClean="0"/>
              <a:t> </a:t>
            </a:r>
            <a:r>
              <a:rPr lang="en-US" dirty="0" err="1" smtClean="0"/>
              <a:t>dụ</a:t>
            </a:r>
            <a:r>
              <a:rPr lang="en-US" dirty="0" smtClean="0"/>
              <a:t>: </a:t>
            </a:r>
            <a:r>
              <a:rPr lang="en-US" dirty="0" err="1" smtClean="0"/>
              <a:t>Kiểu</a:t>
            </a:r>
            <a:r>
              <a:rPr lang="en-US" dirty="0" smtClean="0"/>
              <a:t> short </a:t>
            </a:r>
            <a:r>
              <a:rPr lang="en-US" dirty="0" err="1" smtClean="0"/>
              <a:t>có</a:t>
            </a:r>
            <a:r>
              <a:rPr lang="en-US" dirty="0" smtClean="0"/>
              <a:t> </a:t>
            </a:r>
            <a:r>
              <a:rPr lang="en-US" dirty="0" err="1" smtClean="0"/>
              <a:t>độ</a:t>
            </a:r>
            <a:r>
              <a:rPr lang="en-US" dirty="0" smtClean="0"/>
              <a:t> </a:t>
            </a:r>
            <a:r>
              <a:rPr lang="en-US" dirty="0" err="1" smtClean="0"/>
              <a:t>lớn</a:t>
            </a:r>
            <a:r>
              <a:rPr lang="en-US" dirty="0" smtClean="0"/>
              <a:t> </a:t>
            </a:r>
            <a:r>
              <a:rPr lang="en-US" dirty="0" err="1" smtClean="0"/>
              <a:t>là</a:t>
            </a:r>
            <a:r>
              <a:rPr lang="en-US" dirty="0" smtClean="0"/>
              <a:t> 2 byte (1 byte = 8 bit)</a:t>
            </a:r>
          </a:p>
          <a:p>
            <a:pPr lvl="2">
              <a:defRPr/>
            </a:pPr>
            <a:r>
              <a:rPr lang="en-US" dirty="0" err="1" smtClean="0"/>
              <a:t>Thì</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lưu</a:t>
            </a:r>
            <a:r>
              <a:rPr lang="en-US" dirty="0" smtClean="0"/>
              <a:t> </a:t>
            </a:r>
            <a:r>
              <a:rPr lang="en-US" dirty="0" err="1" smtClean="0"/>
              <a:t>trữ</a:t>
            </a:r>
            <a:r>
              <a:rPr lang="en-US" dirty="0" smtClean="0"/>
              <a:t> </a:t>
            </a:r>
            <a:r>
              <a:rPr lang="en-US" dirty="0" err="1" smtClean="0"/>
              <a:t>lớn</a:t>
            </a:r>
            <a:r>
              <a:rPr lang="en-US" dirty="0" smtClean="0"/>
              <a:t> </a:t>
            </a:r>
            <a:r>
              <a:rPr lang="en-US" dirty="0" err="1" smtClean="0"/>
              <a:t>nhất</a:t>
            </a:r>
            <a:r>
              <a:rPr lang="en-US" dirty="0" smtClean="0"/>
              <a:t> </a:t>
            </a:r>
            <a:r>
              <a:rPr lang="en-US" dirty="0" err="1" smtClean="0"/>
              <a:t>sẽ</a:t>
            </a:r>
            <a:r>
              <a:rPr lang="en-US" dirty="0" smtClean="0"/>
              <a:t> </a:t>
            </a:r>
            <a:r>
              <a:rPr lang="en-US" dirty="0" err="1" smtClean="0"/>
              <a:t>là</a:t>
            </a:r>
            <a:r>
              <a:rPr lang="en-US" dirty="0" smtClean="0"/>
              <a:t> 2^</a:t>
            </a:r>
            <a:r>
              <a:rPr lang="en-US" baseline="30000" dirty="0" smtClean="0"/>
              <a:t>16</a:t>
            </a:r>
            <a:r>
              <a:rPr lang="en-US" dirty="0" smtClean="0"/>
              <a:t>-1 = 65535</a:t>
            </a:r>
          </a:p>
          <a:p>
            <a:pPr lvl="1">
              <a:defRPr/>
            </a:pPr>
            <a:r>
              <a:rPr lang="en-US" dirty="0" err="1" smtClean="0"/>
              <a:t>Ví</a:t>
            </a:r>
            <a:r>
              <a:rPr lang="en-US" dirty="0" smtClean="0"/>
              <a:t> </a:t>
            </a:r>
            <a:r>
              <a:rPr lang="en-US" dirty="0" err="1" smtClean="0"/>
              <a:t>dụ</a:t>
            </a:r>
            <a:r>
              <a:rPr lang="en-US" dirty="0" smtClean="0"/>
              <a:t>: </a:t>
            </a:r>
            <a:r>
              <a:rPr lang="en-US" dirty="0" err="1" smtClean="0"/>
              <a:t>Kiểu</a:t>
            </a:r>
            <a:r>
              <a:rPr lang="en-US" dirty="0" smtClean="0"/>
              <a:t> char </a:t>
            </a:r>
            <a:r>
              <a:rPr lang="en-US" dirty="0" err="1" smtClean="0"/>
              <a:t>có</a:t>
            </a:r>
            <a:r>
              <a:rPr lang="en-US" dirty="0" smtClean="0"/>
              <a:t> </a:t>
            </a:r>
            <a:r>
              <a:rPr lang="en-US" dirty="0" err="1" smtClean="0"/>
              <a:t>độ</a:t>
            </a:r>
            <a:r>
              <a:rPr lang="en-US" dirty="0" smtClean="0"/>
              <a:t> </a:t>
            </a:r>
            <a:r>
              <a:rPr lang="en-US" dirty="0" err="1" smtClean="0"/>
              <a:t>lớn</a:t>
            </a:r>
            <a:r>
              <a:rPr lang="en-US" dirty="0" smtClean="0"/>
              <a:t> </a:t>
            </a:r>
            <a:r>
              <a:rPr lang="en-US" dirty="0" err="1" smtClean="0"/>
              <a:t>là</a:t>
            </a:r>
            <a:r>
              <a:rPr lang="en-US" dirty="0" smtClean="0"/>
              <a:t> 1 byte (1 byte = 8 bit)</a:t>
            </a:r>
          </a:p>
          <a:p>
            <a:pPr lvl="2">
              <a:defRPr/>
            </a:pPr>
            <a:r>
              <a:rPr lang="en-US" dirty="0" err="1" smtClean="0"/>
              <a:t>Thì</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lưu</a:t>
            </a:r>
            <a:r>
              <a:rPr lang="en-US" dirty="0" smtClean="0"/>
              <a:t> </a:t>
            </a:r>
            <a:r>
              <a:rPr lang="en-US" dirty="0" err="1" smtClean="0"/>
              <a:t>trữ</a:t>
            </a:r>
            <a:r>
              <a:rPr lang="en-US" dirty="0" smtClean="0"/>
              <a:t> </a:t>
            </a:r>
            <a:r>
              <a:rPr lang="en-US" dirty="0" err="1" smtClean="0"/>
              <a:t>lớn</a:t>
            </a:r>
            <a:r>
              <a:rPr lang="en-US" dirty="0" smtClean="0"/>
              <a:t> </a:t>
            </a:r>
            <a:r>
              <a:rPr lang="en-US" dirty="0" err="1" smtClean="0"/>
              <a:t>nhất</a:t>
            </a:r>
            <a:r>
              <a:rPr lang="en-US" dirty="0" smtClean="0"/>
              <a:t> </a:t>
            </a:r>
            <a:r>
              <a:rPr lang="en-US" dirty="0" err="1" smtClean="0"/>
              <a:t>sẽ</a:t>
            </a:r>
            <a:r>
              <a:rPr lang="en-US" dirty="0" smtClean="0"/>
              <a:t> </a:t>
            </a:r>
            <a:r>
              <a:rPr lang="en-US" dirty="0" err="1" smtClean="0"/>
              <a:t>là</a:t>
            </a:r>
            <a:r>
              <a:rPr lang="en-US" dirty="0" smtClean="0"/>
              <a:t> 2^8-1 = 255</a:t>
            </a:r>
          </a:p>
          <a:p>
            <a:pPr marL="457200" lvl="1" indent="0">
              <a:buNone/>
              <a:defRPr/>
            </a:pPr>
            <a:endParaRPr lang="en-US" dirty="0" smtClean="0"/>
          </a:p>
          <a:p>
            <a:pPr>
              <a:defRPr/>
            </a:pPr>
            <a:r>
              <a:rPr lang="en-US" dirty="0" err="1" smtClean="0"/>
              <a:t>Tùy</a:t>
            </a:r>
            <a:r>
              <a:rPr lang="en-US" dirty="0" smtClean="0"/>
              <a:t> </a:t>
            </a:r>
            <a:r>
              <a:rPr lang="en-US" dirty="0" err="1" smtClean="0"/>
              <a:t>thuộc</a:t>
            </a:r>
            <a:r>
              <a:rPr lang="en-US" dirty="0" smtClean="0"/>
              <a:t> </a:t>
            </a:r>
            <a:r>
              <a:rPr lang="en-US" dirty="0" err="1" smtClean="0"/>
              <a:t>và</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chúng</a:t>
            </a:r>
            <a:r>
              <a:rPr lang="en-US" dirty="0" smtClean="0"/>
              <a:t> ta </a:t>
            </a:r>
            <a:r>
              <a:rPr lang="en-US" dirty="0" err="1" smtClean="0"/>
              <a:t>cần</a:t>
            </a:r>
            <a:r>
              <a:rPr lang="en-US" dirty="0" smtClean="0"/>
              <a:t> </a:t>
            </a:r>
            <a:r>
              <a:rPr lang="en-US" dirty="0" err="1" smtClean="0"/>
              <a:t>lưu</a:t>
            </a:r>
            <a:r>
              <a:rPr lang="en-US" dirty="0" smtClean="0"/>
              <a:t> </a:t>
            </a:r>
            <a:r>
              <a:rPr lang="en-US" dirty="0" err="1" smtClean="0"/>
              <a:t>trữ</a:t>
            </a:r>
            <a:r>
              <a:rPr lang="en-US" dirty="0" smtClean="0"/>
              <a:t> </a:t>
            </a:r>
            <a:r>
              <a:rPr lang="en-US" dirty="0" err="1" smtClean="0"/>
              <a:t>là</a:t>
            </a:r>
            <a:r>
              <a:rPr lang="en-US" dirty="0" smtClean="0"/>
              <a:t> </a:t>
            </a:r>
            <a:r>
              <a:rPr lang="en-US" dirty="0" err="1" smtClean="0"/>
              <a:t>gì</a:t>
            </a:r>
            <a:r>
              <a:rPr lang="en-US" dirty="0" smtClean="0"/>
              <a:t>, </a:t>
            </a:r>
            <a:r>
              <a:rPr lang="en-US" dirty="0" err="1" smtClean="0"/>
              <a:t>để</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phù</a:t>
            </a:r>
            <a:r>
              <a:rPr lang="en-US" dirty="0" smtClean="0"/>
              <a:t> </a:t>
            </a:r>
            <a:r>
              <a:rPr lang="en-US" dirty="0" err="1" smtClean="0"/>
              <a:t>hợp</a:t>
            </a:r>
            <a:endParaRPr lang="en-US" dirty="0" smtClean="0"/>
          </a:p>
          <a:p>
            <a:pPr lvl="1">
              <a:defRPr/>
            </a:pPr>
            <a:endParaRPr lang="en-US" dirty="0"/>
          </a:p>
          <a:p>
            <a:pPr>
              <a:defRPr/>
            </a:pPr>
            <a:endParaRPr lang="en-US" baseline="30000" dirty="0"/>
          </a:p>
          <a:p>
            <a:endParaRPr lang="en-US" dirty="0"/>
          </a:p>
        </p:txBody>
      </p:sp>
    </p:spTree>
    <p:extLst>
      <p:ext uri="{BB962C8B-B14F-4D97-AF65-F5344CB8AC3E}">
        <p14:creationId xmlns:p14="http://schemas.microsoft.com/office/powerpoint/2010/main" val="92061017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KIỂU LUẬN LÝ</a:t>
            </a:r>
            <a:endParaRPr lang="en-US" dirty="0"/>
          </a:p>
        </p:txBody>
      </p:sp>
      <p:sp>
        <p:nvSpPr>
          <p:cNvPr id="4" name="Content Placeholder 3"/>
          <p:cNvSpPr>
            <a:spLocks noGrp="1"/>
          </p:cNvSpPr>
          <p:nvPr>
            <p:ph idx="1"/>
          </p:nvPr>
        </p:nvSpPr>
        <p:spPr/>
        <p:txBody>
          <a:bodyPr>
            <a:normAutofit/>
          </a:bodyPr>
          <a:lstStyle/>
          <a:p>
            <a:pPr>
              <a:defRPr/>
            </a:pPr>
            <a:r>
              <a:rPr lang="en-US" dirty="0" err="1">
                <a:solidFill>
                  <a:schemeClr val="tx1">
                    <a:lumMod val="60000"/>
                    <a:lumOff val="40000"/>
                  </a:schemeClr>
                </a:solidFill>
              </a:rPr>
              <a:t>Đặc</a:t>
            </a:r>
            <a:r>
              <a:rPr lang="en-US" dirty="0">
                <a:solidFill>
                  <a:schemeClr val="tx1">
                    <a:lumMod val="60000"/>
                    <a:lumOff val="40000"/>
                  </a:schemeClr>
                </a:solidFill>
              </a:rPr>
              <a:t> </a:t>
            </a:r>
            <a:r>
              <a:rPr lang="vi-VN" dirty="0">
                <a:solidFill>
                  <a:schemeClr val="tx1">
                    <a:lumMod val="60000"/>
                    <a:lumOff val="40000"/>
                  </a:schemeClr>
                </a:solidFill>
              </a:rPr>
              <a:t>đ</a:t>
            </a:r>
            <a:r>
              <a:rPr lang="en-US" dirty="0" err="1">
                <a:solidFill>
                  <a:schemeClr val="tx1">
                    <a:lumMod val="60000"/>
                    <a:lumOff val="40000"/>
                  </a:schemeClr>
                </a:solidFill>
              </a:rPr>
              <a:t>iểm</a:t>
            </a:r>
            <a:endParaRPr lang="en-US" dirty="0">
              <a:solidFill>
                <a:schemeClr val="tx1">
                  <a:lumMod val="60000"/>
                  <a:lumOff val="40000"/>
                </a:schemeClr>
              </a:solidFill>
            </a:endParaRPr>
          </a:p>
          <a:p>
            <a:pPr lvl="1">
              <a:defRPr/>
            </a:pPr>
            <a:r>
              <a:rPr lang="en-US" dirty="0"/>
              <a:t>C </a:t>
            </a:r>
            <a:r>
              <a:rPr lang="en-US" dirty="0" err="1"/>
              <a:t>ngầm</a:t>
            </a:r>
            <a:r>
              <a:rPr lang="en-US" dirty="0"/>
              <a:t> </a:t>
            </a:r>
            <a:r>
              <a:rPr lang="vi-VN" dirty="0"/>
              <a:t>đị</a:t>
            </a:r>
            <a:r>
              <a:rPr lang="en-US" dirty="0" err="1"/>
              <a:t>nh</a:t>
            </a:r>
            <a:r>
              <a:rPr lang="en-US" dirty="0"/>
              <a:t> </a:t>
            </a:r>
            <a:r>
              <a:rPr lang="en-US" dirty="0" err="1"/>
              <a:t>một</a:t>
            </a:r>
            <a:r>
              <a:rPr lang="en-US" dirty="0"/>
              <a:t> </a:t>
            </a:r>
            <a:r>
              <a:rPr lang="en-US" dirty="0" err="1"/>
              <a:t>cách</a:t>
            </a:r>
            <a:r>
              <a:rPr lang="en-US" dirty="0"/>
              <a:t> </a:t>
            </a:r>
            <a:r>
              <a:rPr lang="en-US" dirty="0" err="1"/>
              <a:t>không</a:t>
            </a:r>
            <a:r>
              <a:rPr lang="en-US" dirty="0"/>
              <a:t> t</a:t>
            </a:r>
            <a:r>
              <a:rPr lang="vi-VN" dirty="0"/>
              <a:t>ườ</a:t>
            </a:r>
            <a:r>
              <a:rPr lang="en-US" dirty="0"/>
              <a:t>ng minh:</a:t>
            </a:r>
          </a:p>
          <a:p>
            <a:pPr lvl="2">
              <a:defRPr/>
            </a:pPr>
            <a:r>
              <a:rPr lang="en-US" dirty="0">
                <a:solidFill>
                  <a:srgbClr val="FF0000"/>
                </a:solidFill>
              </a:rPr>
              <a:t>false</a:t>
            </a:r>
            <a:r>
              <a:rPr lang="en-US" dirty="0"/>
              <a:t> (</a:t>
            </a:r>
            <a:r>
              <a:rPr lang="en-US" dirty="0" err="1"/>
              <a:t>sai</a:t>
            </a:r>
            <a:r>
              <a:rPr lang="en-US" dirty="0"/>
              <a:t>): </a:t>
            </a:r>
            <a:r>
              <a:rPr lang="en-US" dirty="0" err="1"/>
              <a:t>giá</a:t>
            </a:r>
            <a:r>
              <a:rPr lang="en-US" dirty="0"/>
              <a:t> </a:t>
            </a:r>
            <a:r>
              <a:rPr lang="en-US" dirty="0" err="1"/>
              <a:t>trị</a:t>
            </a:r>
            <a:r>
              <a:rPr lang="en-US" dirty="0"/>
              <a:t> 0.</a:t>
            </a:r>
          </a:p>
          <a:p>
            <a:pPr lvl="2">
              <a:defRPr/>
            </a:pPr>
            <a:r>
              <a:rPr lang="en-US" dirty="0">
                <a:solidFill>
                  <a:srgbClr val="FF0000"/>
                </a:solidFill>
              </a:rPr>
              <a:t>true</a:t>
            </a:r>
            <a:r>
              <a:rPr lang="en-US" dirty="0"/>
              <a:t> (</a:t>
            </a:r>
            <a:r>
              <a:rPr lang="vi-VN" dirty="0"/>
              <a:t>đú</a:t>
            </a:r>
            <a:r>
              <a:rPr lang="en-US" dirty="0"/>
              <a:t>ng): </a:t>
            </a:r>
            <a:r>
              <a:rPr lang="en-US" dirty="0" err="1" smtClean="0"/>
              <a:t>giá</a:t>
            </a:r>
            <a:r>
              <a:rPr lang="en-US" dirty="0" smtClean="0"/>
              <a:t> </a:t>
            </a:r>
            <a:r>
              <a:rPr lang="en-US" dirty="0" err="1" smtClean="0"/>
              <a:t>trị</a:t>
            </a:r>
            <a:r>
              <a:rPr lang="en-US" dirty="0" smtClean="0"/>
              <a:t> </a:t>
            </a:r>
            <a:r>
              <a:rPr lang="en-US" dirty="0" err="1" smtClean="0"/>
              <a:t>khác</a:t>
            </a:r>
            <a:r>
              <a:rPr lang="en-US" dirty="0" smtClean="0"/>
              <a:t> 0</a:t>
            </a:r>
            <a:endParaRPr lang="en-US" dirty="0"/>
          </a:p>
          <a:p>
            <a:pPr lvl="1">
              <a:defRPr/>
            </a:pPr>
            <a:r>
              <a:rPr lang="en-US" dirty="0"/>
              <a:t>C++: </a:t>
            </a:r>
            <a:r>
              <a:rPr lang="en-US" dirty="0">
                <a:solidFill>
                  <a:srgbClr val="FF0000"/>
                </a:solidFill>
              </a:rPr>
              <a:t>bool</a:t>
            </a:r>
          </a:p>
          <a:p>
            <a:pPr>
              <a:defRPr/>
            </a:pPr>
            <a:r>
              <a:rPr lang="en-US" dirty="0" err="1">
                <a:solidFill>
                  <a:schemeClr val="tx1">
                    <a:lumMod val="60000"/>
                    <a:lumOff val="40000"/>
                  </a:schemeClr>
                </a:solidFill>
              </a:rPr>
              <a:t>Ví</a:t>
            </a:r>
            <a:r>
              <a:rPr lang="en-US" dirty="0">
                <a:solidFill>
                  <a:schemeClr val="tx1">
                    <a:lumMod val="60000"/>
                    <a:lumOff val="40000"/>
                  </a:schemeClr>
                </a:solidFill>
              </a:rPr>
              <a:t> </a:t>
            </a:r>
            <a:r>
              <a:rPr lang="en-US" dirty="0" err="1">
                <a:solidFill>
                  <a:schemeClr val="tx1">
                    <a:lumMod val="60000"/>
                    <a:lumOff val="40000"/>
                  </a:schemeClr>
                </a:solidFill>
              </a:rPr>
              <a:t>dụ</a:t>
            </a:r>
            <a:endParaRPr lang="en-US" dirty="0">
              <a:solidFill>
                <a:schemeClr val="tx1">
                  <a:lumMod val="60000"/>
                  <a:lumOff val="40000"/>
                </a:schemeClr>
              </a:solidFill>
            </a:endParaRPr>
          </a:p>
          <a:p>
            <a:pPr lvl="1">
              <a:defRPr/>
            </a:pPr>
            <a:r>
              <a:rPr lang="en-US" dirty="0"/>
              <a:t>0 (false), 1 (true), 2 (true), 2.5 (true)</a:t>
            </a:r>
          </a:p>
          <a:p>
            <a:pPr lvl="1">
              <a:defRPr/>
            </a:pPr>
            <a:r>
              <a:rPr lang="en-US" dirty="0"/>
              <a:t>1 &gt; 2 (0, false), 1 &lt; 2 (1, true</a:t>
            </a:r>
            <a:r>
              <a:rPr lang="en-US" dirty="0" smtClean="0"/>
              <a:t>)</a:t>
            </a:r>
            <a:endParaRPr lang="en-US" dirty="0"/>
          </a:p>
        </p:txBody>
      </p:sp>
    </p:spTree>
    <p:extLst>
      <p:ext uri="{BB962C8B-B14F-4D97-AF65-F5344CB8AC3E}">
        <p14:creationId xmlns:p14="http://schemas.microsoft.com/office/powerpoint/2010/main" val="258517283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KIỂM TRA KÍCH THƯỚC KIỂU DỮ LIỆU</a:t>
            </a:r>
            <a:endParaRPr lang="en-US" dirty="0"/>
          </a:p>
        </p:txBody>
      </p:sp>
    </p:spTree>
    <p:extLst>
      <p:ext uri="{BB962C8B-B14F-4D97-AF65-F5344CB8AC3E}">
        <p14:creationId xmlns:p14="http://schemas.microsoft.com/office/powerpoint/2010/main" val="123878206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Tóm</a:t>
            </a:r>
            <a:r>
              <a:rPr lang="en-US" dirty="0" smtClean="0"/>
              <a:t> </a:t>
            </a:r>
            <a:r>
              <a:rPr lang="en-US" dirty="0" err="1" smtClean="0"/>
              <a:t>tắt</a:t>
            </a:r>
            <a:r>
              <a:rPr lang="en-US" dirty="0" smtClean="0"/>
              <a:t> </a:t>
            </a:r>
            <a:r>
              <a:rPr lang="en-US" dirty="0" err="1" smtClean="0"/>
              <a:t>bài</a:t>
            </a:r>
            <a:r>
              <a:rPr lang="en-US" dirty="0" smtClean="0"/>
              <a:t> </a:t>
            </a:r>
            <a:r>
              <a:rPr lang="en-US" dirty="0" err="1" smtClean="0"/>
              <a:t>học</a:t>
            </a:r>
            <a:endParaRPr lang="en-US" dirty="0"/>
          </a:p>
        </p:txBody>
      </p:sp>
      <p:sp>
        <p:nvSpPr>
          <p:cNvPr id="5" name="Content Placeholder 4"/>
          <p:cNvSpPr>
            <a:spLocks noGrp="1"/>
          </p:cNvSpPr>
          <p:nvPr>
            <p:ph idx="1"/>
          </p:nvPr>
        </p:nvSpPr>
        <p:spPr>
          <a:xfrm>
            <a:off x="609442" y="1066800"/>
            <a:ext cx="8913970" cy="5257800"/>
          </a:xfrm>
        </p:spPr>
        <p:txBody>
          <a:bodyPr/>
          <a:lstStyle/>
          <a:p>
            <a:r>
              <a:rPr lang="en-US" dirty="0" err="1" smtClean="0"/>
              <a:t>Viết</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đầu</a:t>
            </a:r>
            <a:r>
              <a:rPr lang="en-US" dirty="0" smtClean="0"/>
              <a:t> </a:t>
            </a:r>
            <a:r>
              <a:rPr lang="en-US" dirty="0" err="1" smtClean="0"/>
              <a:t>tiên</a:t>
            </a:r>
            <a:endParaRPr lang="en-US" dirty="0" smtClean="0"/>
          </a:p>
          <a:p>
            <a:r>
              <a:rPr lang="en-US" dirty="0" err="1" smtClean="0"/>
              <a:t>Kiểu</a:t>
            </a:r>
            <a:r>
              <a:rPr lang="en-US" dirty="0" smtClean="0"/>
              <a:t> </a:t>
            </a:r>
            <a:r>
              <a:rPr lang="en-US" dirty="0" err="1" smtClean="0"/>
              <a:t>dữ</a:t>
            </a:r>
            <a:r>
              <a:rPr lang="en-US" dirty="0" smtClean="0"/>
              <a:t> </a:t>
            </a:r>
            <a:r>
              <a:rPr lang="en-US" dirty="0" err="1" smtClean="0"/>
              <a:t>liệu</a:t>
            </a:r>
            <a:endParaRPr lang="en-US" dirty="0"/>
          </a:p>
        </p:txBody>
      </p:sp>
    </p:spTree>
    <p:extLst>
      <p:ext uri="{BB962C8B-B14F-4D97-AF65-F5344CB8AC3E}">
        <p14:creationId xmlns:p14="http://schemas.microsoft.com/office/powerpoint/2010/main" val="342681834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Chèn</a:t>
            </a:r>
            <a:r>
              <a:rPr lang="en-US" dirty="0" smtClean="0"/>
              <a:t> quiz</a:t>
            </a:r>
            <a:endParaRPr lang="en-US" dirty="0"/>
          </a:p>
        </p:txBody>
      </p:sp>
    </p:spTree>
    <p:extLst>
      <p:ext uri="{BB962C8B-B14F-4D97-AF65-F5344CB8AC3E}">
        <p14:creationId xmlns:p14="http://schemas.microsoft.com/office/powerpoint/2010/main" val="37750870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894132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LẬP TRÌNH CÓ TỪ KHI NÀO?</a:t>
            </a:r>
            <a:endParaRPr lang="en-US" dirty="0"/>
          </a:p>
        </p:txBody>
      </p:sp>
      <p:sp>
        <p:nvSpPr>
          <p:cNvPr id="4" name="Content Placeholder 3"/>
          <p:cNvSpPr>
            <a:spLocks noGrp="1"/>
          </p:cNvSpPr>
          <p:nvPr>
            <p:ph idx="1"/>
          </p:nvPr>
        </p:nvSpPr>
        <p:spPr/>
        <p:txBody>
          <a:bodyPr/>
          <a:lstStyle/>
          <a:p>
            <a:pPr algn="just"/>
            <a:r>
              <a:rPr lang="vi-VN" dirty="0"/>
              <a:t>Khi </a:t>
            </a:r>
            <a:r>
              <a:rPr lang="en-US" dirty="0" err="1" smtClean="0"/>
              <a:t>máy</a:t>
            </a:r>
            <a:r>
              <a:rPr lang="en-US" dirty="0" smtClean="0"/>
              <a:t> </a:t>
            </a:r>
            <a:r>
              <a:rPr lang="en-US" dirty="0" err="1" smtClean="0"/>
              <a:t>tính</a:t>
            </a:r>
            <a:r>
              <a:rPr lang="en-US" dirty="0" smtClean="0"/>
              <a:t> </a:t>
            </a:r>
            <a:r>
              <a:rPr lang="en-US" dirty="0" err="1" smtClean="0"/>
              <a:t>ra</a:t>
            </a:r>
            <a:r>
              <a:rPr lang="en-US" dirty="0" smtClean="0"/>
              <a:t> </a:t>
            </a:r>
            <a:r>
              <a:rPr lang="en-US" dirty="0" err="1" smtClean="0"/>
              <a:t>đời</a:t>
            </a:r>
            <a:r>
              <a:rPr lang="en-US" dirty="0" smtClean="0"/>
              <a:t> </a:t>
            </a:r>
            <a:r>
              <a:rPr lang="en-US" dirty="0" err="1" smtClean="0"/>
              <a:t>vào</a:t>
            </a:r>
            <a:r>
              <a:rPr lang="en-US" dirty="0" smtClean="0"/>
              <a:t> </a:t>
            </a:r>
            <a:r>
              <a:rPr lang="en-US" dirty="0" err="1" smtClean="0"/>
              <a:t>năm</a:t>
            </a:r>
            <a:r>
              <a:rPr lang="en-US" dirty="0" smtClean="0"/>
              <a:t> 1837, </a:t>
            </a:r>
            <a:r>
              <a:rPr lang="en-US" dirty="0" err="1" smtClean="0"/>
              <a:t>thì</a:t>
            </a:r>
            <a:r>
              <a:rPr lang="en-US" dirty="0" smtClean="0"/>
              <a:t> </a:t>
            </a:r>
            <a:r>
              <a:rPr lang="en-US" dirty="0" err="1" smtClean="0"/>
              <a:t>việc</a:t>
            </a:r>
            <a:r>
              <a:rPr lang="en-US" dirty="0" smtClean="0"/>
              <a:t> </a:t>
            </a:r>
            <a:r>
              <a:rPr lang="en-US" dirty="0" err="1" smtClean="0"/>
              <a:t>hướng</a:t>
            </a:r>
            <a:r>
              <a:rPr lang="en-US" dirty="0" smtClean="0"/>
              <a:t> </a:t>
            </a:r>
            <a:r>
              <a:rPr lang="en-US" dirty="0" err="1" smtClean="0"/>
              <a:t>dẫn</a:t>
            </a:r>
            <a:r>
              <a:rPr lang="en-US" dirty="0" smtClean="0"/>
              <a:t> </a:t>
            </a:r>
            <a:r>
              <a:rPr lang="en-US" dirty="0" err="1" smtClean="0"/>
              <a:t>cho</a:t>
            </a:r>
            <a:r>
              <a:rPr lang="en-US" dirty="0" smtClean="0"/>
              <a:t> </a:t>
            </a:r>
            <a:r>
              <a:rPr lang="en-US" dirty="0" err="1" smtClean="0"/>
              <a:t>máy</a:t>
            </a:r>
            <a:r>
              <a:rPr lang="en-US" dirty="0" smtClean="0"/>
              <a:t> </a:t>
            </a:r>
            <a:r>
              <a:rPr lang="en-US" dirty="0" err="1" smtClean="0"/>
              <a:t>tính</a:t>
            </a:r>
            <a:r>
              <a:rPr lang="en-US" dirty="0" smtClean="0"/>
              <a:t> </a:t>
            </a:r>
            <a:r>
              <a:rPr lang="en-US" dirty="0" err="1" smtClean="0"/>
              <a:t>làm</a:t>
            </a:r>
            <a:r>
              <a:rPr lang="en-US" dirty="0" smtClean="0"/>
              <a:t> </a:t>
            </a:r>
            <a:r>
              <a:rPr lang="en-US" dirty="0" err="1" smtClean="0"/>
              <a:t>việc</a:t>
            </a:r>
            <a:r>
              <a:rPr lang="en-US" dirty="0"/>
              <a:t> </a:t>
            </a:r>
            <a:r>
              <a:rPr lang="en-US" dirty="0" err="1" smtClean="0"/>
              <a:t>thời</a:t>
            </a:r>
            <a:r>
              <a:rPr lang="en-US" dirty="0" smtClean="0"/>
              <a:t> </a:t>
            </a:r>
            <a:r>
              <a:rPr lang="en-US" dirty="0" err="1" smtClean="0"/>
              <a:t>bấy</a:t>
            </a:r>
            <a:r>
              <a:rPr lang="en-US" dirty="0" smtClean="0"/>
              <a:t> </a:t>
            </a:r>
            <a:r>
              <a:rPr lang="en-US" dirty="0" err="1" smtClean="0"/>
              <a:t>giờ</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dirty="0" err="1" smtClean="0"/>
              <a:t>lập</a:t>
            </a:r>
            <a:r>
              <a:rPr lang="en-US" dirty="0" smtClean="0"/>
              <a:t> </a:t>
            </a:r>
            <a:r>
              <a:rPr lang="en-US" dirty="0" err="1" smtClean="0"/>
              <a:t>trình</a:t>
            </a:r>
            <a:r>
              <a:rPr lang="en-US" dirty="0"/>
              <a:t> </a:t>
            </a:r>
            <a:r>
              <a:rPr lang="en-US" dirty="0" err="1" smtClean="0"/>
              <a:t>máy</a:t>
            </a:r>
            <a:r>
              <a:rPr lang="en-US" dirty="0" smtClean="0"/>
              <a:t> </a:t>
            </a:r>
            <a:r>
              <a:rPr lang="en-US" dirty="0" err="1" smtClean="0"/>
              <a:t>tính</a:t>
            </a:r>
            <a:r>
              <a:rPr lang="en-US" dirty="0" smtClean="0"/>
              <a:t>. </a:t>
            </a:r>
            <a:r>
              <a:rPr lang="en-US" dirty="0" err="1" smtClean="0"/>
              <a:t>Tuy</a:t>
            </a:r>
            <a:r>
              <a:rPr lang="en-US" dirty="0" smtClean="0"/>
              <a:t> </a:t>
            </a:r>
            <a:r>
              <a:rPr lang="en-US" dirty="0" err="1" smtClean="0"/>
              <a:t>nhiên</a:t>
            </a:r>
            <a:r>
              <a:rPr lang="en-US" dirty="0" smtClean="0"/>
              <a:t> </a:t>
            </a:r>
            <a:r>
              <a:rPr lang="en-US" dirty="0" err="1" smtClean="0"/>
              <a:t>những</a:t>
            </a:r>
            <a:r>
              <a:rPr lang="en-US" dirty="0" smtClean="0"/>
              <a:t> </a:t>
            </a:r>
            <a:r>
              <a:rPr lang="en-US" dirty="0" err="1" smtClean="0"/>
              <a:t>việc</a:t>
            </a:r>
            <a:r>
              <a:rPr lang="en-US" dirty="0" smtClean="0"/>
              <a:t> </a:t>
            </a:r>
            <a:r>
              <a:rPr lang="en-US" dirty="0" err="1" smtClean="0"/>
              <a:t>làm</a:t>
            </a:r>
            <a:r>
              <a:rPr lang="en-US" dirty="0" smtClean="0"/>
              <a:t> </a:t>
            </a:r>
            <a:r>
              <a:rPr lang="en-US" dirty="0" err="1" smtClean="0"/>
              <a:t>đó</a:t>
            </a:r>
            <a:r>
              <a:rPr lang="en-US" dirty="0" smtClean="0"/>
              <a:t> </a:t>
            </a:r>
            <a:r>
              <a:rPr lang="en-US" dirty="0" err="1" smtClean="0"/>
              <a:t>chưa</a:t>
            </a:r>
            <a:r>
              <a:rPr lang="en-US" dirty="0" smtClean="0"/>
              <a:t> </a:t>
            </a:r>
            <a:r>
              <a:rPr lang="en-US" dirty="0" err="1" smtClean="0"/>
              <a:t>được</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thành</a:t>
            </a:r>
            <a:r>
              <a:rPr lang="en-US" dirty="0" smtClean="0"/>
              <a:t> </a:t>
            </a:r>
            <a:r>
              <a:rPr lang="en-US" dirty="0" err="1" smtClean="0"/>
              <a:t>những</a:t>
            </a:r>
            <a:r>
              <a:rPr lang="en-US" dirty="0" smtClean="0"/>
              <a:t> </a:t>
            </a:r>
            <a:r>
              <a:rPr lang="en-US" dirty="0" err="1" smtClean="0"/>
              <a:t>tập</a:t>
            </a:r>
            <a:r>
              <a:rPr lang="en-US" dirty="0" smtClean="0"/>
              <a:t> </a:t>
            </a:r>
            <a:r>
              <a:rPr lang="en-US" dirty="0" err="1" smtClean="0"/>
              <a:t>lệnh</a:t>
            </a:r>
            <a:r>
              <a:rPr lang="en-US" dirty="0" smtClean="0"/>
              <a:t> </a:t>
            </a:r>
            <a:r>
              <a:rPr lang="en-US" dirty="0" err="1" smtClean="0"/>
              <a:t>rõ</a:t>
            </a:r>
            <a:r>
              <a:rPr lang="en-US" dirty="0" smtClean="0"/>
              <a:t> </a:t>
            </a:r>
            <a:r>
              <a:rPr lang="en-US" dirty="0" err="1" smtClean="0"/>
              <a:t>ràng</a:t>
            </a:r>
            <a:r>
              <a:rPr lang="en-US" dirty="0" smtClean="0"/>
              <a:t>.</a:t>
            </a:r>
          </a:p>
          <a:p>
            <a:pPr algn="just"/>
            <a:r>
              <a:rPr lang="en-US" i="1" dirty="0" err="1" smtClean="0"/>
              <a:t>Năm</a:t>
            </a:r>
            <a:r>
              <a:rPr lang="en-US" i="1" dirty="0" smtClean="0"/>
              <a:t> 1883, </a:t>
            </a:r>
            <a:r>
              <a:rPr lang="en-US" i="1" dirty="0" err="1" smtClean="0"/>
              <a:t>bà</a:t>
            </a:r>
            <a:r>
              <a:rPr lang="en-US" i="1" dirty="0" smtClean="0"/>
              <a:t> Ada Lovelace </a:t>
            </a:r>
            <a:r>
              <a:rPr lang="en-US" i="1" dirty="0" err="1" smtClean="0"/>
              <a:t>đã</a:t>
            </a:r>
            <a:r>
              <a:rPr lang="en-US" i="1" dirty="0" smtClean="0"/>
              <a:t> </a:t>
            </a:r>
            <a:r>
              <a:rPr lang="en-US" i="1" dirty="0" err="1" smtClean="0"/>
              <a:t>tạo</a:t>
            </a:r>
            <a:r>
              <a:rPr lang="en-US" i="1" dirty="0" smtClean="0"/>
              <a:t> </a:t>
            </a:r>
            <a:r>
              <a:rPr lang="en-US" i="1" dirty="0" err="1" smtClean="0"/>
              <a:t>ra</a:t>
            </a:r>
            <a:r>
              <a:rPr lang="en-US" i="1" dirty="0" smtClean="0"/>
              <a:t> </a:t>
            </a:r>
            <a:r>
              <a:rPr lang="en-US" i="1" dirty="0" err="1" smtClean="0"/>
              <a:t>ngôn</a:t>
            </a:r>
            <a:r>
              <a:rPr lang="en-US" i="1" dirty="0" smtClean="0"/>
              <a:t> </a:t>
            </a:r>
            <a:r>
              <a:rPr lang="en-US" i="1" dirty="0" err="1" smtClean="0"/>
              <a:t>ngữ</a:t>
            </a:r>
            <a:r>
              <a:rPr lang="en-US" i="1" dirty="0" smtClean="0"/>
              <a:t> </a:t>
            </a:r>
            <a:r>
              <a:rPr lang="en-US" i="1" dirty="0" err="1" smtClean="0"/>
              <a:t>lập</a:t>
            </a:r>
            <a:r>
              <a:rPr lang="en-US" i="1" dirty="0" smtClean="0"/>
              <a:t> </a:t>
            </a:r>
            <a:r>
              <a:rPr lang="en-US" i="1" dirty="0" err="1" smtClean="0"/>
              <a:t>trình</a:t>
            </a:r>
            <a:r>
              <a:rPr lang="en-US" i="1" dirty="0" smtClean="0"/>
              <a:t> </a:t>
            </a:r>
            <a:r>
              <a:rPr lang="en-US" i="1" dirty="0" err="1" smtClean="0"/>
              <a:t>đầu</a:t>
            </a:r>
            <a:r>
              <a:rPr lang="en-US" i="1" dirty="0" smtClean="0"/>
              <a:t> </a:t>
            </a:r>
            <a:r>
              <a:rPr lang="en-US" i="1" dirty="0" err="1" smtClean="0"/>
              <a:t>tiên</a:t>
            </a:r>
            <a:endParaRPr lang="en-US" i="1" dirty="0" smtClean="0"/>
          </a:p>
          <a:p>
            <a:pPr algn="just"/>
            <a:r>
              <a:rPr lang="vi-VN" dirty="0"/>
              <a:t>Sau đó các mã lệnh được thay thế bằng các tên gợi nhớ và lập trình được ở dạng văn bản (text) rồi dịch sang mã </a:t>
            </a:r>
            <a:r>
              <a:rPr lang="vi-VN" dirty="0" smtClean="0"/>
              <a:t>máy</a:t>
            </a:r>
            <a:r>
              <a:rPr lang="en-US" dirty="0" smtClean="0"/>
              <a:t>, </a:t>
            </a:r>
            <a:r>
              <a:rPr lang="en-US" dirty="0" err="1" smtClean="0"/>
              <a:t>gọi</a:t>
            </a:r>
            <a:r>
              <a:rPr lang="en-US" dirty="0" smtClean="0"/>
              <a:t> </a:t>
            </a:r>
            <a:r>
              <a:rPr lang="en-US" dirty="0" err="1" smtClean="0"/>
              <a:t>là</a:t>
            </a:r>
            <a:r>
              <a:rPr lang="en-US" dirty="0" smtClean="0"/>
              <a:t> </a:t>
            </a:r>
            <a:r>
              <a:rPr lang="en-US" i="1" dirty="0" err="1"/>
              <a:t>ngôn</a:t>
            </a:r>
            <a:r>
              <a:rPr lang="en-US" i="1" dirty="0"/>
              <a:t> </a:t>
            </a:r>
            <a:r>
              <a:rPr lang="en-US" i="1" dirty="0" err="1"/>
              <a:t>ngữ</a:t>
            </a:r>
            <a:r>
              <a:rPr lang="en-US" i="1" dirty="0"/>
              <a:t> </a:t>
            </a:r>
            <a:r>
              <a:rPr lang="en-US" i="1" dirty="0" err="1"/>
              <a:t>lập</a:t>
            </a:r>
            <a:r>
              <a:rPr lang="en-US" i="1" dirty="0"/>
              <a:t> </a:t>
            </a:r>
            <a:r>
              <a:rPr lang="en-US" i="1" dirty="0" err="1"/>
              <a:t>trình</a:t>
            </a:r>
            <a:r>
              <a:rPr lang="en-US" i="1" dirty="0"/>
              <a:t> </a:t>
            </a:r>
            <a:r>
              <a:rPr lang="en-US" i="1" dirty="0" err="1"/>
              <a:t>thế</a:t>
            </a:r>
            <a:r>
              <a:rPr lang="en-US" i="1" dirty="0"/>
              <a:t> </a:t>
            </a:r>
            <a:r>
              <a:rPr lang="en-US" i="1" dirty="0" err="1"/>
              <a:t>hệ</a:t>
            </a:r>
            <a:r>
              <a:rPr lang="en-US" i="1" dirty="0"/>
              <a:t> 2</a:t>
            </a:r>
            <a:endParaRPr lang="en-US" dirty="0" smtClean="0"/>
          </a:p>
          <a:p>
            <a:pPr algn="just"/>
            <a:r>
              <a:rPr lang="en-US" dirty="0" err="1"/>
              <a:t>Ngôn</a:t>
            </a:r>
            <a:r>
              <a:rPr lang="en-US" dirty="0"/>
              <a:t> </a:t>
            </a:r>
            <a:r>
              <a:rPr lang="en-US" dirty="0" err="1"/>
              <a:t>ngữ</a:t>
            </a:r>
            <a:r>
              <a:rPr lang="en-US" dirty="0"/>
              <a:t> </a:t>
            </a:r>
            <a:r>
              <a:rPr lang="en-US" dirty="0" err="1"/>
              <a:t>bậc</a:t>
            </a:r>
            <a:r>
              <a:rPr lang="en-US" dirty="0"/>
              <a:t> </a:t>
            </a:r>
            <a:r>
              <a:rPr lang="en-US" dirty="0" err="1"/>
              <a:t>cao</a:t>
            </a:r>
            <a:r>
              <a:rPr lang="en-US" dirty="0"/>
              <a:t> (high-level programming languages) hay </a:t>
            </a:r>
            <a:r>
              <a:rPr lang="en-US" i="1" dirty="0"/>
              <a:t>"</a:t>
            </a:r>
            <a:r>
              <a:rPr lang="en-US" i="1" dirty="0" err="1"/>
              <a:t>ngôn</a:t>
            </a:r>
            <a:r>
              <a:rPr lang="en-US" i="1" dirty="0"/>
              <a:t> </a:t>
            </a:r>
            <a:r>
              <a:rPr lang="en-US" i="1" dirty="0" err="1"/>
              <a:t>ngữ</a:t>
            </a:r>
            <a:r>
              <a:rPr lang="en-US" i="1" dirty="0"/>
              <a:t> </a:t>
            </a:r>
            <a:r>
              <a:rPr lang="en-US" i="1" dirty="0" err="1"/>
              <a:t>lập</a:t>
            </a:r>
            <a:r>
              <a:rPr lang="en-US" i="1" dirty="0"/>
              <a:t> </a:t>
            </a:r>
            <a:r>
              <a:rPr lang="en-US" i="1" dirty="0" err="1"/>
              <a:t>trình</a:t>
            </a:r>
            <a:r>
              <a:rPr lang="en-US" i="1" dirty="0"/>
              <a:t> </a:t>
            </a:r>
            <a:r>
              <a:rPr lang="en-US" i="1" dirty="0" err="1"/>
              <a:t>thế</a:t>
            </a:r>
            <a:r>
              <a:rPr lang="en-US" i="1" dirty="0"/>
              <a:t> </a:t>
            </a:r>
            <a:r>
              <a:rPr lang="en-US" i="1" dirty="0" err="1"/>
              <a:t>hệ</a:t>
            </a:r>
            <a:r>
              <a:rPr lang="en-US" i="1" dirty="0"/>
              <a:t> </a:t>
            </a:r>
            <a:r>
              <a:rPr lang="en-US" i="1" dirty="0" smtClean="0"/>
              <a:t>3 </a:t>
            </a:r>
            <a:r>
              <a:rPr lang="en-US" dirty="0" err="1"/>
              <a:t>ra</a:t>
            </a:r>
            <a:r>
              <a:rPr lang="en-US" dirty="0"/>
              <a:t> </a:t>
            </a:r>
            <a:r>
              <a:rPr lang="en-US" dirty="0" err="1"/>
              <a:t>đời</a:t>
            </a:r>
            <a:r>
              <a:rPr lang="en-US" dirty="0"/>
              <a:t> </a:t>
            </a:r>
            <a:r>
              <a:rPr lang="en-US" dirty="0" err="1"/>
              <a:t>vào</a:t>
            </a:r>
            <a:r>
              <a:rPr lang="en-US" dirty="0"/>
              <a:t> </a:t>
            </a:r>
            <a:r>
              <a:rPr lang="en-US" dirty="0" err="1"/>
              <a:t>những</a:t>
            </a:r>
            <a:r>
              <a:rPr lang="en-US" dirty="0"/>
              <a:t> </a:t>
            </a:r>
            <a:r>
              <a:rPr lang="en-US" dirty="0" err="1"/>
              <a:t>năm</a:t>
            </a:r>
            <a:r>
              <a:rPr lang="en-US" dirty="0"/>
              <a:t> 1950</a:t>
            </a:r>
          </a:p>
        </p:txBody>
      </p:sp>
    </p:spTree>
    <p:extLst>
      <p:ext uri="{BB962C8B-B14F-4D97-AF65-F5344CB8AC3E}">
        <p14:creationId xmlns:p14="http://schemas.microsoft.com/office/powerpoint/2010/main" val="47537524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CÁC NGÔN NGỮ LẬP TRÌNH</a:t>
            </a:r>
            <a:endParaRPr lang="en-US" dirty="0"/>
          </a:p>
        </p:txBody>
      </p:sp>
      <p:sp>
        <p:nvSpPr>
          <p:cNvPr id="4" name="Content Placeholder 3"/>
          <p:cNvSpPr>
            <a:spLocks noGrp="1"/>
          </p:cNvSpPr>
          <p:nvPr>
            <p:ph idx="1"/>
          </p:nvPr>
        </p:nvSpPr>
        <p:spPr/>
        <p:txBody>
          <a:bodyPr/>
          <a:lstStyle/>
          <a:p>
            <a:r>
              <a:rPr lang="en-US" dirty="0" smtClean="0"/>
              <a:t>1957: </a:t>
            </a:r>
            <a:r>
              <a:rPr lang="vi-VN" dirty="0" smtClean="0"/>
              <a:t>John </a:t>
            </a:r>
            <a:r>
              <a:rPr lang="vi-VN" dirty="0"/>
              <a:t>Backus tạo ra FORTRAN là ngôn ngữ đầu tiên được các lập trình viên thực sự sử dụng</a:t>
            </a:r>
            <a:r>
              <a:rPr lang="vi-VN" dirty="0" smtClean="0"/>
              <a:t>.</a:t>
            </a:r>
            <a:endParaRPr lang="en-US" dirty="0" smtClean="0"/>
          </a:p>
          <a:p>
            <a:r>
              <a:rPr lang="en-US" dirty="0" smtClean="0"/>
              <a:t>1959: </a:t>
            </a:r>
            <a:r>
              <a:rPr lang="vi-VN" dirty="0"/>
              <a:t>Grace Hopper phát minh ra ngôn ngữ lập trình hướng thương mại </a:t>
            </a:r>
            <a:r>
              <a:rPr lang="vi-VN" dirty="0" smtClean="0"/>
              <a:t>COBOL.</a:t>
            </a:r>
            <a:endParaRPr lang="en-US" dirty="0" smtClean="0"/>
          </a:p>
          <a:p>
            <a:r>
              <a:rPr lang="en-US" dirty="0" smtClean="0"/>
              <a:t>1964: </a:t>
            </a:r>
            <a:r>
              <a:rPr lang="vi-VN" dirty="0"/>
              <a:t>John Kemery và Thomas Kurtz thấy rằng các ngôn ngữ lập trình hiện tại quá khó và họ đã tạo ra một ngôn ngữ đơn giản, dễ sử dụng và gọi nó là BASIC</a:t>
            </a:r>
            <a:r>
              <a:rPr lang="vi-VN" dirty="0" smtClean="0"/>
              <a:t>.</a:t>
            </a:r>
            <a:endParaRPr lang="en-US" dirty="0" smtClean="0"/>
          </a:p>
          <a:p>
            <a:r>
              <a:rPr lang="en-US" dirty="0" smtClean="0"/>
              <a:t>1970: </a:t>
            </a:r>
            <a:r>
              <a:rPr lang="en-US" dirty="0" err="1"/>
              <a:t>Niklaus</a:t>
            </a:r>
            <a:r>
              <a:rPr lang="en-US" dirty="0"/>
              <a:t> Wirth </a:t>
            </a:r>
            <a:r>
              <a:rPr lang="en-US" dirty="0" err="1"/>
              <a:t>tạo</a:t>
            </a:r>
            <a:r>
              <a:rPr lang="en-US" dirty="0"/>
              <a:t> </a:t>
            </a:r>
            <a:r>
              <a:rPr lang="en-US" dirty="0" err="1"/>
              <a:t>ra</a:t>
            </a:r>
            <a:r>
              <a:rPr lang="en-US" dirty="0"/>
              <a:t> </a:t>
            </a:r>
            <a:r>
              <a:rPr lang="en-US" dirty="0" smtClean="0"/>
              <a:t>Pascal</a:t>
            </a:r>
          </a:p>
          <a:p>
            <a:r>
              <a:rPr lang="en-US" dirty="0" smtClean="0"/>
              <a:t>1972: Dennis Ritchie</a:t>
            </a:r>
            <a:r>
              <a:rPr lang="en-US" dirty="0"/>
              <a:t> </a:t>
            </a:r>
            <a:r>
              <a:rPr lang="en-US" dirty="0" err="1" smtClean="0"/>
              <a:t>khi</a:t>
            </a:r>
            <a:r>
              <a:rPr lang="en-US" dirty="0" smtClean="0"/>
              <a:t> </a:t>
            </a:r>
            <a:r>
              <a:rPr lang="en-US" dirty="0" err="1" smtClean="0"/>
              <a:t>đang</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tại</a:t>
            </a:r>
            <a:r>
              <a:rPr lang="en-US" dirty="0" smtClean="0"/>
              <a:t> Bell Labs, </a:t>
            </a:r>
            <a:r>
              <a:rPr lang="en-US" dirty="0" err="1" smtClean="0"/>
              <a:t>ông</a:t>
            </a:r>
            <a:r>
              <a:rPr lang="en-US" dirty="0" smtClean="0"/>
              <a:t> </a:t>
            </a:r>
            <a:r>
              <a:rPr lang="en-US" dirty="0" err="1" smtClean="0"/>
              <a:t>đã</a:t>
            </a:r>
            <a:r>
              <a:rPr lang="en-US" dirty="0" smtClean="0"/>
              <a:t> </a:t>
            </a:r>
            <a:r>
              <a:rPr lang="en-US" dirty="0" err="1"/>
              <a:t>tạo</a:t>
            </a:r>
            <a:r>
              <a:rPr lang="en-US" dirty="0"/>
              <a:t> </a:t>
            </a:r>
            <a:r>
              <a:rPr lang="en-US" dirty="0" err="1" smtClean="0"/>
              <a:t>ra</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b="1" dirty="0" smtClean="0">
                <a:solidFill>
                  <a:srgbClr val="FF0000"/>
                </a:solidFill>
              </a:rPr>
              <a:t>C</a:t>
            </a:r>
            <a:r>
              <a:rPr lang="en-US" b="1" dirty="0">
                <a:solidFill>
                  <a:srgbClr val="FF0000"/>
                </a:solidFill>
              </a:rPr>
              <a:t> </a:t>
            </a:r>
          </a:p>
        </p:txBody>
      </p:sp>
    </p:spTree>
    <p:extLst>
      <p:ext uri="{BB962C8B-B14F-4D97-AF65-F5344CB8AC3E}">
        <p14:creationId xmlns:p14="http://schemas.microsoft.com/office/powerpoint/2010/main" val="30176711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CÁC NGÔN NGỮ LẬP TRÌNH</a:t>
            </a:r>
            <a:endParaRPr lang="en-US" dirty="0"/>
          </a:p>
        </p:txBody>
      </p:sp>
      <p:sp>
        <p:nvSpPr>
          <p:cNvPr id="4" name="Content Placeholder 3"/>
          <p:cNvSpPr>
            <a:spLocks noGrp="1"/>
          </p:cNvSpPr>
          <p:nvPr>
            <p:ph idx="1"/>
          </p:nvPr>
        </p:nvSpPr>
        <p:spPr/>
        <p:txBody>
          <a:bodyPr>
            <a:normAutofit lnSpcReduction="10000"/>
          </a:bodyPr>
          <a:lstStyle/>
          <a:p>
            <a:r>
              <a:rPr lang="en-US" dirty="0" smtClean="0"/>
              <a:t>1983: Bjarne </a:t>
            </a:r>
            <a:r>
              <a:rPr lang="en-US" dirty="0" err="1" smtClean="0"/>
              <a:t>Stroustrup</a:t>
            </a:r>
            <a:r>
              <a:rPr lang="en-US" dirty="0" smtClean="0"/>
              <a:t> </a:t>
            </a:r>
            <a:r>
              <a:rPr lang="en-US" dirty="0" err="1"/>
              <a:t>bổ</a:t>
            </a:r>
            <a:r>
              <a:rPr lang="en-US" dirty="0"/>
              <a:t> sung </a:t>
            </a:r>
            <a:r>
              <a:rPr lang="en-US" dirty="0" err="1"/>
              <a:t>thêm</a:t>
            </a:r>
            <a:r>
              <a:rPr lang="en-US" dirty="0"/>
              <a:t> </a:t>
            </a:r>
            <a:r>
              <a:rPr lang="en-US" dirty="0" err="1"/>
              <a:t>nhiều</a:t>
            </a:r>
            <a:r>
              <a:rPr lang="en-US" dirty="0"/>
              <a:t> </a:t>
            </a:r>
            <a:r>
              <a:rPr lang="en-US" dirty="0" err="1"/>
              <a:t>tính</a:t>
            </a:r>
            <a:r>
              <a:rPr lang="en-US" dirty="0"/>
              <a:t> </a:t>
            </a:r>
            <a:r>
              <a:rPr lang="en-US" dirty="0" err="1"/>
              <a:t>năng</a:t>
            </a:r>
            <a:r>
              <a:rPr lang="en-US" dirty="0"/>
              <a:t> </a:t>
            </a:r>
            <a:r>
              <a:rPr lang="en-US" dirty="0" err="1"/>
              <a:t>nâng</a:t>
            </a:r>
            <a:r>
              <a:rPr lang="en-US" dirty="0"/>
              <a:t> </a:t>
            </a:r>
            <a:r>
              <a:rPr lang="en-US" dirty="0" err="1"/>
              <a:t>cao</a:t>
            </a:r>
            <a:r>
              <a:rPr lang="en-US" dirty="0"/>
              <a:t> </a:t>
            </a:r>
            <a:r>
              <a:rPr lang="en-US" dirty="0" err="1"/>
              <a:t>mà</a:t>
            </a:r>
            <a:r>
              <a:rPr lang="en-US" dirty="0"/>
              <a:t> </a:t>
            </a:r>
            <a:r>
              <a:rPr lang="en-US" dirty="0" err="1"/>
              <a:t>ông</a:t>
            </a:r>
            <a:r>
              <a:rPr lang="en-US" dirty="0"/>
              <a:t> </a:t>
            </a:r>
            <a:r>
              <a:rPr lang="en-US" dirty="0" err="1"/>
              <a:t>có</a:t>
            </a:r>
            <a:r>
              <a:rPr lang="en-US" dirty="0"/>
              <a:t> </a:t>
            </a:r>
            <a:r>
              <a:rPr lang="en-US" dirty="0" err="1"/>
              <a:t>thể</a:t>
            </a:r>
            <a:r>
              <a:rPr lang="en-US" dirty="0"/>
              <a:t> </a:t>
            </a:r>
            <a:r>
              <a:rPr lang="en-US" dirty="0" err="1"/>
              <a:t>nghĩ</a:t>
            </a:r>
            <a:r>
              <a:rPr lang="en-US" dirty="0"/>
              <a:t> </a:t>
            </a:r>
            <a:r>
              <a:rPr lang="en-US" dirty="0" err="1"/>
              <a:t>ra</a:t>
            </a:r>
            <a:r>
              <a:rPr lang="en-US" dirty="0"/>
              <a:t> </a:t>
            </a:r>
            <a:r>
              <a:rPr lang="en-US" dirty="0" err="1"/>
              <a:t>cho</a:t>
            </a:r>
            <a:r>
              <a:rPr lang="en-US" dirty="0"/>
              <a:t> C </a:t>
            </a:r>
            <a:r>
              <a:rPr lang="en-US" dirty="0" err="1"/>
              <a:t>và</a:t>
            </a:r>
            <a:r>
              <a:rPr lang="en-US" dirty="0"/>
              <a:t> </a:t>
            </a:r>
            <a:r>
              <a:rPr lang="en-US" dirty="0" err="1"/>
              <a:t>đặt</a:t>
            </a:r>
            <a:r>
              <a:rPr lang="en-US" dirty="0"/>
              <a:t> </a:t>
            </a:r>
            <a:r>
              <a:rPr lang="en-US" dirty="0" err="1"/>
              <a:t>cho</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dirty="0" err="1"/>
              <a:t>này</a:t>
            </a:r>
            <a:r>
              <a:rPr lang="en-US" dirty="0"/>
              <a:t> </a:t>
            </a:r>
            <a:r>
              <a:rPr lang="en-US" dirty="0" err="1"/>
              <a:t>là</a:t>
            </a:r>
            <a:r>
              <a:rPr lang="en-US" dirty="0"/>
              <a:t> </a:t>
            </a:r>
            <a:r>
              <a:rPr lang="en-US" b="1" dirty="0">
                <a:solidFill>
                  <a:srgbClr val="FF0000"/>
                </a:solidFill>
              </a:rPr>
              <a:t>C</a:t>
            </a:r>
            <a:r>
              <a:rPr lang="en-US" b="1" dirty="0" smtClean="0">
                <a:solidFill>
                  <a:srgbClr val="FF0000"/>
                </a:solidFill>
              </a:rPr>
              <a:t>++.</a:t>
            </a:r>
          </a:p>
          <a:p>
            <a:r>
              <a:rPr lang="en-US" dirty="0"/>
              <a:t>1986: </a:t>
            </a:r>
            <a:r>
              <a:rPr lang="vi-VN" dirty="0"/>
              <a:t>Brac Box và Tol Move quyết định tạo thêm một phiên bản C dựa trên Smalltalk, cái được gọi là </a:t>
            </a:r>
            <a:r>
              <a:rPr lang="vi-VN" b="1" dirty="0">
                <a:solidFill>
                  <a:srgbClr val="FF0000"/>
                </a:solidFill>
              </a:rPr>
              <a:t>Objective-C</a:t>
            </a:r>
            <a:r>
              <a:rPr lang="vi-VN" b="1" dirty="0" smtClean="0">
                <a:solidFill>
                  <a:srgbClr val="FF0000"/>
                </a:solidFill>
              </a:rPr>
              <a:t>.</a:t>
            </a:r>
            <a:endParaRPr lang="en-US" b="1" dirty="0" smtClean="0">
              <a:solidFill>
                <a:srgbClr val="FF0000"/>
              </a:solidFill>
            </a:endParaRPr>
          </a:p>
          <a:p>
            <a:r>
              <a:rPr lang="en-US" dirty="0" smtClean="0"/>
              <a:t>1991: </a:t>
            </a:r>
            <a:r>
              <a:rPr lang="pt-BR" dirty="0"/>
              <a:t>Guido van Rossum phát minh ra </a:t>
            </a:r>
            <a:r>
              <a:rPr lang="pt-BR" b="1" dirty="0" smtClean="0">
                <a:solidFill>
                  <a:srgbClr val="FF0000"/>
                </a:solidFill>
              </a:rPr>
              <a:t>Python</a:t>
            </a:r>
          </a:p>
          <a:p>
            <a:r>
              <a:rPr lang="pt-BR" dirty="0" smtClean="0"/>
              <a:t>1991: </a:t>
            </a:r>
            <a:r>
              <a:rPr lang="vi-VN" b="1" dirty="0">
                <a:solidFill>
                  <a:srgbClr val="FF0000"/>
                </a:solidFill>
              </a:rPr>
              <a:t>Java</a:t>
            </a:r>
            <a:r>
              <a:rPr lang="vi-VN" dirty="0"/>
              <a:t> được khởi đầu bởi James Gosling và bạn đồng nghiệp ở Sun </a:t>
            </a:r>
            <a:r>
              <a:rPr lang="vi-VN" dirty="0" smtClean="0"/>
              <a:t>Microsystems.</a:t>
            </a:r>
            <a:endParaRPr lang="pt-BR" dirty="0"/>
          </a:p>
          <a:p>
            <a:r>
              <a:rPr lang="pt-BR" dirty="0" smtClean="0"/>
              <a:t>1994: </a:t>
            </a:r>
            <a:r>
              <a:rPr lang="vi-VN" dirty="0"/>
              <a:t>Rasmus tung ra một vài liên kết cơ sở dữ liệu mở rộng cho nó và gọi nó là </a:t>
            </a:r>
            <a:r>
              <a:rPr lang="vi-VN" b="1" dirty="0">
                <a:solidFill>
                  <a:srgbClr val="FF0000"/>
                </a:solidFill>
              </a:rPr>
              <a:t>PHP</a:t>
            </a:r>
            <a:r>
              <a:rPr lang="vi-VN" dirty="0" smtClean="0"/>
              <a:t>.</a:t>
            </a:r>
            <a:endParaRPr lang="en-US" dirty="0" smtClean="0"/>
          </a:p>
          <a:p>
            <a:r>
              <a:rPr lang="en-US" dirty="0" smtClean="0"/>
              <a:t>1995: </a:t>
            </a:r>
            <a:r>
              <a:rPr lang="vi-VN" dirty="0"/>
              <a:t>Brendan Eich </a:t>
            </a:r>
            <a:r>
              <a:rPr lang="vi-VN" dirty="0" smtClean="0"/>
              <a:t>thiết </a:t>
            </a:r>
            <a:r>
              <a:rPr lang="vi-VN" dirty="0"/>
              <a:t>kế một ngôn ngữ sẽ được sử dụng rộng rãi trên mọi trình duyệt </a:t>
            </a:r>
            <a:r>
              <a:rPr lang="en-US" dirty="0" err="1" smtClean="0"/>
              <a:t>và</a:t>
            </a:r>
            <a:r>
              <a:rPr lang="en-US" dirty="0" smtClean="0"/>
              <a:t> </a:t>
            </a:r>
            <a:r>
              <a:rPr lang="en-US" dirty="0" err="1" smtClean="0"/>
              <a:t>gọi</a:t>
            </a:r>
            <a:r>
              <a:rPr lang="en-US" dirty="0" smtClean="0"/>
              <a:t> </a:t>
            </a:r>
            <a:r>
              <a:rPr lang="vi-VN" dirty="0" smtClean="0"/>
              <a:t>nó </a:t>
            </a:r>
            <a:r>
              <a:rPr lang="en-US" dirty="0" err="1" smtClean="0"/>
              <a:t>là</a:t>
            </a:r>
            <a:r>
              <a:rPr lang="vi-VN" dirty="0" smtClean="0"/>
              <a:t> </a:t>
            </a:r>
            <a:r>
              <a:rPr lang="vi-VN" b="1" dirty="0">
                <a:solidFill>
                  <a:srgbClr val="FF0000"/>
                </a:solidFill>
              </a:rPr>
              <a:t>JavaScipt.</a:t>
            </a:r>
            <a:endParaRPr lang="pt-BR" b="1" dirty="0" smtClean="0">
              <a:solidFill>
                <a:srgbClr val="FF0000"/>
              </a:solidFill>
            </a:endParaRPr>
          </a:p>
          <a:p>
            <a:endParaRPr lang="en-US" dirty="0"/>
          </a:p>
        </p:txBody>
      </p:sp>
    </p:spTree>
    <p:extLst>
      <p:ext uri="{BB962C8B-B14F-4D97-AF65-F5344CB8AC3E}">
        <p14:creationId xmlns:p14="http://schemas.microsoft.com/office/powerpoint/2010/main" val="46847708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NGÔN NGỮ LẬP TRÌNH PHỔ BIẾN</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JAVA</a:t>
            </a:r>
          </a:p>
          <a:p>
            <a:r>
              <a:rPr lang="en-US" dirty="0"/>
              <a:t>Python</a:t>
            </a:r>
          </a:p>
          <a:p>
            <a:r>
              <a:rPr lang="en-US" dirty="0"/>
              <a:t>C#</a:t>
            </a:r>
          </a:p>
          <a:p>
            <a:r>
              <a:rPr lang="en-US" dirty="0"/>
              <a:t>JavaScript</a:t>
            </a:r>
          </a:p>
          <a:p>
            <a:r>
              <a:rPr lang="en-US" dirty="0"/>
              <a:t>PHP</a:t>
            </a:r>
          </a:p>
          <a:p>
            <a:r>
              <a:rPr lang="en-US" dirty="0"/>
              <a:t>Ruby</a:t>
            </a:r>
          </a:p>
          <a:p>
            <a:r>
              <a:rPr lang="en-US" dirty="0"/>
              <a:t>C++</a:t>
            </a:r>
          </a:p>
          <a:p>
            <a:r>
              <a:rPr lang="en-US" dirty="0"/>
              <a:t>C</a:t>
            </a:r>
          </a:p>
          <a:p>
            <a:r>
              <a:rPr lang="en-US" dirty="0"/>
              <a:t>SWIFT</a:t>
            </a:r>
          </a:p>
          <a:p>
            <a:pPr marL="0" indent="0">
              <a:buNone/>
            </a:pPr>
            <a:r>
              <a:rPr lang="en-US" dirty="0"/>
              <a:t/>
            </a:r>
            <a:br>
              <a:rPr lang="en-US" dirty="0"/>
            </a:br>
            <a:r>
              <a:rPr lang="en-US" dirty="0"/>
              <a:t/>
            </a:r>
            <a:br>
              <a:rPr lang="en-US" dirty="0"/>
            </a:br>
            <a:endParaRPr lang="en-US" dirty="0"/>
          </a:p>
          <a:p>
            <a:pPr marL="0" indent="0">
              <a:buNone/>
            </a:pPr>
            <a:endParaRPr lang="en-US" dirty="0" smtClean="0"/>
          </a:p>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340" y="1295400"/>
            <a:ext cx="8418287" cy="4419600"/>
          </a:xfrm>
          <a:prstGeom prst="rect">
            <a:avLst/>
          </a:prstGeom>
        </p:spPr>
      </p:pic>
    </p:spTree>
    <p:extLst>
      <p:ext uri="{BB962C8B-B14F-4D97-AF65-F5344CB8AC3E}">
        <p14:creationId xmlns:p14="http://schemas.microsoft.com/office/powerpoint/2010/main" val="164269627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NGÔN NGỮ LẬP TRÌNH MỚI</a:t>
            </a:r>
            <a:endParaRPr lang="en-US" dirty="0"/>
          </a:p>
        </p:txBody>
      </p:sp>
      <p:sp>
        <p:nvSpPr>
          <p:cNvPr id="4" name="Content Placeholder 3"/>
          <p:cNvSpPr>
            <a:spLocks noGrp="1"/>
          </p:cNvSpPr>
          <p:nvPr>
            <p:ph idx="1"/>
          </p:nvPr>
        </p:nvSpPr>
        <p:spPr/>
        <p:txBody>
          <a:bodyPr>
            <a:normAutofit/>
          </a:bodyPr>
          <a:lstStyle/>
          <a:p>
            <a:r>
              <a:rPr lang="en-US" b="1" dirty="0"/>
              <a:t>Rust</a:t>
            </a:r>
          </a:p>
          <a:p>
            <a:r>
              <a:rPr lang="en-US" b="1" dirty="0"/>
              <a:t>Go</a:t>
            </a:r>
          </a:p>
          <a:p>
            <a:r>
              <a:rPr lang="en-US" b="1" dirty="0" err="1"/>
              <a:t>Kotlin</a:t>
            </a:r>
            <a:endParaRPr lang="en-US" b="1" dirty="0"/>
          </a:p>
          <a:p>
            <a:r>
              <a:rPr lang="en-US" b="1" dirty="0" err="1"/>
              <a:t>TypeScript</a:t>
            </a:r>
            <a:endParaRPr lang="en-US" b="1" dirty="0"/>
          </a:p>
          <a:p>
            <a:r>
              <a:rPr lang="en-US" b="1" dirty="0"/>
              <a:t>F#</a:t>
            </a:r>
          </a:p>
          <a:p>
            <a:pPr marL="0" indent="0">
              <a:buNone/>
            </a:pPr>
            <a:r>
              <a:rPr lang="en-US" dirty="0"/>
              <a:t/>
            </a:r>
            <a:br>
              <a:rPr lang="en-US" dirty="0"/>
            </a:br>
            <a:endParaRPr lang="en-US" dirty="0"/>
          </a:p>
          <a:p>
            <a:pPr marL="0" indent="0">
              <a:buNone/>
            </a:pPr>
            <a:endParaRPr lang="en-US" dirty="0" smtClean="0"/>
          </a:p>
          <a:p>
            <a:endParaRPr lang="en-US" dirty="0"/>
          </a:p>
        </p:txBody>
      </p:sp>
      <p:pic>
        <p:nvPicPr>
          <p:cNvPr id="5" name="Picture 4"/>
          <p:cNvPicPr>
            <a:picLocks noChangeAspect="1"/>
          </p:cNvPicPr>
          <p:nvPr/>
        </p:nvPicPr>
        <p:blipFill>
          <a:blip r:embed="rId3"/>
          <a:stretch>
            <a:fillRect/>
          </a:stretch>
        </p:blipFill>
        <p:spPr>
          <a:xfrm>
            <a:off x="8306639" y="1299482"/>
            <a:ext cx="3238500" cy="24288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0463" y="4033771"/>
            <a:ext cx="5948362" cy="168605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42012" y="1153886"/>
            <a:ext cx="2209800" cy="22098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60895" y="4027714"/>
            <a:ext cx="4083353" cy="2296886"/>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8126" y="1095543"/>
            <a:ext cx="2380590" cy="2326485"/>
          </a:xfrm>
          <a:prstGeom prst="rect">
            <a:avLst/>
          </a:prstGeom>
        </p:spPr>
      </p:pic>
    </p:spTree>
    <p:extLst>
      <p:ext uri="{BB962C8B-B14F-4D97-AF65-F5344CB8AC3E}">
        <p14:creationId xmlns:p14="http://schemas.microsoft.com/office/powerpoint/2010/main" val="225571112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ags/tag2.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7877</TotalTime>
  <Words>2490</Words>
  <Application>Microsoft Office PowerPoint</Application>
  <PresentationFormat>Custom</PresentationFormat>
  <Paragraphs>311</Paragraphs>
  <Slides>48</Slides>
  <Notes>16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Century Gothic</vt:lpstr>
      <vt:lpstr>Segoe UI</vt:lpstr>
      <vt:lpstr>Segoe UI Semibold</vt:lpstr>
      <vt:lpstr>Wingdings</vt:lpstr>
      <vt:lpstr>Custom Design</vt:lpstr>
      <vt:lpstr>NHẬp  MÔN LẬP TRÌNH</vt:lpstr>
      <vt:lpstr>Mục tiêu</vt:lpstr>
      <vt:lpstr>Nội dung</vt:lpstr>
      <vt:lpstr>Phần 1: TỔNG QUAN LẬP TRÌNH</vt:lpstr>
      <vt:lpstr>LẬP TRÌNH CÓ TỪ KHI NÀO?</vt:lpstr>
      <vt:lpstr>CÁC NGÔN NGỮ LẬP TRÌNH</vt:lpstr>
      <vt:lpstr>CÁC NGÔN NGỮ LẬP TRÌNH</vt:lpstr>
      <vt:lpstr>NGÔN NGỮ LẬP TRÌNH PHỔ BIẾN</vt:lpstr>
      <vt:lpstr>NGÔN NGỮ LẬP TRÌNH MỚI</vt:lpstr>
      <vt:lpstr>LẬP TRÌNH THAY ĐỔI THẾ GIỚI</vt:lpstr>
      <vt:lpstr>AI CÓ THỂ HỌC LẬP TRÌNH?</vt:lpstr>
      <vt:lpstr>KHẢ NĂNG TƯ DUY</vt:lpstr>
      <vt:lpstr>RÈN LUYỆN TƯ DUY</vt:lpstr>
      <vt:lpstr>BẤT CỨ AI ĐỀU CÓ KHẢ NĂNG HỌC LẬP TRÌNH</vt:lpstr>
      <vt:lpstr>NGÔN NGỮ C</vt:lpstr>
      <vt:lpstr>NGÔN NGỮ C</vt:lpstr>
      <vt:lpstr>NGÔN NGỮ C</vt:lpstr>
      <vt:lpstr>PHÂN BIỆT C &amp; C++</vt:lpstr>
      <vt:lpstr>NGÔN NGỮ LẬP TRÌNH &amp; NGÔN NGỮ MÁY</vt:lpstr>
      <vt:lpstr>TRÌNH BIÊN DỊCH (COMPILER)</vt:lpstr>
      <vt:lpstr>IDE</vt:lpstr>
      <vt:lpstr>IDE LẬP TRÌNH C/C++</vt:lpstr>
      <vt:lpstr>CÀI ĐẶT DEV-C++</vt:lpstr>
      <vt:lpstr>Tóm tắt bài học</vt:lpstr>
      <vt:lpstr>Chèn quiz</vt:lpstr>
      <vt:lpstr>Phần 2: KIỂU DỮ LIỆU</vt:lpstr>
      <vt:lpstr>VIẾT CHƯƠNG TRÌNH </vt:lpstr>
      <vt:lpstr>LÀM QUEN VỚI CHƯƠNG TRÌNH C</vt:lpstr>
      <vt:lpstr>DIỄN GIẢI</vt:lpstr>
      <vt:lpstr>DIỄN GIẢI</vt:lpstr>
      <vt:lpstr>DIỄN GIẢI</vt:lpstr>
      <vt:lpstr>DIỄN GIẢI</vt:lpstr>
      <vt:lpstr>CHÚ THÍCH</vt:lpstr>
      <vt:lpstr>KIỂU DỮ LIỆU</vt:lpstr>
      <vt:lpstr>KIỂU DỮ LIỆU</vt:lpstr>
      <vt:lpstr>KIỂU DỮ LIỆU</vt:lpstr>
      <vt:lpstr>KIỂU SỐ NGUYÊN</vt:lpstr>
      <vt:lpstr>KIỂU SỐ NGUYÊN DƯƠNG</vt:lpstr>
      <vt:lpstr>KIỂU SỐ THỰC</vt:lpstr>
      <vt:lpstr>KIỂU CHAR</vt:lpstr>
      <vt:lpstr>ASCII</vt:lpstr>
      <vt:lpstr>KIỂU KÝ TỰ</vt:lpstr>
      <vt:lpstr>Ý NGHĨA CỦA KIỂU DỮ LIỆU</vt:lpstr>
      <vt:lpstr>KIỂU LUẬN LÝ</vt:lpstr>
      <vt:lpstr>KIỂM TRA KÍCH THƯỚC KIỂU DỮ LIỆU</vt:lpstr>
      <vt:lpstr>Tóm tắt bài học</vt:lpstr>
      <vt:lpstr>Chèn quiz</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TamPhong</cp:lastModifiedBy>
  <cp:revision>1689</cp:revision>
  <dcterms:created xsi:type="dcterms:W3CDTF">2013-04-23T08:05:33Z</dcterms:created>
  <dcterms:modified xsi:type="dcterms:W3CDTF">2019-06-21T08:44:28Z</dcterms:modified>
</cp:coreProperties>
</file>