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7"/>
  </p:notesMasterIdLst>
  <p:sldIdLst>
    <p:sldId id="541" r:id="rId2"/>
    <p:sldId id="551" r:id="rId3"/>
    <p:sldId id="552" r:id="rId4"/>
    <p:sldId id="554" r:id="rId5"/>
    <p:sldId id="561" r:id="rId6"/>
    <p:sldId id="556" r:id="rId7"/>
    <p:sldId id="558" r:id="rId8"/>
    <p:sldId id="563" r:id="rId9"/>
    <p:sldId id="562" r:id="rId10"/>
    <p:sldId id="564" r:id="rId11"/>
    <p:sldId id="593" r:id="rId12"/>
    <p:sldId id="565" r:id="rId13"/>
    <p:sldId id="566" r:id="rId14"/>
    <p:sldId id="594" r:id="rId15"/>
    <p:sldId id="595" r:id="rId16"/>
    <p:sldId id="598" r:id="rId17"/>
    <p:sldId id="599" r:id="rId18"/>
    <p:sldId id="600" r:id="rId19"/>
    <p:sldId id="596" r:id="rId20"/>
    <p:sldId id="555" r:id="rId21"/>
    <p:sldId id="597" r:id="rId22"/>
    <p:sldId id="559" r:id="rId23"/>
    <p:sldId id="601" r:id="rId24"/>
    <p:sldId id="611" r:id="rId25"/>
    <p:sldId id="560" r:id="rId26"/>
    <p:sldId id="607" r:id="rId27"/>
    <p:sldId id="609" r:id="rId28"/>
    <p:sldId id="617" r:id="rId29"/>
    <p:sldId id="610" r:id="rId30"/>
    <p:sldId id="602" r:id="rId31"/>
    <p:sldId id="608" r:id="rId32"/>
    <p:sldId id="618" r:id="rId33"/>
    <p:sldId id="612" r:id="rId34"/>
    <p:sldId id="613" r:id="rId35"/>
    <p:sldId id="603" r:id="rId36"/>
    <p:sldId id="614" r:id="rId37"/>
    <p:sldId id="605" r:id="rId38"/>
    <p:sldId id="619" r:id="rId39"/>
    <p:sldId id="615" r:id="rId40"/>
    <p:sldId id="570" r:id="rId41"/>
    <p:sldId id="616" r:id="rId42"/>
    <p:sldId id="591" r:id="rId43"/>
    <p:sldId id="553" r:id="rId44"/>
    <p:sldId id="592" r:id="rId45"/>
    <p:sldId id="550" r:id="rId4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89" autoAdjust="0"/>
  </p:normalViewPr>
  <p:slideViewPr>
    <p:cSldViewPr>
      <p:cViewPr varScale="1">
        <p:scale>
          <a:sx n="75" d="100"/>
          <a:sy n="75" d="100"/>
        </p:scale>
        <p:origin x="87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3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13" y="0"/>
            <a:ext cx="1220393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67032" y="4038600"/>
            <a:ext cx="7255063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67032" y="4800600"/>
            <a:ext cx="7255063" cy="990600"/>
          </a:xfrm>
        </p:spPr>
        <p:txBody>
          <a:bodyPr>
            <a:normAutofit/>
          </a:bodyPr>
          <a:lstStyle>
            <a:lvl1pPr marL="0" indent="0" algn="l">
              <a:buNone/>
              <a:defRPr sz="32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8" y="1998676"/>
            <a:ext cx="3330081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67" y="2615632"/>
            <a:ext cx="2103203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25" y="533400"/>
            <a:ext cx="2626541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29096" y="1978223"/>
            <a:ext cx="41597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800" b="1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8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324662" y="6488668"/>
            <a:ext cx="287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5A33"/>
                </a:solidFill>
                <a:latin typeface="Century Gothic" pitchFamily="34" charset="0"/>
              </a:rPr>
              <a:t>http://www.poly.edu.vn</a:t>
            </a:r>
            <a:endParaRPr lang="en-US" b="1" dirty="0">
              <a:solidFill>
                <a:srgbClr val="FF5A33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58571" y="6062246"/>
            <a:ext cx="27121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all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600" b="0" cap="all" spc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0" cap="all" spc="0" baseline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600" b="0" cap="all" spc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600" b="0" cap="all" spc="0" baseline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600" b="0" cap="all" spc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0" cap="all" spc="0" baseline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600" b="0" cap="all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1585" y="4800600"/>
            <a:ext cx="746905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4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4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2" y="274640"/>
            <a:ext cx="802430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929897" y="6188077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700"/>
            <a:ext cx="12240699" cy="6845300"/>
            <a:chOff x="0" y="12700"/>
            <a:chExt cx="12213597" cy="6845300"/>
          </a:xfrm>
        </p:grpSpPr>
        <p:pic>
          <p:nvPicPr>
            <p:cNvPr id="8" name="Picture 7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pic>
        <p:nvPicPr>
          <p:cNvPr id="6" name="Picture 2" descr="Image result for thanks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4155743"/>
            <a:ext cx="4419600" cy="270225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grpSp>
        <p:nvGrpSpPr>
          <p:cNvPr id="11" name="Group 10"/>
          <p:cNvGrpSpPr/>
          <p:nvPr userDrawn="1"/>
        </p:nvGrpSpPr>
        <p:grpSpPr>
          <a:xfrm>
            <a:off x="645390" y="2542160"/>
            <a:ext cx="2243139" cy="4371824"/>
            <a:chOff x="-2798010" y="2616804"/>
            <a:chExt cx="2238173" cy="4371824"/>
          </a:xfrm>
        </p:grpSpPr>
        <p:sp>
          <p:nvSpPr>
            <p:cNvPr id="12" name="Freeform 11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16" name="Freeform 15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7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562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812" y="1066800"/>
            <a:ext cx="9142571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D:\Pictures\PNG\present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212" y="1501139"/>
            <a:ext cx="2318714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00340" y="1501140"/>
            <a:ext cx="2318714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914400"/>
            <a:ext cx="184299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Pictures\PNG\present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00340" y="1501140"/>
            <a:ext cx="2318714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485" y="274638"/>
            <a:ext cx="8836899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066800"/>
            <a:ext cx="10969942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2"/>
            <a:ext cx="10360501" cy="1362075"/>
          </a:xfrm>
        </p:spPr>
        <p:txBody>
          <a:bodyPr anchor="t">
            <a:normAutofit/>
          </a:bodyPr>
          <a:lstStyle>
            <a:lvl1pPr algn="ctr">
              <a:defRPr sz="3200" b="1" cap="all" spc="0" baseline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46" y="1219202"/>
            <a:ext cx="213833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15" y="3581400"/>
            <a:ext cx="10969942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23" y="1295400"/>
            <a:ext cx="614808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990601"/>
            <a:ext cx="5383397" cy="5135564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7" y="990601"/>
            <a:ext cx="5383397" cy="5135564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492886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914400"/>
            <a:ext cx="5385515" cy="639762"/>
          </a:xfrm>
        </p:spPr>
        <p:txBody>
          <a:bodyPr anchor="b"/>
          <a:lstStyle>
            <a:lvl1pPr marL="0" indent="0">
              <a:buNone/>
              <a:defRPr sz="2400" b="1" cap="small" baseline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1600201"/>
            <a:ext cx="5385515" cy="45259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400"/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914400"/>
            <a:ext cx="5387630" cy="639762"/>
          </a:xfrm>
        </p:spPr>
        <p:txBody>
          <a:bodyPr anchor="b"/>
          <a:lstStyle>
            <a:lvl1pPr marL="0" indent="0">
              <a:buNone/>
              <a:defRPr sz="2400" b="1" cap="small" baseline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1600201"/>
            <a:ext cx="5387630" cy="45259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400"/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1" y="218718"/>
            <a:ext cx="2104236" cy="548806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09442" y="838200"/>
            <a:ext cx="10969942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742486" y="274638"/>
            <a:ext cx="8836898" cy="563562"/>
          </a:xfrm>
        </p:spPr>
        <p:txBody>
          <a:bodyPr>
            <a:norm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38"/>
            <a:ext cx="109699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00202"/>
            <a:ext cx="109699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2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74" r:id="rId8"/>
    <p:sldLayoutId id="2147483675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9" r:id="rId1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2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81585" y="4800600"/>
            <a:ext cx="746905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QUY ƯỚC ĐẶT TÊN BIẾN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_</a:t>
            </a:r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keyword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C</a:t>
            </a:r>
          </a:p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camelCase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double toanTu1; double toanTu2;</a:t>
            </a:r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3352800"/>
            <a:ext cx="50101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TỪ KHÓA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Các từ dành riêng trong lập trình C cơ bản, những từ dành riêng có thể không được sử dụng như là hằng số hoặc các biến hoặc bất kỳ tên định danh khác</a:t>
            </a:r>
            <a:r>
              <a:rPr lang="vi-VN" dirty="0" smtClean="0"/>
              <a:t>.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</a:t>
            </a:r>
          </a:p>
          <a:p>
            <a:pPr>
              <a:defRPr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48028"/>
              </p:ext>
            </p:extLst>
          </p:nvPr>
        </p:nvGraphicFramePr>
        <p:xfrm>
          <a:off x="2513012" y="3063240"/>
          <a:ext cx="6324600" cy="3566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578882987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89711586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065697678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10177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else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long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switch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4459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break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enum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register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typedef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0034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case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extern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union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1267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char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float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short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unsigned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9870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const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signed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void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8337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continue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goto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sizeof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volatile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3966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default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if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static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while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0947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struct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_Packed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5066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  <a:endParaRPr lang="en-US" b="1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  <a:endParaRPr lang="en-US" b="1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48398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8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CÁCH KHAI BÁO 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0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HẰNG SỐ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Hằng số (constant) hướng đến những giá trị cố định mà chương trình không thể thay đổi trong quá trình thực thi. </a:t>
            </a:r>
            <a:endParaRPr lang="en-US" dirty="0" smtClean="0"/>
          </a:p>
          <a:p>
            <a:r>
              <a:rPr lang="vi-VN" dirty="0"/>
              <a:t>Hằng số có thể là một kiểu dữ liệu bất kỳ nào như kiểu dữ liệu: </a:t>
            </a:r>
            <a:r>
              <a:rPr lang="vi-VN" i="1" dirty="0"/>
              <a:t>số nguyên, số thực, ký tự hay chuỗi</a:t>
            </a:r>
            <a:r>
              <a:rPr lang="vi-VN" dirty="0"/>
              <a:t>. 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PI =  3.141592</a:t>
            </a:r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C =  3*10^8</a:t>
            </a:r>
          </a:p>
          <a:p>
            <a:pPr lvl="1"/>
            <a:r>
              <a:rPr lang="en-US" dirty="0" smtClean="0"/>
              <a:t>e = 2.71828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704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NGHĨA HẰNG SỐ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smtClean="0"/>
              <a:t>#define </a:t>
            </a:r>
            <a:r>
              <a:rPr lang="en-US" dirty="0" err="1" smtClean="0"/>
              <a:t>ten_hang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err="1" smtClean="0"/>
              <a:t>_tri</a:t>
            </a:r>
            <a:endParaRPr lang="en-US" dirty="0" smtClean="0"/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kieu_du_lieu</a:t>
            </a:r>
            <a:r>
              <a:rPr lang="en-US" dirty="0" smtClean="0"/>
              <a:t> </a:t>
            </a:r>
            <a:r>
              <a:rPr lang="en-US" dirty="0" err="1" smtClean="0"/>
              <a:t>ten_hang</a:t>
            </a:r>
            <a:r>
              <a:rPr lang="en-US" dirty="0" smtClean="0"/>
              <a:t>  </a:t>
            </a:r>
            <a:r>
              <a:rPr lang="en-US" dirty="0" smtClean="0"/>
              <a:t>= </a:t>
            </a:r>
            <a:r>
              <a:rPr lang="en-US" dirty="0" err="1" smtClean="0"/>
              <a:t>gia_tri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#define CHIEUDAI 15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CHIEURONG = 12;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108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4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NHẬP XUẤT DỮ LIỆU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 smtClean="0"/>
              <a:t>ử </a:t>
            </a:r>
            <a:r>
              <a:rPr lang="vi-VN" dirty="0"/>
              <a:t>dụng hàm </a:t>
            </a:r>
            <a:r>
              <a:rPr lang="vi-VN" b="1" dirty="0"/>
              <a:t>printf</a:t>
            </a:r>
            <a:r>
              <a:rPr lang="vi-VN" dirty="0"/>
              <a:t> để xuất dữ liệu ra màn hình console (từ print có nghĩa là in). 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smtClean="0"/>
              <a:t>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1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b="1" dirty="0" err="1" smtClean="0"/>
              <a:t>scanf</a:t>
            </a:r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3038475"/>
            <a:ext cx="73628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NHẬP DỮ LIỆU TỪ BÀN PHÍM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b="1" dirty="0" err="1" smtClean="0"/>
              <a:t>Chuỗi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dạng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bao</a:t>
            </a:r>
            <a:r>
              <a:rPr lang="en-US" b="1" dirty="0" smtClean="0"/>
              <a:t> </a:t>
            </a:r>
            <a:r>
              <a:rPr lang="en-US" b="1" dirty="0" err="1" smtClean="0"/>
              <a:t>gồm</a:t>
            </a:r>
            <a:endParaRPr lang="en-US" b="1" dirty="0" smtClean="0"/>
          </a:p>
          <a:p>
            <a:pPr lvl="1" fontAlgn="base"/>
            <a:r>
              <a:rPr lang="vi-VN" dirty="0"/>
              <a:t>%c : </a:t>
            </a:r>
            <a:r>
              <a:rPr lang="en-US" dirty="0" err="1" smtClean="0"/>
              <a:t>Kiểu</a:t>
            </a:r>
            <a:r>
              <a:rPr lang="en-US" dirty="0" smtClean="0"/>
              <a:t> char 1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vi-VN" dirty="0"/>
          </a:p>
          <a:p>
            <a:pPr lvl="1" fontAlgn="base"/>
            <a:r>
              <a:rPr lang="vi-VN" dirty="0" smtClean="0"/>
              <a:t>%</a:t>
            </a:r>
            <a:r>
              <a:rPr lang="vi-VN" dirty="0" smtClean="0"/>
              <a:t>d</a:t>
            </a:r>
            <a:r>
              <a:rPr lang="en-US" dirty="0" smtClean="0"/>
              <a:t> </a:t>
            </a:r>
            <a:r>
              <a:rPr lang="vi-VN" dirty="0" smtClean="0"/>
              <a:t>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 fontAlgn="base"/>
            <a:r>
              <a:rPr lang="en-US" dirty="0" smtClean="0"/>
              <a:t>%u : </a:t>
            </a:r>
            <a:r>
              <a:rPr lang="en-US" dirty="0" err="1" smtClean="0"/>
              <a:t>Kiểu</a:t>
            </a:r>
            <a:r>
              <a:rPr lang="en-US" dirty="0" smtClean="0"/>
              <a:t> unsigned </a:t>
            </a:r>
            <a:r>
              <a:rPr lang="en-US" dirty="0" err="1" smtClean="0"/>
              <a:t>int</a:t>
            </a:r>
            <a:endParaRPr lang="vi-VN" dirty="0"/>
          </a:p>
          <a:p>
            <a:pPr lvl="1" fontAlgn="base"/>
            <a:r>
              <a:rPr lang="vi-VN" dirty="0"/>
              <a:t>%</a:t>
            </a:r>
            <a:r>
              <a:rPr lang="vi-VN" dirty="0" smtClean="0"/>
              <a:t>f</a:t>
            </a:r>
            <a:r>
              <a:rPr lang="en-US" dirty="0" smtClean="0"/>
              <a:t> </a:t>
            </a:r>
            <a:r>
              <a:rPr lang="vi-VN" dirty="0" smtClean="0"/>
              <a:t>: </a:t>
            </a:r>
            <a:r>
              <a:rPr lang="en-US" dirty="0" err="1" smtClean="0"/>
              <a:t>Kiểu</a:t>
            </a:r>
            <a:r>
              <a:rPr lang="en-US" dirty="0" smtClean="0"/>
              <a:t> float</a:t>
            </a:r>
          </a:p>
          <a:p>
            <a:pPr lvl="1" fontAlgn="base"/>
            <a:r>
              <a:rPr lang="en-US" dirty="0" smtClean="0"/>
              <a:t>%</a:t>
            </a:r>
            <a:r>
              <a:rPr lang="en-US" dirty="0" smtClean="0"/>
              <a:t>lf : </a:t>
            </a:r>
            <a:r>
              <a:rPr lang="en-US" dirty="0" err="1" smtClean="0"/>
              <a:t>Kiểu</a:t>
            </a:r>
            <a:r>
              <a:rPr lang="en-US" dirty="0" smtClean="0"/>
              <a:t> double</a:t>
            </a:r>
            <a:endParaRPr lang="vi-VN" dirty="0"/>
          </a:p>
          <a:p>
            <a:pPr lvl="1" fontAlgn="base"/>
            <a:r>
              <a:rPr lang="vi-VN" dirty="0" smtClean="0"/>
              <a:t>%</a:t>
            </a:r>
            <a:r>
              <a:rPr lang="en-US" dirty="0" smtClean="0"/>
              <a:t>s</a:t>
            </a:r>
            <a:r>
              <a:rPr lang="vi-VN" dirty="0" smtClean="0"/>
              <a:t> </a:t>
            </a:r>
            <a:r>
              <a:rPr lang="vi-VN" dirty="0"/>
              <a:t>: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vi-VN" dirty="0"/>
          </a:p>
          <a:p>
            <a:pPr marL="457200" lvl="1" indent="0">
              <a:buNone/>
            </a:pPr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2895600"/>
            <a:ext cx="7183437" cy="217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NHẬP XUẤT DỮ </a:t>
            </a:r>
            <a:r>
              <a:rPr lang="en-US" dirty="0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7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2" y="1066800"/>
            <a:ext cx="8913970" cy="5257800"/>
          </a:xfrm>
        </p:spPr>
        <p:txBody>
          <a:bodyPr/>
          <a:lstStyle/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0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&amp;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0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Chèn</a:t>
            </a:r>
            <a:r>
              <a:rPr lang="en-US" dirty="0" smtClean="0"/>
              <a:t> 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2: TOÁN TỬ &amp; BIẾU THỨC TOÁN 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BIỂU THỨC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lvl="1">
              <a:defRPr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tử</a:t>
            </a:r>
            <a:r>
              <a:rPr lang="en-US" dirty="0"/>
              <a:t> (Operator)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hạng</a:t>
            </a:r>
            <a:r>
              <a:rPr lang="en-US" dirty="0"/>
              <a:t> (Operand).</a:t>
            </a:r>
          </a:p>
          <a:p>
            <a:pPr lvl="1">
              <a:defRPr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/>
              <a:t>ng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vi-VN" dirty="0"/>
              <a:t>đị</a:t>
            </a:r>
            <a:r>
              <a:rPr lang="en-US" dirty="0" err="1"/>
              <a:t>nh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–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/>
              <a:t>….</a:t>
            </a:r>
          </a:p>
          <a:p>
            <a:pPr lvl="1">
              <a:defRPr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hằng</a:t>
            </a:r>
            <a:r>
              <a:rPr lang="en-US" dirty="0" smtClean="0">
                <a:solidFill>
                  <a:srgbClr val="FF0000"/>
                </a:solidFill>
              </a:rPr>
              <a:t> (PI)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biến</a:t>
            </a:r>
            <a:r>
              <a:rPr lang="en-US" dirty="0" smtClean="0">
                <a:solidFill>
                  <a:srgbClr val="FF0000"/>
                </a:solidFill>
              </a:rPr>
              <a:t> (toanTu1, toanTu2)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FF0000"/>
                </a:solidFill>
              </a:rPr>
              <a:t>lời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gọi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hàm</a:t>
            </a:r>
            <a:r>
              <a:rPr lang="en-US" dirty="0"/>
              <a:t>...</a:t>
            </a:r>
          </a:p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3, a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 5, (a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b)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5,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TRONG 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C,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4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905000"/>
            <a:ext cx="9031456" cy="32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</a:t>
            </a:r>
            <a:r>
              <a:rPr lang="en-US" dirty="0" smtClean="0"/>
              <a:t>TỬ SỐ HỌC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828800"/>
            <a:ext cx="9031456" cy="32623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04272" y="3962400"/>
            <a:ext cx="201874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19140" y="3962400"/>
            <a:ext cx="2113672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85212" y="3962400"/>
            <a:ext cx="1981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SỐ HỌC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84751"/>
              </p:ext>
            </p:extLst>
          </p:nvPr>
        </p:nvGraphicFramePr>
        <p:xfrm>
          <a:off x="1446212" y="2209800"/>
          <a:ext cx="8125884" cy="36271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224504742"/>
                    </a:ext>
                  </a:extLst>
                </a:gridCol>
                <a:gridCol w="6754284">
                  <a:extLst>
                    <a:ext uri="{9D8B030D-6E8A-4147-A177-3AD203B41FA5}">
                      <a16:colId xmlns:a16="http://schemas.microsoft.com/office/drawing/2014/main" val="834276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Tính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tổng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số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14694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Tính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hiệu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số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23889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Tính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tích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số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04531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Tích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thương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số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24149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Thực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hiện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chia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có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dư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số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96359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Tăng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giá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trị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biến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lên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1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đơn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vị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7656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Giảm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giá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trị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biến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xuống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1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đơn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vị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19736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89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SỐ </a:t>
            </a:r>
            <a:r>
              <a:rPr lang="en-US" dirty="0" smtClean="0"/>
              <a:t>HỌC 2 NGÔI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254526"/>
              </p:ext>
            </p:extLst>
          </p:nvPr>
        </p:nvGraphicFramePr>
        <p:xfrm>
          <a:off x="1522412" y="2209800"/>
          <a:ext cx="3810000" cy="2595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907871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8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+ 5 + 9 / 3 – 10 + 2 * 2 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6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r>
                        <a:rPr lang="en-US" baseline="0" dirty="0" smtClean="0"/>
                        <a:t> / 5 + 6 – 4 % 2 + 3 *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 + 16</a:t>
                      </a:r>
                      <a:r>
                        <a:rPr lang="en-US" baseline="0" dirty="0" smtClean="0"/>
                        <a:t> + 30 % 5 - 8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4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 – 3 + 4 – (12</a:t>
                      </a:r>
                      <a:r>
                        <a:rPr lang="en-US" baseline="0" dirty="0" smtClean="0"/>
                        <a:t> + 3) / 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7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r>
                        <a:rPr lang="en-US" baseline="0" dirty="0" smtClean="0"/>
                        <a:t> + 14 – 8 % 5 + 12 *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 + 14</a:t>
                      </a:r>
                      <a:r>
                        <a:rPr lang="en-US" baseline="0" dirty="0" smtClean="0"/>
                        <a:t> % 3 * 2 – 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263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61449"/>
              </p:ext>
            </p:extLst>
          </p:nvPr>
        </p:nvGraphicFramePr>
        <p:xfrm>
          <a:off x="5408612" y="2209800"/>
          <a:ext cx="1143000" cy="2595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907871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Đáp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án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8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6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4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7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55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SỐ HỌC 1 NGÔI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1 </a:t>
            </a:r>
            <a:r>
              <a:rPr lang="en-US" dirty="0" err="1"/>
              <a:t>ngôi</a:t>
            </a:r>
            <a:endParaRPr lang="en-US" dirty="0"/>
          </a:p>
          <a:p>
            <a:pPr lvl="1">
              <a:defRPr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++</a:t>
            </a:r>
            <a:r>
              <a:rPr lang="en-US" dirty="0"/>
              <a:t> (t</a:t>
            </a:r>
            <a:r>
              <a:rPr lang="vi-VN" dirty="0"/>
              <a:t>ă</a:t>
            </a:r>
            <a:r>
              <a:rPr lang="en-US" dirty="0"/>
              <a:t>ng 1 </a:t>
            </a:r>
            <a:r>
              <a:rPr lang="vi-VN" dirty="0"/>
              <a:t>đơ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), </a:t>
            </a:r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en-US" dirty="0"/>
              <a:t> (</a:t>
            </a:r>
            <a:r>
              <a:rPr lang="en-US" dirty="0" err="1"/>
              <a:t>giảm</a:t>
            </a:r>
            <a:r>
              <a:rPr lang="en-US" dirty="0"/>
              <a:t> 1 </a:t>
            </a:r>
            <a:r>
              <a:rPr lang="vi-VN" dirty="0"/>
              <a:t>đơ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ướ</a:t>
            </a:r>
            <a:r>
              <a:rPr lang="en-US" dirty="0"/>
              <a:t>c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lvl="2"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++</a:t>
            </a:r>
            <a:r>
              <a:rPr lang="en-US" dirty="0"/>
              <a:t>x hay </a:t>
            </a:r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en-US" dirty="0"/>
              <a:t>x: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</a:t>
            </a:r>
            <a:r>
              <a:rPr lang="vi-VN" dirty="0"/>
              <a:t>ă</a:t>
            </a:r>
            <a:r>
              <a:rPr lang="en-US" dirty="0"/>
              <a:t>ng/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tr</a:t>
            </a:r>
            <a:r>
              <a:rPr lang="vi-VN" dirty="0">
                <a:solidFill>
                  <a:srgbClr val="FF0000"/>
                </a:solidFill>
              </a:rPr>
              <a:t>ướ</a:t>
            </a:r>
            <a:r>
              <a:rPr lang="en-US" dirty="0">
                <a:solidFill>
                  <a:srgbClr val="FF0000"/>
                </a:solidFill>
              </a:rPr>
              <a:t>c.</a:t>
            </a:r>
          </a:p>
          <a:p>
            <a:pPr lvl="1">
              <a:defRPr/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pPr lvl="2"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x</a:t>
            </a:r>
            <a:r>
              <a:rPr lang="en-US" dirty="0">
                <a:solidFill>
                  <a:srgbClr val="FF0000"/>
                </a:solidFill>
              </a:rPr>
              <a:t>++</a:t>
            </a:r>
            <a:r>
              <a:rPr lang="en-US" dirty="0"/>
              <a:t> hay x</a:t>
            </a:r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en-US" dirty="0"/>
              <a:t>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</a:t>
            </a:r>
            <a:r>
              <a:rPr lang="vi-VN" dirty="0"/>
              <a:t>ă</a:t>
            </a:r>
            <a:r>
              <a:rPr lang="en-US" dirty="0"/>
              <a:t>ng/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sau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0012" y="4724400"/>
            <a:ext cx="373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a=5;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a++; //a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6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2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SỐ 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</a:t>
            </a:r>
            <a:r>
              <a:rPr lang="en-US" dirty="0" smtClean="0"/>
              <a:t>TỬ SO SÁNH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828800"/>
            <a:ext cx="9031456" cy="32623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32012" y="3962400"/>
            <a:ext cx="1981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19140" y="3962400"/>
            <a:ext cx="2113672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85212" y="3962400"/>
            <a:ext cx="1981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2" y="1066800"/>
            <a:ext cx="9447370" cy="5257800"/>
          </a:xfrm>
        </p:spPr>
        <p:txBody>
          <a:bodyPr/>
          <a:lstStyle/>
          <a:p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Nhập</a:t>
            </a:r>
            <a:r>
              <a:rPr lang="en-US" dirty="0" smtClean="0"/>
              <a:t> &amp;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SO SÁNH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78716"/>
              </p:ext>
            </p:extLst>
          </p:nvPr>
        </p:nvGraphicFramePr>
        <p:xfrm>
          <a:off x="1446212" y="2209800"/>
          <a:ext cx="8125884" cy="31089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224504742"/>
                    </a:ext>
                  </a:extLst>
                </a:gridCol>
                <a:gridCol w="6754284">
                  <a:extLst>
                    <a:ext uri="{9D8B030D-6E8A-4147-A177-3AD203B41FA5}">
                      <a16:colId xmlns:a16="http://schemas.microsoft.com/office/drawing/2014/main" val="834276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sánh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bằng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14694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sánh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lớn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hơn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23889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sánh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lớn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hơn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hoặc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bằng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04531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sánh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nhỏ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hơn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24149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sánh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nhỏ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hơn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hoặc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bằng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96359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!=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sánh</a:t>
                      </a: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khác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76569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9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SO SÁNH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160545"/>
              </p:ext>
            </p:extLst>
          </p:nvPr>
        </p:nvGraphicFramePr>
        <p:xfrm>
          <a:off x="1446212" y="1981200"/>
          <a:ext cx="2667000" cy="2966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498788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dirty="0" err="1" smtClean="0"/>
                        <a:t>Biểu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endParaRPr 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04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dirty="0" smtClean="0"/>
                        <a:t>25 + 3 * 2 != 18</a:t>
                      </a:r>
                      <a:endParaRPr 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10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 * 3 + 2 == 11</a:t>
                      </a:r>
                      <a:endParaRPr 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32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12 - 8 &lt;= 3 * 2 </a:t>
                      </a:r>
                      <a:endParaRPr 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2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 &gt; 14 / 2</a:t>
                      </a:r>
                      <a:endParaRPr 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23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 + 1 &gt;= 7</a:t>
                      </a:r>
                      <a:endParaRPr 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51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36 / 2 – 14 != 35 </a:t>
                      </a:r>
                      <a:endParaRPr lang="en-US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92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r>
                        <a:rPr lang="en-US" baseline="0" dirty="0" smtClean="0"/>
                        <a:t> – 5 + 12 &lt; 19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716214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95973"/>
              </p:ext>
            </p:extLst>
          </p:nvPr>
        </p:nvGraphicFramePr>
        <p:xfrm>
          <a:off x="4270922" y="1981200"/>
          <a:ext cx="1358120" cy="2966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58120">
                  <a:extLst>
                    <a:ext uri="{9D8B030D-6E8A-4147-A177-3AD203B41FA5}">
                      <a16:colId xmlns:a16="http://schemas.microsoft.com/office/drawing/2014/main" val="2320072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03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52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88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48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08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18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2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42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0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SO SÁNH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</a:t>
            </a:r>
            <a:r>
              <a:rPr lang="en-US" dirty="0" smtClean="0"/>
              <a:t>TỬ 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828800"/>
            <a:ext cx="9031456" cy="32623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32012" y="3962400"/>
            <a:ext cx="1981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83560" y="3931920"/>
            <a:ext cx="2039452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85212" y="3962400"/>
            <a:ext cx="1981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2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</a:t>
            </a:r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hay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Logic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(true)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(false)</a:t>
            </a:r>
          </a:p>
          <a:p>
            <a:pPr lvl="1"/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81078"/>
              </p:ext>
            </p:extLst>
          </p:nvPr>
        </p:nvGraphicFramePr>
        <p:xfrm>
          <a:off x="836612" y="2971800"/>
          <a:ext cx="9601200" cy="2560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63516">
                  <a:extLst>
                    <a:ext uri="{9D8B030D-6E8A-4147-A177-3AD203B41FA5}">
                      <a16:colId xmlns:a16="http://schemas.microsoft.com/office/drawing/2014/main" val="3048696048"/>
                    </a:ext>
                  </a:extLst>
                </a:gridCol>
                <a:gridCol w="6737684">
                  <a:extLst>
                    <a:ext uri="{9D8B030D-6E8A-4147-A177-3AD203B41FA5}">
                      <a16:colId xmlns:a16="http://schemas.microsoft.com/office/drawing/2014/main" val="834276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Toán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tử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logic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Kết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quả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trả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về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376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Trả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về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giá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trị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true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khi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tất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cả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biểu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thức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tham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gia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biểu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thức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có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giá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trị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694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||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Trả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về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giá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trị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true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khi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có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1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biểu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thức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tham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gia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biểu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thức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có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giá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trị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là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89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!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Lấy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giá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trị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phủ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định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của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biểu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thức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1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9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</a:t>
            </a:r>
            <a:r>
              <a:rPr lang="en-US" dirty="0" smtClean="0"/>
              <a:t>LOGIC &amp;&amp;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bổng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điểm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trung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bình</a:t>
            </a:r>
            <a:r>
              <a:rPr lang="en-US" b="1" dirty="0" smtClean="0">
                <a:solidFill>
                  <a:srgbClr val="FF0000"/>
                </a:solidFill>
              </a:rPr>
              <a:t> &gt;=8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B050"/>
                </a:solidFill>
              </a:rPr>
              <a:t>và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hạnh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kiểm</a:t>
            </a:r>
            <a:r>
              <a:rPr lang="en-US" b="1" dirty="0" smtClean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tốt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đậu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tổng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điểm</a:t>
            </a:r>
            <a:r>
              <a:rPr lang="en-US" b="1" dirty="0" smtClean="0">
                <a:solidFill>
                  <a:srgbClr val="FF0000"/>
                </a:solidFill>
              </a:rPr>
              <a:t> 3 </a:t>
            </a:r>
            <a:r>
              <a:rPr lang="en-US" b="1" dirty="0" err="1" smtClean="0">
                <a:solidFill>
                  <a:srgbClr val="FF0000"/>
                </a:solidFill>
              </a:rPr>
              <a:t>môn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toán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hóa</a:t>
            </a:r>
            <a:r>
              <a:rPr lang="en-US" b="1" dirty="0" smtClean="0">
                <a:solidFill>
                  <a:srgbClr val="FF0000"/>
                </a:solidFill>
              </a:rPr>
              <a:t>) &gt;= 21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hoặc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tổng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điểm</a:t>
            </a:r>
            <a:r>
              <a:rPr lang="en-US" b="1" dirty="0" smtClean="0">
                <a:solidFill>
                  <a:srgbClr val="FF0000"/>
                </a:solidFill>
              </a:rPr>
              <a:t> 3 </a:t>
            </a:r>
            <a:r>
              <a:rPr lang="en-US" b="1" dirty="0" err="1" smtClean="0">
                <a:solidFill>
                  <a:srgbClr val="FF0000"/>
                </a:solidFill>
              </a:rPr>
              <a:t>môn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toán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hóa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sinh</a:t>
            </a:r>
            <a:r>
              <a:rPr lang="en-US" b="1" dirty="0" smtClean="0">
                <a:solidFill>
                  <a:srgbClr val="FF0000"/>
                </a:solidFill>
              </a:rPr>
              <a:t>) &gt;=21</a:t>
            </a:r>
          </a:p>
          <a:p>
            <a:pPr lvl="1"/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71557"/>
              </p:ext>
            </p:extLst>
          </p:nvPr>
        </p:nvGraphicFramePr>
        <p:xfrm>
          <a:off x="609442" y="2971800"/>
          <a:ext cx="10969942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98970">
                  <a:extLst>
                    <a:ext uri="{9D8B030D-6E8A-4147-A177-3AD203B41FA5}">
                      <a16:colId xmlns:a16="http://schemas.microsoft.com/office/drawing/2014/main" val="322450474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04869604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834276359"/>
                    </a:ext>
                  </a:extLst>
                </a:gridCol>
                <a:gridCol w="3198972">
                  <a:extLst>
                    <a:ext uri="{9D8B030D-6E8A-4147-A177-3AD203B41FA5}">
                      <a16:colId xmlns:a16="http://schemas.microsoft.com/office/drawing/2014/main" val="216008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Biểu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thức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Toán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tử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logic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Biểu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thức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Kết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quả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376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Điểm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trung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bình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&gt;=8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&amp;&amp;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Hạnh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kiểm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tốt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 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đạt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học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bổng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694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Điểm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trung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bình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&amp;&amp;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Hạnh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kiểm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tốt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 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đạt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học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bổng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89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Điểm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trung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bình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&gt;=8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&amp;&amp;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Hạnh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kiểm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khá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 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đạt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học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bổng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1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Điểm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trung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bình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&lt;8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&amp;&amp;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kiểm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=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khá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 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đạt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học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bổng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705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69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</a:t>
            </a:r>
            <a:r>
              <a:rPr lang="en-US" dirty="0" smtClean="0"/>
              <a:t>LOGIC ||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bổng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điểm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trung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bình</a:t>
            </a:r>
            <a:r>
              <a:rPr lang="en-US" b="1" dirty="0" smtClean="0">
                <a:solidFill>
                  <a:srgbClr val="FF0000"/>
                </a:solidFill>
              </a:rPr>
              <a:t> &gt;=8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B050"/>
                </a:solidFill>
              </a:rPr>
              <a:t>và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hạnh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kiểm</a:t>
            </a:r>
            <a:r>
              <a:rPr lang="en-US" b="1" dirty="0" smtClean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tốt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đậu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tổng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điểm</a:t>
            </a:r>
            <a:r>
              <a:rPr lang="en-US" b="1" dirty="0" smtClean="0">
                <a:solidFill>
                  <a:srgbClr val="FF0000"/>
                </a:solidFill>
              </a:rPr>
              <a:t> 3 </a:t>
            </a:r>
            <a:r>
              <a:rPr lang="en-US" b="1" dirty="0" err="1" smtClean="0">
                <a:solidFill>
                  <a:srgbClr val="FF0000"/>
                </a:solidFill>
              </a:rPr>
              <a:t>môn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toán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hóa</a:t>
            </a:r>
            <a:r>
              <a:rPr lang="en-US" b="1" dirty="0" smtClean="0">
                <a:solidFill>
                  <a:srgbClr val="FF0000"/>
                </a:solidFill>
              </a:rPr>
              <a:t>) &gt;= 21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hoặc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tổng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điểm</a:t>
            </a:r>
            <a:r>
              <a:rPr lang="en-US" b="1" dirty="0" smtClean="0">
                <a:solidFill>
                  <a:srgbClr val="FF0000"/>
                </a:solidFill>
              </a:rPr>
              <a:t> 3 </a:t>
            </a:r>
            <a:r>
              <a:rPr lang="en-US" b="1" dirty="0" err="1" smtClean="0">
                <a:solidFill>
                  <a:srgbClr val="FF0000"/>
                </a:solidFill>
              </a:rPr>
              <a:t>môn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toán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hóa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sinh</a:t>
            </a:r>
            <a:r>
              <a:rPr lang="en-US" b="1" dirty="0" smtClean="0">
                <a:solidFill>
                  <a:srgbClr val="FF0000"/>
                </a:solidFill>
              </a:rPr>
              <a:t>) &gt;=21</a:t>
            </a:r>
          </a:p>
          <a:p>
            <a:pPr lvl="1"/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37535"/>
              </p:ext>
            </p:extLst>
          </p:nvPr>
        </p:nvGraphicFramePr>
        <p:xfrm>
          <a:off x="609442" y="2971800"/>
          <a:ext cx="10969942" cy="2651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98970">
                  <a:extLst>
                    <a:ext uri="{9D8B030D-6E8A-4147-A177-3AD203B41FA5}">
                      <a16:colId xmlns:a16="http://schemas.microsoft.com/office/drawing/2014/main" val="322450474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0486960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34276359"/>
                    </a:ext>
                  </a:extLst>
                </a:gridCol>
                <a:gridCol w="2360772">
                  <a:extLst>
                    <a:ext uri="{9D8B030D-6E8A-4147-A177-3AD203B41FA5}">
                      <a16:colId xmlns:a16="http://schemas.microsoft.com/office/drawing/2014/main" val="216008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Biểu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thức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Toán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tử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logic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Biểu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thức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Kết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quả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376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Toán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lý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hóa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&gt;=21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||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Toán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hóa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sinh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&gt;=21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 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đậu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694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Toán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lý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hóa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 21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||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Toán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hóa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sinh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&gt;= 21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True (</a:t>
                      </a: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đậu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89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Toán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lý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hóa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&gt;=21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||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Toán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hóa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sinh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 21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True (</a:t>
                      </a:r>
                      <a:r>
                        <a:rPr kumimoji="0" lang="en-US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đậu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1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Toán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lý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hóa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 21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||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Toán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hóa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+ </a:t>
                      </a:r>
                      <a:r>
                        <a:rPr kumimoji="0" lang="en-US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sinh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 21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 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không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đậu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705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07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41550"/>
              </p:ext>
            </p:extLst>
          </p:nvPr>
        </p:nvGraphicFramePr>
        <p:xfrm>
          <a:off x="836612" y="1981200"/>
          <a:ext cx="4953000" cy="2651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322450474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834276359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395527708"/>
                    </a:ext>
                  </a:extLst>
                </a:gridCol>
              </a:tblGrid>
              <a:tr h="48838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Toán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tử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&amp;&amp;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77344777"/>
                  </a:ext>
                </a:extLst>
              </a:tr>
              <a:tr h="402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Biểu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thức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Biểu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thức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&amp;&amp; B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41725"/>
                  </a:ext>
                </a:extLst>
              </a:tr>
              <a:tr h="402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endParaRPr lang="en-US" sz="2200" b="0" i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892987"/>
                  </a:ext>
                </a:extLst>
              </a:tr>
              <a:tr h="402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endParaRPr lang="en-US" sz="2200" b="0" i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  <a:endParaRPr kumimoji="0" lang="en-US" sz="22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  <a:endParaRPr kumimoji="0" lang="en-US" sz="22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319787"/>
                  </a:ext>
                </a:extLst>
              </a:tr>
              <a:tr h="402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  <a:endParaRPr lang="en-US" sz="2200" b="0" i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endParaRPr kumimoji="0" lang="en-US" sz="22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  <a:endParaRPr kumimoji="0" lang="en-US" sz="22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689709"/>
                  </a:ext>
                </a:extLst>
              </a:tr>
              <a:tr h="402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  <a:endParaRPr kumimoji="0" lang="en-US" sz="22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  <a:endParaRPr kumimoji="0" lang="en-US" sz="22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79464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64473"/>
              </p:ext>
            </p:extLst>
          </p:nvPr>
        </p:nvGraphicFramePr>
        <p:xfrm>
          <a:off x="6207998" y="1981200"/>
          <a:ext cx="4953000" cy="2651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322450474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834276359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395527708"/>
                    </a:ext>
                  </a:extLst>
                </a:gridCol>
              </a:tblGrid>
              <a:tr h="48838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Toán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tử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||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77344777"/>
                  </a:ext>
                </a:extLst>
              </a:tr>
              <a:tr h="402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Biểu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thức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Biểu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thức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|| B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41725"/>
                  </a:ext>
                </a:extLst>
              </a:tr>
              <a:tr h="402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endParaRPr lang="en-US" sz="2200" b="0" i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892987"/>
                  </a:ext>
                </a:extLst>
              </a:tr>
              <a:tr h="402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endParaRPr lang="en-US" sz="2200" b="0" i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  <a:endParaRPr kumimoji="0" lang="en-US" sz="22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True</a:t>
                      </a:r>
                      <a:endParaRPr kumimoji="0" lang="en-US" sz="22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319787"/>
                  </a:ext>
                </a:extLst>
              </a:tr>
              <a:tr h="402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  <a:endParaRPr lang="en-US" sz="2200" b="0" i="0" kern="1200" dirty="0" smtClean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endParaRPr kumimoji="0" lang="en-US" sz="22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  <a:endParaRPr kumimoji="0" lang="en-US" sz="22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689709"/>
                  </a:ext>
                </a:extLst>
              </a:tr>
              <a:tr h="402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  <a:endParaRPr kumimoji="0" lang="en-US" sz="22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  <a:endParaRPr kumimoji="0" lang="en-US" sz="22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79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84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</a:t>
            </a:r>
            <a:r>
              <a:rPr lang="en-US" dirty="0" smtClean="0"/>
              <a:t>TỬ GÁN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828800"/>
            <a:ext cx="9031456" cy="32623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32012" y="3962400"/>
            <a:ext cx="1981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83560" y="3931920"/>
            <a:ext cx="2039452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93360" y="3926840"/>
            <a:ext cx="2039452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2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1: BIẾN VÀ HẰNG 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5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GÁN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lvl="1">
              <a:defRPr/>
            </a:pPr>
            <a:r>
              <a:rPr lang="en-US" dirty="0" err="1"/>
              <a:t>Th</a:t>
            </a:r>
            <a:r>
              <a:rPr lang="vi-VN" dirty="0"/>
              <a:t>ườ</a:t>
            </a:r>
            <a:r>
              <a:rPr lang="en-US" dirty="0"/>
              <a:t>ng </a:t>
            </a:r>
            <a:r>
              <a:rPr lang="vi-VN" dirty="0"/>
              <a:t>đượ</a:t>
            </a:r>
            <a:r>
              <a:rPr lang="en-US" dirty="0"/>
              <a:t>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lvl="1">
              <a:defRPr/>
            </a:pPr>
            <a:r>
              <a:rPr lang="en-US" dirty="0"/>
              <a:t>&lt;</a:t>
            </a:r>
            <a:r>
              <a:rPr lang="en-US" dirty="0" err="1"/>
              <a:t>biến</a:t>
            </a:r>
            <a:r>
              <a:rPr lang="en-US" dirty="0"/>
              <a:t>&gt; = &lt;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&gt;;</a:t>
            </a:r>
          </a:p>
          <a:p>
            <a:pPr lvl="1">
              <a:defRPr/>
            </a:pPr>
            <a:r>
              <a:rPr lang="en-US" dirty="0"/>
              <a:t>&lt;</a:t>
            </a:r>
            <a:r>
              <a:rPr lang="en-US" dirty="0" err="1"/>
              <a:t>biến</a:t>
            </a:r>
            <a:r>
              <a:rPr lang="en-US" dirty="0"/>
              <a:t>&gt; = &lt;</a:t>
            </a:r>
            <a:r>
              <a:rPr lang="en-US" dirty="0" err="1"/>
              <a:t>biến</a:t>
            </a:r>
            <a:r>
              <a:rPr lang="en-US" dirty="0"/>
              <a:t>&gt;;</a:t>
            </a:r>
          </a:p>
          <a:p>
            <a:pPr lvl="1">
              <a:defRPr/>
            </a:pPr>
            <a:r>
              <a:rPr lang="en-US" dirty="0"/>
              <a:t>&lt;</a:t>
            </a:r>
            <a:r>
              <a:rPr lang="en-US" dirty="0" err="1"/>
              <a:t>biến</a:t>
            </a:r>
            <a:r>
              <a:rPr lang="en-US" dirty="0"/>
              <a:t>&gt; = &lt;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 smtClean="0"/>
              <a:t>&gt;;</a:t>
            </a:r>
          </a:p>
          <a:p>
            <a:pPr>
              <a:defRPr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36812" y="4495800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 = 5;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 = a;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 =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a+b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8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GÁN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05331"/>
              </p:ext>
            </p:extLst>
          </p:nvPr>
        </p:nvGraphicFramePr>
        <p:xfrm>
          <a:off x="1598613" y="1981200"/>
          <a:ext cx="8991599" cy="3627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71805">
                  <a:extLst>
                    <a:ext uri="{9D8B030D-6E8A-4147-A177-3AD203B41FA5}">
                      <a16:colId xmlns:a16="http://schemas.microsoft.com/office/drawing/2014/main" val="647016065"/>
                    </a:ext>
                  </a:extLst>
                </a:gridCol>
                <a:gridCol w="3659897">
                  <a:extLst>
                    <a:ext uri="{9D8B030D-6E8A-4147-A177-3AD203B41FA5}">
                      <a16:colId xmlns:a16="http://schemas.microsoft.com/office/drawing/2014/main" val="3898192210"/>
                    </a:ext>
                  </a:extLst>
                </a:gridCol>
                <a:gridCol w="3659897">
                  <a:extLst>
                    <a:ext uri="{9D8B030D-6E8A-4147-A177-3AD203B41FA5}">
                      <a16:colId xmlns:a16="http://schemas.microsoft.com/office/drawing/2014/main" val="2969329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Phép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gán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Ví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dụ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kumimoji="0" lang="en-US" sz="2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kumimoji="0" lang="en-US" sz="2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US" sz="2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56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 = 20 (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gán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20 </a:t>
                      </a:r>
                      <a:r>
                        <a:rPr kumimoji="0" lang="en-US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cho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a == 20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57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 += 10 (a = a + 10)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a == 30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62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a -= 10 (a = a - 10)</a:t>
                      </a:r>
                      <a:endPara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 a ==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3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a *= 10 (a = a * 10)</a:t>
                      </a:r>
                      <a:endPara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 a == 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4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a /= 10 (a = a / 10)</a:t>
                      </a:r>
                      <a:endPara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 a ==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00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%=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a %= 10 (a = a % 10)</a:t>
                      </a:r>
                      <a:endPara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 a ==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43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18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TOÁN TỬ GÁN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1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2" y="1066800"/>
            <a:ext cx="8913970" cy="5257800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endParaRPr lang="en-US" dirty="0" smtClean="0"/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logic</a:t>
            </a:r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2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9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VÌ SAO PHẢI CÓ BIẾN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game), </a:t>
            </a:r>
            <a:r>
              <a:rPr lang="en-US" dirty="0" err="1" smtClean="0"/>
              <a:t>người</a:t>
            </a:r>
            <a:r>
              <a:rPr lang="en-US" dirty="0" smtClean="0"/>
              <a:t> ta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: RAM (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)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???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2743200"/>
            <a:ext cx="46196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VÌ SAO PHẢI CÓ </a:t>
            </a:r>
            <a:r>
              <a:rPr lang="en-US" dirty="0" smtClean="0"/>
              <a:t>BIẾN?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(game),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smtClean="0"/>
              <a:t>(game)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ta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/>
              <a:t> </a:t>
            </a:r>
            <a:r>
              <a:rPr lang="en-US" dirty="0" smtClean="0"/>
              <a:t>(RAM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smtClean="0"/>
              <a:t>(RAM)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biến</a:t>
            </a:r>
            <a:r>
              <a:rPr lang="en-US" b="1" dirty="0" smtClean="0">
                <a:solidFill>
                  <a:srgbClr val="FF0000"/>
                </a:solidFill>
              </a:rPr>
              <a:t> - </a:t>
            </a:r>
            <a:r>
              <a:rPr lang="en-US" b="1" dirty="0">
                <a:solidFill>
                  <a:srgbClr val="FF0000"/>
                </a:solidFill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4753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BIẾN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hay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: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10 </a:t>
            </a:r>
            <a:r>
              <a:rPr lang="en-US" dirty="0" err="1" smtClean="0"/>
              <a:t>và</a:t>
            </a:r>
            <a:r>
              <a:rPr lang="en-US" dirty="0" smtClean="0"/>
              <a:t> 1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10 x 2.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2" y="4191000"/>
            <a:ext cx="3898129" cy="22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BIẾN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055812" y="1752600"/>
            <a:ext cx="7086600" cy="1524000"/>
            <a:chOff x="609600" y="4191000"/>
            <a:chExt cx="6324600" cy="1371600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gray">
            <a:xfrm>
              <a:off x="609600" y="4191000"/>
              <a:ext cx="6324600" cy="1371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gray">
            <a:xfrm>
              <a:off x="838200" y="4267200"/>
              <a:ext cx="6019800" cy="1080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 err="1"/>
                <a:t>Cú</a:t>
              </a:r>
              <a:r>
                <a:rPr lang="en-US" sz="2400" dirty="0"/>
                <a:t> </a:t>
              </a:r>
              <a:r>
                <a:rPr lang="en-US" sz="2400" dirty="0" err="1"/>
                <a:t>pháp</a:t>
              </a:r>
              <a:endParaRPr lang="en-US" sz="2400" dirty="0"/>
            </a:p>
            <a:p>
              <a:pPr>
                <a:defRPr/>
              </a:pPr>
              <a:r>
                <a:rPr lang="en-US" sz="2400" dirty="0"/>
                <a:t>&lt;</a:t>
              </a:r>
              <a:r>
                <a:rPr lang="en-US" sz="2400" dirty="0" err="1" smtClean="0"/>
                <a:t>kiểu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dữ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liệu</a:t>
              </a:r>
              <a:r>
                <a:rPr lang="en-US" sz="2400" dirty="0" smtClean="0"/>
                <a:t>&gt; </a:t>
              </a:r>
              <a:r>
                <a:rPr lang="en-US" sz="2400" dirty="0"/>
                <a:t>&lt;</a:t>
              </a:r>
              <a:r>
                <a:rPr lang="en-US" sz="2400" dirty="0" err="1"/>
                <a:t>tên</a:t>
              </a:r>
              <a:r>
                <a:rPr lang="en-US" sz="2400" dirty="0"/>
                <a:t> </a:t>
              </a:r>
              <a:r>
                <a:rPr lang="en-US" sz="2400" dirty="0" err="1"/>
                <a:t>biến</a:t>
              </a:r>
              <a:r>
                <a:rPr lang="en-US" sz="2400" dirty="0"/>
                <a:t>&gt;;</a:t>
              </a:r>
            </a:p>
            <a:p>
              <a:pPr>
                <a:defRPr/>
              </a:pPr>
              <a:r>
                <a:rPr lang="en-US" sz="2400" dirty="0"/>
                <a:t>&lt;</a:t>
              </a:r>
              <a:r>
                <a:rPr lang="en-US" sz="2400" dirty="0" err="1" smtClean="0"/>
                <a:t>kiểu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dữ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liệu</a:t>
              </a:r>
              <a:r>
                <a:rPr lang="en-US" sz="2400" dirty="0" smtClean="0"/>
                <a:t>&gt; </a:t>
              </a:r>
              <a:r>
                <a:rPr lang="en-US" sz="2400" dirty="0"/>
                <a:t>&lt;</a:t>
              </a:r>
              <a:r>
                <a:rPr lang="en-US" sz="2400" dirty="0" err="1"/>
                <a:t>tên</a:t>
              </a:r>
              <a:r>
                <a:rPr lang="en-US" sz="2400" dirty="0"/>
                <a:t> </a:t>
              </a:r>
              <a:r>
                <a:rPr lang="en-US" sz="2400" dirty="0" err="1"/>
                <a:t>biến</a:t>
              </a:r>
              <a:r>
                <a:rPr lang="en-US" sz="2400" dirty="0"/>
                <a:t> 1&gt;, &lt;</a:t>
              </a:r>
              <a:r>
                <a:rPr lang="en-US" sz="2400" dirty="0" err="1"/>
                <a:t>tên</a:t>
              </a:r>
              <a:r>
                <a:rPr lang="en-US" sz="2400" dirty="0"/>
                <a:t> </a:t>
              </a:r>
              <a:r>
                <a:rPr lang="en-US" sz="2400" dirty="0" err="1"/>
                <a:t>biến</a:t>
              </a:r>
              <a:r>
                <a:rPr lang="en-US" sz="2400" dirty="0"/>
                <a:t> 2&gt;;</a:t>
              </a:r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2055812" y="3886200"/>
            <a:ext cx="7086600" cy="1524000"/>
            <a:chOff x="609600" y="4191000"/>
            <a:chExt cx="6324600" cy="1371600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gray">
            <a:xfrm>
              <a:off x="609600" y="4191000"/>
              <a:ext cx="6324600" cy="13716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gray">
            <a:xfrm>
              <a:off x="838199" y="4259580"/>
              <a:ext cx="6019800" cy="1080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 err="1" smtClean="0"/>
                <a:t>Ví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dụ</a:t>
              </a:r>
              <a:endParaRPr lang="en-US" sz="2400" dirty="0"/>
            </a:p>
            <a:p>
              <a:pPr>
                <a:defRPr/>
              </a:pPr>
              <a:r>
                <a:rPr lang="en-US" sz="2400" dirty="0" err="1"/>
                <a:t>i</a:t>
              </a:r>
              <a:r>
                <a:rPr lang="en-US" sz="2400" dirty="0" err="1" smtClean="0"/>
                <a:t>nt</a:t>
              </a:r>
              <a:r>
                <a:rPr lang="en-US" sz="2400" dirty="0" smtClean="0"/>
                <a:t> a; </a:t>
              </a:r>
              <a:r>
                <a:rPr lang="en-US" sz="2400" dirty="0" err="1" smtClean="0"/>
                <a:t>int</a:t>
              </a:r>
              <a:r>
                <a:rPr lang="en-US" sz="2400" dirty="0" smtClean="0"/>
                <a:t> b;</a:t>
              </a:r>
            </a:p>
            <a:p>
              <a:pPr>
                <a:defRPr/>
              </a:pPr>
              <a:r>
                <a:rPr lang="en-US" sz="2400" dirty="0" err="1"/>
                <a:t>i</a:t>
              </a:r>
              <a:r>
                <a:rPr lang="en-US" sz="2400" dirty="0" err="1" smtClean="0"/>
                <a:t>nt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a,b</a:t>
              </a:r>
              <a:r>
                <a:rPr lang="en-US" sz="2400" dirty="0" smtClean="0"/>
                <a:t>; //</a:t>
              </a:r>
              <a:r>
                <a:rPr lang="en-US" sz="2400" dirty="0" err="1" smtClean="0"/>
                <a:t>Khai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báo</a:t>
              </a:r>
              <a:r>
                <a:rPr lang="en-US" sz="2400" dirty="0" smtClean="0"/>
                <a:t> 2 </a:t>
              </a:r>
              <a:r>
                <a:rPr lang="en-US" sz="2400" dirty="0" err="1" smtClean="0"/>
                <a:t>biến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cùng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kiểu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dữ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liệu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3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ĐẶC ĐIỂM CỦA BIẾN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3352800"/>
            <a:ext cx="50101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7920</TotalTime>
  <Words>1820</Words>
  <Application>Microsoft Office PowerPoint</Application>
  <PresentationFormat>Custom</PresentationFormat>
  <Paragraphs>351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Century Gothic</vt:lpstr>
      <vt:lpstr>Segoe UI</vt:lpstr>
      <vt:lpstr>Verdana</vt:lpstr>
      <vt:lpstr>Wingdings</vt:lpstr>
      <vt:lpstr>Custom Design</vt:lpstr>
      <vt:lpstr>Bài 2: các khái niệm cơ bản</vt:lpstr>
      <vt:lpstr>Mục tiêu</vt:lpstr>
      <vt:lpstr>Nội dung</vt:lpstr>
      <vt:lpstr>Phần 1: BIẾN VÀ HẰNG SỐ</vt:lpstr>
      <vt:lpstr>VÌ SAO PHẢI CÓ BIẾN</vt:lpstr>
      <vt:lpstr>VÌ SAO PHẢI CÓ BIẾN?</vt:lpstr>
      <vt:lpstr>BIẾN</vt:lpstr>
      <vt:lpstr>BIẾN</vt:lpstr>
      <vt:lpstr>ĐẶC ĐIỂM CỦA BIẾN</vt:lpstr>
      <vt:lpstr>QUY ƯỚC ĐẶT TÊN BIẾN</vt:lpstr>
      <vt:lpstr>TỪ KHÓA</vt:lpstr>
      <vt:lpstr>CÁCH KHAI BÁO BIẾN</vt:lpstr>
      <vt:lpstr>HẰNG SỐ</vt:lpstr>
      <vt:lpstr>ĐỊNH NGHĨA HẰNG SỐ</vt:lpstr>
      <vt:lpstr>Cách khai báo hằng số</vt:lpstr>
      <vt:lpstr>NHẬP XUẤT DỮ LIỆU</vt:lpstr>
      <vt:lpstr>NHẬP DỮ LIỆU TỪ BÀN PHÍM</vt:lpstr>
      <vt:lpstr>NHẬP XUẤT DỮ LIỆU</vt:lpstr>
      <vt:lpstr>Tóm tắt bài học</vt:lpstr>
      <vt:lpstr>Chèn quiz</vt:lpstr>
      <vt:lpstr>Phần 2: TOÁN TỬ &amp; BIẾU THỨC TOÁN HỌC</vt:lpstr>
      <vt:lpstr>BIỂU THỨC</vt:lpstr>
      <vt:lpstr>TOÁN TỬ TRONG C</vt:lpstr>
      <vt:lpstr>TOÁN TỬ SỐ HỌC</vt:lpstr>
      <vt:lpstr>TOÁN TỬ SỐ HỌC</vt:lpstr>
      <vt:lpstr>TOÁN TỬ SỐ HỌC 2 NGÔI</vt:lpstr>
      <vt:lpstr>TOÁN TỬ SỐ HỌC 1 NGÔI</vt:lpstr>
      <vt:lpstr>TOÁN TỬ SỐ HỌC</vt:lpstr>
      <vt:lpstr>TOÁN TỬ SO SÁNH</vt:lpstr>
      <vt:lpstr>TOÁN TỬ SO SÁNH</vt:lpstr>
      <vt:lpstr>TOÁN TỬ SO SÁNH</vt:lpstr>
      <vt:lpstr>TOÁN TỬ SO SÁNH</vt:lpstr>
      <vt:lpstr>TOÁN TỬ LOGIC</vt:lpstr>
      <vt:lpstr>TOÁN TỬ LOGIC</vt:lpstr>
      <vt:lpstr>TOÁN TỬ LOGIC &amp;&amp;</vt:lpstr>
      <vt:lpstr>TOÁN TỬ LOGIC ||</vt:lpstr>
      <vt:lpstr>TOÁN TỬ LOGIC</vt:lpstr>
      <vt:lpstr>TOÁN TỬ LOGIC</vt:lpstr>
      <vt:lpstr>TOÁN TỬ GÁN</vt:lpstr>
      <vt:lpstr>TOÁN TỬ GÁN</vt:lpstr>
      <vt:lpstr>TOÁN TỬ GÁN</vt:lpstr>
      <vt:lpstr>TOÁN TỬ GÁN</vt:lpstr>
      <vt:lpstr>Tóm tắt bài học</vt:lpstr>
      <vt:lpstr>Add 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TamPhong</cp:lastModifiedBy>
  <cp:revision>1666</cp:revision>
  <dcterms:created xsi:type="dcterms:W3CDTF">2013-04-23T08:05:33Z</dcterms:created>
  <dcterms:modified xsi:type="dcterms:W3CDTF">2019-05-31T09:15:35Z</dcterms:modified>
</cp:coreProperties>
</file>