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1"/>
  </p:notesMasterIdLst>
  <p:sldIdLst>
    <p:sldId id="541" r:id="rId2"/>
    <p:sldId id="551" r:id="rId3"/>
    <p:sldId id="552" r:id="rId4"/>
    <p:sldId id="583" r:id="rId5"/>
    <p:sldId id="584" r:id="rId6"/>
    <p:sldId id="586" r:id="rId7"/>
    <p:sldId id="587" r:id="rId8"/>
    <p:sldId id="588" r:id="rId9"/>
    <p:sldId id="579" r:id="rId10"/>
    <p:sldId id="589" r:id="rId11"/>
    <p:sldId id="590" r:id="rId12"/>
    <p:sldId id="554" r:id="rId13"/>
    <p:sldId id="578" r:id="rId14"/>
    <p:sldId id="556" r:id="rId15"/>
    <p:sldId id="562" r:id="rId16"/>
    <p:sldId id="563" r:id="rId17"/>
    <p:sldId id="564" r:id="rId18"/>
    <p:sldId id="565" r:id="rId19"/>
    <p:sldId id="566" r:id="rId20"/>
    <p:sldId id="567" r:id="rId21"/>
    <p:sldId id="591" r:id="rId22"/>
    <p:sldId id="569" r:id="rId23"/>
    <p:sldId id="571" r:id="rId24"/>
    <p:sldId id="555" r:id="rId25"/>
    <p:sldId id="570" r:id="rId26"/>
    <p:sldId id="559" r:id="rId27"/>
    <p:sldId id="560" r:id="rId28"/>
    <p:sldId id="593" r:id="rId29"/>
    <p:sldId id="574" r:id="rId30"/>
    <p:sldId id="592" r:id="rId31"/>
    <p:sldId id="575" r:id="rId32"/>
    <p:sldId id="594" r:id="rId33"/>
    <p:sldId id="577" r:id="rId34"/>
    <p:sldId id="576" r:id="rId35"/>
    <p:sldId id="580" r:id="rId36"/>
    <p:sldId id="581" r:id="rId37"/>
    <p:sldId id="553" r:id="rId38"/>
    <p:sldId id="582" r:id="rId39"/>
    <p:sldId id="550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9" autoAdjust="0"/>
  </p:normalViewPr>
  <p:slideViewPr>
    <p:cSldViewPr>
      <p:cViewPr varScale="1">
        <p:scale>
          <a:sx n="79" d="100"/>
          <a:sy n="79" d="100"/>
        </p:scale>
        <p:origin x="744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69185-4F37-4882-8889-4709D272C08F}" type="doc">
      <dgm:prSet loTypeId="urn:microsoft.com/office/officeart/2008/layout/PictureStrip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5946FD0-417A-48A7-96EC-E17781224DE1}">
      <dgm:prSet phldrT="[Text]"/>
      <dgm:spPr/>
      <dgm:t>
        <a:bodyPr/>
        <a:lstStyle/>
        <a:p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1</a:t>
          </a:r>
          <a:endParaRPr lang="en-US" dirty="0"/>
        </a:p>
      </dgm:t>
    </dgm:pt>
    <dgm:pt modelId="{7B1E67CB-952D-4885-AAE1-2415E92077EA}" type="parTrans" cxnId="{C3EC856B-0BCA-4BEF-939A-0EF4B81E60CE}">
      <dgm:prSet/>
      <dgm:spPr/>
      <dgm:t>
        <a:bodyPr/>
        <a:lstStyle/>
        <a:p>
          <a:endParaRPr lang="en-US"/>
        </a:p>
      </dgm:t>
    </dgm:pt>
    <dgm:pt modelId="{50373150-E030-4A6C-BDB5-18C7E282F59F}" type="sibTrans" cxnId="{C3EC856B-0BCA-4BEF-939A-0EF4B81E60CE}">
      <dgm:prSet/>
      <dgm:spPr/>
      <dgm:t>
        <a:bodyPr/>
        <a:lstStyle/>
        <a:p>
          <a:endParaRPr lang="en-US"/>
        </a:p>
      </dgm:t>
    </dgm:pt>
    <dgm:pt modelId="{23888200-026F-48F3-BFA6-E543F938729E}">
      <dgm:prSet phldrT="[Text]"/>
      <dgm:spPr/>
      <dgm:t>
        <a:bodyPr/>
        <a:lstStyle/>
        <a:p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2</a:t>
          </a:r>
          <a:endParaRPr lang="en-US" dirty="0"/>
        </a:p>
      </dgm:t>
    </dgm:pt>
    <dgm:pt modelId="{C8309AB6-F025-449D-90F2-0CAC403F10ED}" type="parTrans" cxnId="{99CE9181-A6D9-48E1-A92A-69A4586B5C53}">
      <dgm:prSet/>
      <dgm:spPr/>
      <dgm:t>
        <a:bodyPr/>
        <a:lstStyle/>
        <a:p>
          <a:endParaRPr lang="en-US"/>
        </a:p>
      </dgm:t>
    </dgm:pt>
    <dgm:pt modelId="{65A5039A-AA33-40B2-B3B4-33AC039407B7}" type="sibTrans" cxnId="{99CE9181-A6D9-48E1-A92A-69A4586B5C53}">
      <dgm:prSet/>
      <dgm:spPr/>
      <dgm:t>
        <a:bodyPr/>
        <a:lstStyle/>
        <a:p>
          <a:endParaRPr lang="en-US"/>
        </a:p>
      </dgm:t>
    </dgm:pt>
    <dgm:pt modelId="{39215468-E5AE-4A75-BD88-65CD80DC5BFA}">
      <dgm:prSet phldrT="[Text]"/>
      <dgm:spPr/>
      <dgm:t>
        <a:bodyPr/>
        <a:lstStyle/>
        <a:p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3</a:t>
          </a:r>
          <a:endParaRPr lang="en-US" dirty="0"/>
        </a:p>
      </dgm:t>
    </dgm:pt>
    <dgm:pt modelId="{93FE2F03-BB08-4C71-A777-713F40756575}" type="parTrans" cxnId="{AC156736-DB04-480C-8056-DEF913DB54B1}">
      <dgm:prSet/>
      <dgm:spPr/>
      <dgm:t>
        <a:bodyPr/>
        <a:lstStyle/>
        <a:p>
          <a:endParaRPr lang="en-US"/>
        </a:p>
      </dgm:t>
    </dgm:pt>
    <dgm:pt modelId="{29DE3F8A-4BBE-4773-8D5E-D2E5FE3FDF8C}" type="sibTrans" cxnId="{AC156736-DB04-480C-8056-DEF913DB54B1}">
      <dgm:prSet/>
      <dgm:spPr/>
      <dgm:t>
        <a:bodyPr/>
        <a:lstStyle/>
        <a:p>
          <a:endParaRPr lang="en-US"/>
        </a:p>
      </dgm:t>
    </dgm:pt>
    <dgm:pt modelId="{5D15ECEA-2BC8-465F-A48C-56ECC999B539}" type="pres">
      <dgm:prSet presAssocID="{E7569185-4F37-4882-8889-4709D272C08F}" presName="Name0" presStyleCnt="0">
        <dgm:presLayoutVars>
          <dgm:dir/>
          <dgm:resizeHandles val="exact"/>
        </dgm:presLayoutVars>
      </dgm:prSet>
      <dgm:spPr/>
    </dgm:pt>
    <dgm:pt modelId="{AD09B978-DDCF-4C64-8FDC-682BC134F6C7}" type="pres">
      <dgm:prSet presAssocID="{05946FD0-417A-48A7-96EC-E17781224DE1}" presName="composite" presStyleCnt="0"/>
      <dgm:spPr/>
    </dgm:pt>
    <dgm:pt modelId="{A8199526-A005-4672-9D0B-30CFF568358D}" type="pres">
      <dgm:prSet presAssocID="{05946FD0-417A-48A7-96EC-E17781224DE1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998E0-CC12-45F9-9BC3-7A44CB76D9AF}" type="pres">
      <dgm:prSet presAssocID="{05946FD0-417A-48A7-96EC-E17781224DE1}" presName="rect2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866BEE57-A424-441D-B6FA-921C01FC54A5}" type="pres">
      <dgm:prSet presAssocID="{50373150-E030-4A6C-BDB5-18C7E282F59F}" presName="sibTrans" presStyleCnt="0"/>
      <dgm:spPr/>
    </dgm:pt>
    <dgm:pt modelId="{F1375A3A-E185-427F-A73F-4C3252C71956}" type="pres">
      <dgm:prSet presAssocID="{23888200-026F-48F3-BFA6-E543F938729E}" presName="composite" presStyleCnt="0"/>
      <dgm:spPr/>
    </dgm:pt>
    <dgm:pt modelId="{AA898607-1C5A-48E8-9465-F4AF70DD6374}" type="pres">
      <dgm:prSet presAssocID="{23888200-026F-48F3-BFA6-E543F938729E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E7C0E-F9D8-440D-AC28-8C71691D11D8}" type="pres">
      <dgm:prSet presAssocID="{23888200-026F-48F3-BFA6-E543F938729E}" presName="rect2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8A022B48-45FE-4E4D-9B22-56A055F404D9}" type="pres">
      <dgm:prSet presAssocID="{65A5039A-AA33-40B2-B3B4-33AC039407B7}" presName="sibTrans" presStyleCnt="0"/>
      <dgm:spPr/>
    </dgm:pt>
    <dgm:pt modelId="{C2BAB407-0DE9-4800-A81A-59D67A520C39}" type="pres">
      <dgm:prSet presAssocID="{39215468-E5AE-4A75-BD88-65CD80DC5BFA}" presName="composite" presStyleCnt="0"/>
      <dgm:spPr/>
    </dgm:pt>
    <dgm:pt modelId="{0D2CCB48-B510-4F1C-8126-7B82821C94B6}" type="pres">
      <dgm:prSet presAssocID="{39215468-E5AE-4A75-BD88-65CD80DC5BFA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0605C-5616-40DD-B1ED-50F459F76D1D}" type="pres">
      <dgm:prSet presAssocID="{39215468-E5AE-4A75-BD88-65CD80DC5BFA}" presName="rect2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</dgm:ptLst>
  <dgm:cxnLst>
    <dgm:cxn modelId="{3BBC0909-D645-4570-9277-78F4302C71C8}" type="presOf" srcId="{23888200-026F-48F3-BFA6-E543F938729E}" destId="{AA898607-1C5A-48E8-9465-F4AF70DD6374}" srcOrd="0" destOrd="0" presId="urn:microsoft.com/office/officeart/2008/layout/PictureStrips"/>
    <dgm:cxn modelId="{2E24BB61-CFC2-4439-9C17-E6001A8C47F7}" type="presOf" srcId="{05946FD0-417A-48A7-96EC-E17781224DE1}" destId="{A8199526-A005-4672-9D0B-30CFF568358D}" srcOrd="0" destOrd="0" presId="urn:microsoft.com/office/officeart/2008/layout/PictureStrips"/>
    <dgm:cxn modelId="{AC156736-DB04-480C-8056-DEF913DB54B1}" srcId="{E7569185-4F37-4882-8889-4709D272C08F}" destId="{39215468-E5AE-4A75-BD88-65CD80DC5BFA}" srcOrd="2" destOrd="0" parTransId="{93FE2F03-BB08-4C71-A777-713F40756575}" sibTransId="{29DE3F8A-4BBE-4773-8D5E-D2E5FE3FDF8C}"/>
    <dgm:cxn modelId="{3190D86D-6437-43DB-9712-849296DFDFDF}" type="presOf" srcId="{39215468-E5AE-4A75-BD88-65CD80DC5BFA}" destId="{0D2CCB48-B510-4F1C-8126-7B82821C94B6}" srcOrd="0" destOrd="0" presId="urn:microsoft.com/office/officeart/2008/layout/PictureStrips"/>
    <dgm:cxn modelId="{99CE9181-A6D9-48E1-A92A-69A4586B5C53}" srcId="{E7569185-4F37-4882-8889-4709D272C08F}" destId="{23888200-026F-48F3-BFA6-E543F938729E}" srcOrd="1" destOrd="0" parTransId="{C8309AB6-F025-449D-90F2-0CAC403F10ED}" sibTransId="{65A5039A-AA33-40B2-B3B4-33AC039407B7}"/>
    <dgm:cxn modelId="{762ECB03-1486-4CC4-8C32-0E84535EB4B2}" type="presOf" srcId="{E7569185-4F37-4882-8889-4709D272C08F}" destId="{5D15ECEA-2BC8-465F-A48C-56ECC999B539}" srcOrd="0" destOrd="0" presId="urn:microsoft.com/office/officeart/2008/layout/PictureStrips"/>
    <dgm:cxn modelId="{C3EC856B-0BCA-4BEF-939A-0EF4B81E60CE}" srcId="{E7569185-4F37-4882-8889-4709D272C08F}" destId="{05946FD0-417A-48A7-96EC-E17781224DE1}" srcOrd="0" destOrd="0" parTransId="{7B1E67CB-952D-4885-AAE1-2415E92077EA}" sibTransId="{50373150-E030-4A6C-BDB5-18C7E282F59F}"/>
    <dgm:cxn modelId="{1D912EBE-BEA2-4301-869C-4925B3B7193A}" type="presParOf" srcId="{5D15ECEA-2BC8-465F-A48C-56ECC999B539}" destId="{AD09B978-DDCF-4C64-8FDC-682BC134F6C7}" srcOrd="0" destOrd="0" presId="urn:microsoft.com/office/officeart/2008/layout/PictureStrips"/>
    <dgm:cxn modelId="{EE1AEC17-1E6D-42FF-AD2D-A21FBE321BC7}" type="presParOf" srcId="{AD09B978-DDCF-4C64-8FDC-682BC134F6C7}" destId="{A8199526-A005-4672-9D0B-30CFF568358D}" srcOrd="0" destOrd="0" presId="urn:microsoft.com/office/officeart/2008/layout/PictureStrips"/>
    <dgm:cxn modelId="{172C5F74-3549-4137-A717-666BBFA87F9D}" type="presParOf" srcId="{AD09B978-DDCF-4C64-8FDC-682BC134F6C7}" destId="{BDC998E0-CC12-45F9-9BC3-7A44CB76D9AF}" srcOrd="1" destOrd="0" presId="urn:microsoft.com/office/officeart/2008/layout/PictureStrips"/>
    <dgm:cxn modelId="{B9C15233-B8B2-45D7-8815-2BFA1EBF09CD}" type="presParOf" srcId="{5D15ECEA-2BC8-465F-A48C-56ECC999B539}" destId="{866BEE57-A424-441D-B6FA-921C01FC54A5}" srcOrd="1" destOrd="0" presId="urn:microsoft.com/office/officeart/2008/layout/PictureStrips"/>
    <dgm:cxn modelId="{9B296557-A72D-476A-8F7F-E136004BFB5D}" type="presParOf" srcId="{5D15ECEA-2BC8-465F-A48C-56ECC999B539}" destId="{F1375A3A-E185-427F-A73F-4C3252C71956}" srcOrd="2" destOrd="0" presId="urn:microsoft.com/office/officeart/2008/layout/PictureStrips"/>
    <dgm:cxn modelId="{E070018F-A92A-4FEC-9B4F-5E95A5B42F10}" type="presParOf" srcId="{F1375A3A-E185-427F-A73F-4C3252C71956}" destId="{AA898607-1C5A-48E8-9465-F4AF70DD6374}" srcOrd="0" destOrd="0" presId="urn:microsoft.com/office/officeart/2008/layout/PictureStrips"/>
    <dgm:cxn modelId="{56E69798-6FEF-4F7F-B346-B1A068BD153B}" type="presParOf" srcId="{F1375A3A-E185-427F-A73F-4C3252C71956}" destId="{409E7C0E-F9D8-440D-AC28-8C71691D11D8}" srcOrd="1" destOrd="0" presId="urn:microsoft.com/office/officeart/2008/layout/PictureStrips"/>
    <dgm:cxn modelId="{6E5B53A9-7D10-4368-BBAF-06195A9A2256}" type="presParOf" srcId="{5D15ECEA-2BC8-465F-A48C-56ECC999B539}" destId="{8A022B48-45FE-4E4D-9B22-56A055F404D9}" srcOrd="3" destOrd="0" presId="urn:microsoft.com/office/officeart/2008/layout/PictureStrips"/>
    <dgm:cxn modelId="{FCBF9FA0-1063-495F-8907-C9CC7BB1F89C}" type="presParOf" srcId="{5D15ECEA-2BC8-465F-A48C-56ECC999B539}" destId="{C2BAB407-0DE9-4800-A81A-59D67A520C39}" srcOrd="4" destOrd="0" presId="urn:microsoft.com/office/officeart/2008/layout/PictureStrips"/>
    <dgm:cxn modelId="{71189FB0-901D-43ED-A514-C7324736505D}" type="presParOf" srcId="{C2BAB407-0DE9-4800-A81A-59D67A520C39}" destId="{0D2CCB48-B510-4F1C-8126-7B82821C94B6}" srcOrd="0" destOrd="0" presId="urn:microsoft.com/office/officeart/2008/layout/PictureStrips"/>
    <dgm:cxn modelId="{2655FCF5-1856-4B22-BF50-6A5C4511984C}" type="presParOf" srcId="{C2BAB407-0DE9-4800-A81A-59D67A520C39}" destId="{5DC0605C-5616-40DD-B1ED-50F459F76D1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99526-A005-4672-9D0B-30CFF568358D}">
      <dsp:nvSpPr>
        <dsp:cNvPr id="0" name=""/>
        <dsp:cNvSpPr/>
      </dsp:nvSpPr>
      <dsp:spPr>
        <a:xfrm>
          <a:off x="1124301" y="207838"/>
          <a:ext cx="2608839" cy="8152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04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Chức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năng</a:t>
          </a:r>
          <a:r>
            <a:rPr lang="en-US" sz="3000" kern="1200" dirty="0" smtClean="0"/>
            <a:t> 1</a:t>
          </a:r>
          <a:endParaRPr lang="en-US" sz="3000" kern="1200" dirty="0"/>
        </a:p>
      </dsp:txBody>
      <dsp:txXfrm>
        <a:off x="1124301" y="207838"/>
        <a:ext cx="2608839" cy="815262"/>
      </dsp:txXfrm>
    </dsp:sp>
    <dsp:sp modelId="{BDC998E0-CC12-45F9-9BC3-7A44CB76D9AF}">
      <dsp:nvSpPr>
        <dsp:cNvPr id="0" name=""/>
        <dsp:cNvSpPr/>
      </dsp:nvSpPr>
      <dsp:spPr>
        <a:xfrm>
          <a:off x="1015599" y="90078"/>
          <a:ext cx="570683" cy="8560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98607-1C5A-48E8-9465-F4AF70DD6374}">
      <dsp:nvSpPr>
        <dsp:cNvPr id="0" name=""/>
        <dsp:cNvSpPr/>
      </dsp:nvSpPr>
      <dsp:spPr>
        <a:xfrm>
          <a:off x="1124301" y="1234162"/>
          <a:ext cx="2608839" cy="8152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04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Chức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năng</a:t>
          </a:r>
          <a:r>
            <a:rPr lang="en-US" sz="3000" kern="1200" dirty="0" smtClean="0"/>
            <a:t> 2</a:t>
          </a:r>
          <a:endParaRPr lang="en-US" sz="3000" kern="1200" dirty="0"/>
        </a:p>
      </dsp:txBody>
      <dsp:txXfrm>
        <a:off x="1124301" y="1234162"/>
        <a:ext cx="2608839" cy="815262"/>
      </dsp:txXfrm>
    </dsp:sp>
    <dsp:sp modelId="{409E7C0E-F9D8-440D-AC28-8C71691D11D8}">
      <dsp:nvSpPr>
        <dsp:cNvPr id="0" name=""/>
        <dsp:cNvSpPr/>
      </dsp:nvSpPr>
      <dsp:spPr>
        <a:xfrm>
          <a:off x="1015599" y="1116402"/>
          <a:ext cx="570683" cy="85602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CCB48-B510-4F1C-8126-7B82821C94B6}">
      <dsp:nvSpPr>
        <dsp:cNvPr id="0" name=""/>
        <dsp:cNvSpPr/>
      </dsp:nvSpPr>
      <dsp:spPr>
        <a:xfrm>
          <a:off x="1124301" y="2260487"/>
          <a:ext cx="2608839" cy="8152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204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Chức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năng</a:t>
          </a:r>
          <a:r>
            <a:rPr lang="en-US" sz="3000" kern="1200" dirty="0" smtClean="0"/>
            <a:t> 3</a:t>
          </a:r>
          <a:endParaRPr lang="en-US" sz="3000" kern="1200" dirty="0"/>
        </a:p>
      </dsp:txBody>
      <dsp:txXfrm>
        <a:off x="1124301" y="2260487"/>
        <a:ext cx="2608839" cy="815262"/>
      </dsp:txXfrm>
    </dsp:sp>
    <dsp:sp modelId="{5DC0605C-5616-40DD-B1ED-50F459F76D1D}">
      <dsp:nvSpPr>
        <dsp:cNvPr id="0" name=""/>
        <dsp:cNvSpPr/>
      </dsp:nvSpPr>
      <dsp:spPr>
        <a:xfrm>
          <a:off x="1015599" y="2142727"/>
          <a:ext cx="570683" cy="85602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0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13" y="0"/>
            <a:ext cx="122039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67032" y="4038600"/>
            <a:ext cx="7255063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7032" y="4800600"/>
            <a:ext cx="7255063" cy="990600"/>
          </a:xfrm>
        </p:spPr>
        <p:txBody>
          <a:bodyPr>
            <a:normAutofit/>
          </a:bodyPr>
          <a:lstStyle>
            <a:lvl1pPr marL="0" indent="0" algn="l">
              <a:buNone/>
              <a:defRPr sz="32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8" y="1998676"/>
            <a:ext cx="3330081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67" y="2615632"/>
            <a:ext cx="2103203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25" y="533400"/>
            <a:ext cx="2626541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29096" y="1978223"/>
            <a:ext cx="41597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800" b="1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8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324662" y="6488668"/>
            <a:ext cx="287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5A33"/>
                </a:solidFill>
                <a:latin typeface="Century Gothic" pitchFamily="34" charset="0"/>
              </a:rPr>
              <a:t>http://www.poly.edu.vn</a:t>
            </a:r>
            <a:endParaRPr lang="en-US" b="1" dirty="0">
              <a:solidFill>
                <a:srgbClr val="FF5A33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58571" y="6062246"/>
            <a:ext cx="27121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all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600" b="0" cap="all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0" cap="all" spc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600" b="0" cap="all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600" b="0" cap="all" spc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600" b="0" cap="all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0" cap="all" spc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600" b="0" cap="all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1585" y="4800600"/>
            <a:ext cx="746905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2" y="274640"/>
            <a:ext cx="802430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929897" y="6188077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700"/>
            <a:ext cx="12240699" cy="6845300"/>
            <a:chOff x="0" y="12700"/>
            <a:chExt cx="12213597" cy="6845300"/>
          </a:xfrm>
        </p:grpSpPr>
        <p:pic>
          <p:nvPicPr>
            <p:cNvPr id="8" name="Picture 7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pic>
        <p:nvPicPr>
          <p:cNvPr id="6" name="Picture 2" descr="Image result for thanks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4155743"/>
            <a:ext cx="4419600" cy="27022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grpSp>
        <p:nvGrpSpPr>
          <p:cNvPr id="11" name="Group 10"/>
          <p:cNvGrpSpPr/>
          <p:nvPr userDrawn="1"/>
        </p:nvGrpSpPr>
        <p:grpSpPr>
          <a:xfrm>
            <a:off x="645390" y="2542160"/>
            <a:ext cx="2243139" cy="4371824"/>
            <a:chOff x="-2798010" y="2616804"/>
            <a:chExt cx="2238173" cy="4371824"/>
          </a:xfrm>
        </p:grpSpPr>
        <p:sp>
          <p:nvSpPr>
            <p:cNvPr id="12" name="Freeform 11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562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12" y="1066800"/>
            <a:ext cx="9142571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212" y="1501139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00340" y="1501140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914400"/>
            <a:ext cx="184299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00340" y="1501140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2"/>
            <a:ext cx="10360501" cy="1362075"/>
          </a:xfrm>
        </p:spPr>
        <p:txBody>
          <a:bodyPr anchor="t">
            <a:normAutofit/>
          </a:bodyPr>
          <a:lstStyle>
            <a:lvl1pPr algn="ctr">
              <a:defRPr sz="3200" b="1" cap="all" spc="0" baseline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46" y="1219202"/>
            <a:ext cx="213833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5" y="3581400"/>
            <a:ext cx="10969942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23" y="1295400"/>
            <a:ext cx="614808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5383397" cy="5135564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7" y="990601"/>
            <a:ext cx="5383397" cy="5135564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914400"/>
            <a:ext cx="5385515" cy="639762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1600201"/>
            <a:ext cx="5385515" cy="45259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400"/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914400"/>
            <a:ext cx="5387630" cy="639762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1600201"/>
            <a:ext cx="5387630" cy="45259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400"/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563562"/>
          </a:xfrm>
        </p:spPr>
        <p:txBody>
          <a:bodyPr>
            <a:norm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8"/>
            <a:ext cx="109699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2"/>
            <a:ext cx="109699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74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3: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1585" y="4800600"/>
            <a:ext cx="746905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LƯU ĐỒ THUẬT TOÁN (FLOWCHART)</a:t>
            </a:r>
            <a:endParaRPr lang="vi-VN" b="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a+b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24677" y="1798425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24677" y="5288594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4"/>
            <a:endCxn id="23" idx="0"/>
          </p:cNvCxnSpPr>
          <p:nvPr/>
        </p:nvCxnSpPr>
        <p:spPr>
          <a:xfrm flipH="1">
            <a:off x="5408612" y="2179425"/>
            <a:ext cx="6565" cy="25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3" idx="4"/>
          </p:cNvCxnSpPr>
          <p:nvPr/>
        </p:nvCxnSpPr>
        <p:spPr>
          <a:xfrm>
            <a:off x="5408612" y="2895092"/>
            <a:ext cx="0" cy="457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99012" y="3351784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c=</a:t>
            </a:r>
            <a:r>
              <a:rPr lang="en-US" dirty="0" err="1" smtClean="0"/>
              <a:t>a+b</a:t>
            </a:r>
            <a:endParaRPr lang="en-US" dirty="0"/>
          </a:p>
        </p:txBody>
      </p:sp>
      <p:sp>
        <p:nvSpPr>
          <p:cNvPr id="23" name="Parallelogram 22"/>
          <p:cNvSpPr/>
          <p:nvPr/>
        </p:nvSpPr>
        <p:spPr>
          <a:xfrm>
            <a:off x="4722812" y="2438400"/>
            <a:ext cx="13716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endParaRPr lang="en-US" dirty="0"/>
          </a:p>
        </p:txBody>
      </p:sp>
      <p:sp>
        <p:nvSpPr>
          <p:cNvPr id="52" name="Parallelogram 51"/>
          <p:cNvSpPr/>
          <p:nvPr/>
        </p:nvSpPr>
        <p:spPr>
          <a:xfrm>
            <a:off x="4729377" y="4447511"/>
            <a:ext cx="13716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r>
              <a:rPr lang="en-US" dirty="0" smtClean="0"/>
              <a:t> c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405970" y="3907328"/>
            <a:ext cx="2642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415177" y="4910986"/>
            <a:ext cx="3544" cy="378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LƯU ĐỒ THUẬT TOÁN (FLOWCHART)</a:t>
            </a:r>
            <a:endParaRPr lang="vi-VN" b="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chia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(a/b)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24677" y="1798425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112" y="5981446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/>
          <p:cNvSpPr/>
          <p:nvPr/>
        </p:nvSpPr>
        <p:spPr>
          <a:xfrm>
            <a:off x="4805577" y="3074242"/>
            <a:ext cx="1206070" cy="78368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4"/>
            <a:endCxn id="23" idx="0"/>
          </p:cNvCxnSpPr>
          <p:nvPr/>
        </p:nvCxnSpPr>
        <p:spPr>
          <a:xfrm flipH="1">
            <a:off x="5408612" y="2179425"/>
            <a:ext cx="6565" cy="25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3" idx="4"/>
            <a:endCxn id="12" idx="0"/>
          </p:cNvCxnSpPr>
          <p:nvPr/>
        </p:nvCxnSpPr>
        <p:spPr>
          <a:xfrm>
            <a:off x="5408612" y="2895092"/>
            <a:ext cx="0" cy="17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70750" y="3466084"/>
            <a:ext cx="0" cy="600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84950" y="314538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38576" y="379339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05577" y="4128234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c=a/b</a:t>
            </a:r>
            <a:endParaRPr lang="en-US" dirty="0"/>
          </a:p>
        </p:txBody>
      </p:sp>
      <p:sp>
        <p:nvSpPr>
          <p:cNvPr id="23" name="Parallelogram 22"/>
          <p:cNvSpPr/>
          <p:nvPr/>
        </p:nvSpPr>
        <p:spPr>
          <a:xfrm>
            <a:off x="4722812" y="2438400"/>
            <a:ext cx="13716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Nhập:a,b</a:t>
            </a:r>
            <a:endParaRPr lang="en-US" dirty="0"/>
          </a:p>
        </p:txBody>
      </p:sp>
      <p:cxnSp>
        <p:nvCxnSpPr>
          <p:cNvPr id="46" name="Straight Connector 45"/>
          <p:cNvCxnSpPr>
            <a:stCxn id="12" idx="3"/>
          </p:cNvCxnSpPr>
          <p:nvPr/>
        </p:nvCxnSpPr>
        <p:spPr>
          <a:xfrm>
            <a:off x="6011647" y="3466084"/>
            <a:ext cx="95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/>
          <p:cNvSpPr/>
          <p:nvPr/>
        </p:nvSpPr>
        <p:spPr>
          <a:xfrm>
            <a:off x="6284950" y="3952252"/>
            <a:ext cx="13716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Xuất</a:t>
            </a:r>
            <a:r>
              <a:rPr lang="en-US" sz="1400" dirty="0" smtClean="0"/>
              <a:t>: </a:t>
            </a:r>
            <a:r>
              <a:rPr lang="en-US" sz="1400" dirty="0" err="1" smtClean="0"/>
              <a:t>vô</a:t>
            </a:r>
            <a:r>
              <a:rPr lang="en-US" sz="1400" dirty="0" smtClean="0"/>
              <a:t> </a:t>
            </a:r>
            <a:r>
              <a:rPr lang="en-US" sz="1400" dirty="0" err="1" smtClean="0"/>
              <a:t>nghiệm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endCxn id="25" idx="0"/>
          </p:cNvCxnSpPr>
          <p:nvPr/>
        </p:nvCxnSpPr>
        <p:spPr>
          <a:xfrm>
            <a:off x="5408612" y="3857926"/>
            <a:ext cx="6565" cy="27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/>
          <p:cNvSpPr/>
          <p:nvPr/>
        </p:nvSpPr>
        <p:spPr>
          <a:xfrm>
            <a:off x="4722812" y="4897420"/>
            <a:ext cx="13716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r>
              <a:rPr lang="en-US" dirty="0" smtClean="0"/>
              <a:t>: c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 flipH="1">
            <a:off x="5408612" y="4661634"/>
            <a:ext cx="6565" cy="235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1" idx="0"/>
          </p:cNvCxnSpPr>
          <p:nvPr/>
        </p:nvCxnSpPr>
        <p:spPr>
          <a:xfrm flipH="1">
            <a:off x="5408612" y="5330923"/>
            <a:ext cx="7088" cy="650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415177" y="5715000"/>
            <a:ext cx="15490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0" idx="4"/>
          </p:cNvCxnSpPr>
          <p:nvPr/>
        </p:nvCxnSpPr>
        <p:spPr>
          <a:xfrm flipV="1">
            <a:off x="6964185" y="4408944"/>
            <a:ext cx="6565" cy="130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5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1: LỆNH RẼ NHÁNH -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RẼ NHÁNH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ở </a:t>
            </a:r>
            <a:r>
              <a:rPr lang="en-US" dirty="0" err="1" smtClean="0"/>
              <a:t>nhà</a:t>
            </a:r>
            <a:r>
              <a:rPr lang="en-US" dirty="0" smtClean="0"/>
              <a:t> hay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rảnh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hay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endParaRPr lang="en-US" dirty="0" smtClean="0"/>
          </a:p>
          <a:p>
            <a:pPr lvl="1"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ở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hay la </a:t>
            </a:r>
            <a:r>
              <a:rPr lang="en-US" dirty="0" err="1" smtClean="0"/>
              <a:t>cà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game</a:t>
            </a:r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…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75" y="4005263"/>
            <a:ext cx="3806676" cy="23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RẼ NHÁNH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Cấu trúc rẽ nhánh trong mỗi ngôn ngữ lập trình luôn luôn là một thành phần quan trọng. </a:t>
            </a:r>
            <a:endParaRPr lang="en-US" dirty="0" smtClean="0"/>
          </a:p>
          <a:p>
            <a:pPr algn="just"/>
            <a:r>
              <a:rPr lang="vi-VN" dirty="0" smtClean="0"/>
              <a:t>Đó </a:t>
            </a:r>
            <a:r>
              <a:rPr lang="vi-VN" dirty="0"/>
              <a:t>là thành phần cơ bản tạo nên hầu hết các thuật toán hiện đại. </a:t>
            </a:r>
            <a:endParaRPr lang="en-US" dirty="0" smtClean="0"/>
          </a:p>
          <a:p>
            <a:pPr algn="just"/>
            <a:r>
              <a:rPr lang="en-US" dirty="0"/>
              <a:t>B</a:t>
            </a:r>
            <a:r>
              <a:rPr lang="vi-VN" dirty="0" smtClean="0"/>
              <a:t>ạn </a:t>
            </a:r>
            <a:r>
              <a:rPr lang="vi-VN" dirty="0"/>
              <a:t>muốn mô tả một đoạn chương trình kiểu như: Nếu gặp điều kiện C thì thực hiện hành động A, ngược lại, thực hiện hành động B thì bạn chắc chắn cần sử dụng cấu trúc rẽ nhánh.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19" y="4114800"/>
            <a:ext cx="4852987" cy="236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RẺ NHÁNH - 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6704170" cy="5257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Lệnh</a:t>
            </a:r>
            <a:r>
              <a:rPr lang="en-US" dirty="0"/>
              <a:t> if (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hay </a:t>
            </a:r>
            <a:r>
              <a:rPr lang="en-US" dirty="0" err="1"/>
              <a:t>sai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  <a:p>
            <a:pPr lvl="1"/>
            <a:r>
              <a:rPr lang="en-US" dirty="0"/>
              <a:t>if(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){…}</a:t>
            </a:r>
          </a:p>
          <a:p>
            <a:pPr lvl="1"/>
            <a:r>
              <a:rPr lang="en-US" dirty="0"/>
              <a:t>if(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){…}else{…}</a:t>
            </a:r>
          </a:p>
          <a:p>
            <a:pPr lvl="1"/>
            <a:r>
              <a:rPr lang="en-US" dirty="0"/>
              <a:t>if(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1){…} …else if(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){…}…else{…}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if(number % 2 == 0){</a:t>
            </a:r>
          </a:p>
          <a:p>
            <a:pPr marL="857250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\n”);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8600876" y="1317035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70912" y="5524246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/>
          <p:cNvSpPr/>
          <p:nvPr/>
        </p:nvSpPr>
        <p:spPr>
          <a:xfrm>
            <a:off x="8164311" y="2982132"/>
            <a:ext cx="1206070" cy="78368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" name="Straight Arrow Connector 7"/>
          <p:cNvCxnSpPr>
            <a:endCxn id="14" idx="0"/>
          </p:cNvCxnSpPr>
          <p:nvPr/>
        </p:nvCxnSpPr>
        <p:spPr>
          <a:xfrm flipH="1">
            <a:off x="8761412" y="1722225"/>
            <a:ext cx="6566" cy="25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4" idx="4"/>
            <a:endCxn id="7" idx="0"/>
          </p:cNvCxnSpPr>
          <p:nvPr/>
        </p:nvCxnSpPr>
        <p:spPr>
          <a:xfrm>
            <a:off x="8761412" y="2437892"/>
            <a:ext cx="5934" cy="544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47212" y="302093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33223" y="382868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4" name="Parallelogram 13"/>
          <p:cNvSpPr/>
          <p:nvPr/>
        </p:nvSpPr>
        <p:spPr>
          <a:xfrm>
            <a:off x="7923212" y="1981200"/>
            <a:ext cx="16764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Nhập</a:t>
            </a:r>
            <a:r>
              <a:rPr lang="en-US" sz="1400" dirty="0" smtClean="0"/>
              <a:t>: number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7" idx="3"/>
          </p:cNvCxnSpPr>
          <p:nvPr/>
        </p:nvCxnSpPr>
        <p:spPr>
          <a:xfrm>
            <a:off x="9370381" y="3373974"/>
            <a:ext cx="95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8761412" y="3772699"/>
            <a:ext cx="0" cy="667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/>
          <p:cNvSpPr/>
          <p:nvPr/>
        </p:nvSpPr>
        <p:spPr>
          <a:xfrm>
            <a:off x="8075612" y="4440220"/>
            <a:ext cx="1371600" cy="45669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>
          <a:xfrm flipH="1">
            <a:off x="8761412" y="4873723"/>
            <a:ext cx="7088" cy="650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767977" y="5257800"/>
            <a:ext cx="15490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10309336" y="3373974"/>
            <a:ext cx="7649" cy="188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44163" y="3205601"/>
            <a:ext cx="156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number%2</a:t>
            </a:r>
            <a:r>
              <a:rPr lang="en-US" sz="1400" dirty="0"/>
              <a:t>==0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8377" y="4524939"/>
            <a:ext cx="156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Xuất</a:t>
            </a:r>
            <a:r>
              <a:rPr lang="en-US" sz="1400" dirty="0" smtClean="0"/>
              <a:t>: </a:t>
            </a:r>
            <a:r>
              <a:rPr lang="en-US" sz="1400" dirty="0" err="1" smtClean="0"/>
              <a:t>Số</a:t>
            </a:r>
            <a:r>
              <a:rPr lang="en-US" sz="1400" dirty="0" smtClean="0"/>
              <a:t> </a:t>
            </a:r>
            <a:r>
              <a:rPr lang="en-US" sz="1400" dirty="0" err="1" smtClean="0"/>
              <a:t>chẵn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6932770" cy="5257800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457200" lvl="1" indent="0">
              <a:buNone/>
            </a:pPr>
            <a:r>
              <a:rPr lang="en-US" sz="2200" b="1" dirty="0">
                <a:solidFill>
                  <a:srgbClr val="3333FF"/>
                </a:solidFill>
              </a:rPr>
              <a:t>if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&lt;&lt;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&gt;&gt;</a:t>
            </a:r>
            <a:r>
              <a:rPr lang="en-US" dirty="0"/>
              <a:t>)  {</a:t>
            </a:r>
          </a:p>
          <a:p>
            <a:pPr marL="457200" lvl="1" indent="0">
              <a:buNone/>
            </a:pPr>
            <a:r>
              <a:rPr lang="en-US" dirty="0"/>
              <a:t>	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&gt;&gt;</a:t>
            </a:r>
          </a:p>
          <a:p>
            <a:pPr marL="457200" lvl="1" indent="0">
              <a:buNone/>
            </a:pPr>
            <a:r>
              <a:rPr lang="en-US" dirty="0"/>
              <a:t>}	</a:t>
            </a:r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true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việc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47212" y="1295400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47212" y="4114800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/>
          <p:cNvSpPr/>
          <p:nvPr/>
        </p:nvSpPr>
        <p:spPr>
          <a:xfrm>
            <a:off x="9180512" y="2056384"/>
            <a:ext cx="9144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28112" y="3123184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4"/>
            <a:endCxn id="7" idx="0"/>
          </p:cNvCxnSpPr>
          <p:nvPr/>
        </p:nvCxnSpPr>
        <p:spPr>
          <a:xfrm>
            <a:off x="9637712" y="1676400"/>
            <a:ext cx="0" cy="37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9637712" y="2669032"/>
            <a:ext cx="0" cy="454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9637712" y="3656584"/>
            <a:ext cx="0" cy="458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6" idx="6"/>
          </p:cNvCxnSpPr>
          <p:nvPr/>
        </p:nvCxnSpPr>
        <p:spPr>
          <a:xfrm flipH="1">
            <a:off x="9828212" y="2362708"/>
            <a:ext cx="266700" cy="1942592"/>
          </a:xfrm>
          <a:prstGeom prst="bentConnector3">
            <a:avLst>
              <a:gd name="adj1" fmla="val -332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32315" y="2590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18712" y="199337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11003438" cy="52578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double diem = 4;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dirty="0"/>
              <a:t>(diem &gt;= 5)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/>
              <a:t>Đậu</a:t>
            </a:r>
            <a:r>
              <a:rPr lang="en-US" dirty="0"/>
              <a:t>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diem &gt;= 5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68520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6932770" cy="5257800"/>
          </a:xfrm>
        </p:spPr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457200" lvl="1" indent="0">
              <a:buNone/>
            </a:pPr>
            <a:r>
              <a:rPr lang="en-US" sz="2200" b="1" dirty="0">
                <a:solidFill>
                  <a:srgbClr val="3333FF"/>
                </a:solidFill>
              </a:rPr>
              <a:t>if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&lt;&lt;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&gt;&gt;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/>
              <a:t>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1 &gt;&gt;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3333FF"/>
                </a:solidFill>
              </a:rPr>
              <a:t>else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/>
              <a:t>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2 &gt;&gt;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true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việc</a:t>
            </a:r>
            <a:r>
              <a:rPr lang="en-US" b="1" dirty="0">
                <a:solidFill>
                  <a:srgbClr val="FF0000"/>
                </a:solidFill>
              </a:rPr>
              <a:t> 1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việc</a:t>
            </a:r>
            <a:r>
              <a:rPr lang="en-US" b="1" dirty="0">
                <a:solidFill>
                  <a:srgbClr val="FF0000"/>
                </a:solidFill>
              </a:rPr>
              <a:t> 2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56712" y="1372616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256712" y="4192016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/>
          <p:cNvSpPr/>
          <p:nvPr/>
        </p:nvSpPr>
        <p:spPr>
          <a:xfrm>
            <a:off x="8990012" y="2133600"/>
            <a:ext cx="9144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69865" y="2971800"/>
            <a:ext cx="1373494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4"/>
            <a:endCxn id="7" idx="0"/>
          </p:cNvCxnSpPr>
          <p:nvPr/>
        </p:nvCxnSpPr>
        <p:spPr>
          <a:xfrm>
            <a:off x="9447212" y="1753616"/>
            <a:ext cx="0" cy="37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3" idx="0"/>
          </p:cNvCxnSpPr>
          <p:nvPr/>
        </p:nvCxnSpPr>
        <p:spPr>
          <a:xfrm>
            <a:off x="9904412" y="2439924"/>
            <a:ext cx="607706" cy="531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4615" y="206298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31442" y="207059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825371" y="2971800"/>
            <a:ext cx="1373494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14" name="Elbow Connector 13"/>
          <p:cNvCxnSpPr>
            <a:stCxn id="13" idx="2"/>
            <a:endCxn id="6" idx="0"/>
          </p:cNvCxnSpPr>
          <p:nvPr/>
        </p:nvCxnSpPr>
        <p:spPr>
          <a:xfrm rot="5400000">
            <a:off x="9636257" y="3316155"/>
            <a:ext cx="686816" cy="10649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8" idx="0"/>
          </p:cNvCxnSpPr>
          <p:nvPr/>
        </p:nvCxnSpPr>
        <p:spPr>
          <a:xfrm rot="10800000" flipV="1">
            <a:off x="8456612" y="2439924"/>
            <a:ext cx="533400" cy="531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6" idx="0"/>
          </p:cNvCxnSpPr>
          <p:nvPr/>
        </p:nvCxnSpPr>
        <p:spPr>
          <a:xfrm rot="16200000" flipH="1">
            <a:off x="8608504" y="3353308"/>
            <a:ext cx="686816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2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6932770" cy="52578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double diem = 4;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(diem &lt; 5) {</a:t>
            </a:r>
          </a:p>
          <a:p>
            <a:pPr marL="914400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Rớt</a:t>
            </a:r>
            <a:r>
              <a:rPr lang="en-US" dirty="0" smtClean="0"/>
              <a:t>\n”);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Đậu</a:t>
            </a:r>
            <a:r>
              <a:rPr lang="en-US" dirty="0" smtClean="0"/>
              <a:t>\n”);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</a:t>
            </a:r>
            <a:r>
              <a:rPr lang="en-US" dirty="0" err="1"/>
              <a:t>Rớt</a:t>
            </a:r>
            <a:r>
              <a:rPr lang="en-US" dirty="0"/>
              <a:t>”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diem &lt; 5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9256712" y="1372616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256712" y="4192016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/>
          <p:cNvSpPr/>
          <p:nvPr/>
        </p:nvSpPr>
        <p:spPr>
          <a:xfrm>
            <a:off x="8990012" y="2133600"/>
            <a:ext cx="9144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69865" y="2971800"/>
            <a:ext cx="1373494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4"/>
            <a:endCxn id="7" idx="0"/>
          </p:cNvCxnSpPr>
          <p:nvPr/>
        </p:nvCxnSpPr>
        <p:spPr>
          <a:xfrm>
            <a:off x="9447212" y="1753616"/>
            <a:ext cx="0" cy="37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3" idx="0"/>
          </p:cNvCxnSpPr>
          <p:nvPr/>
        </p:nvCxnSpPr>
        <p:spPr>
          <a:xfrm>
            <a:off x="9904412" y="2439924"/>
            <a:ext cx="607706" cy="531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4615" y="206298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31442" y="2070592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825371" y="2971800"/>
            <a:ext cx="1373494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14" name="Elbow Connector 13"/>
          <p:cNvCxnSpPr>
            <a:stCxn id="13" idx="2"/>
            <a:endCxn id="6" idx="0"/>
          </p:cNvCxnSpPr>
          <p:nvPr/>
        </p:nvCxnSpPr>
        <p:spPr>
          <a:xfrm rot="5400000">
            <a:off x="9636257" y="3316155"/>
            <a:ext cx="686816" cy="10649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8" idx="0"/>
          </p:cNvCxnSpPr>
          <p:nvPr/>
        </p:nvCxnSpPr>
        <p:spPr>
          <a:xfrm rot="10800000" flipV="1">
            <a:off x="8456612" y="2439924"/>
            <a:ext cx="533400" cy="531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6" idx="0"/>
          </p:cNvCxnSpPr>
          <p:nvPr/>
        </p:nvCxnSpPr>
        <p:spPr>
          <a:xfrm rot="16200000" flipH="1">
            <a:off x="8608504" y="3353308"/>
            <a:ext cx="686816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2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if-else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switch-case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NHIỀU LỆNH 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693277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3333FF"/>
                </a:solidFill>
              </a:rPr>
              <a:t>if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&lt;&lt;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1&gt;&gt;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	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1 &gt;&gt;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3333FF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rgbClr val="3333FF"/>
                </a:solidFill>
              </a:rPr>
              <a:t>if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&lt;&lt;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2&gt;&gt;</a:t>
            </a:r>
            <a:r>
              <a:rPr lang="en-US" dirty="0"/>
              <a:t>){</a:t>
            </a:r>
          </a:p>
          <a:p>
            <a:pPr marL="457200" lvl="1" indent="0">
              <a:buNone/>
            </a:pPr>
            <a:r>
              <a:rPr lang="en-US" dirty="0"/>
              <a:t>	 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2 &gt;&gt;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3333FF"/>
                </a:solidFill>
              </a:rPr>
              <a:t>else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	 &lt;&lt;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N+1 &gt;&gt;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pPr lvl="1"/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1 </a:t>
            </a:r>
            <a:r>
              <a:rPr lang="en-US" b="1" dirty="0" err="1">
                <a:solidFill>
                  <a:srgbClr val="FF0000"/>
                </a:solidFill>
              </a:rPr>
              <a:t>đến</a:t>
            </a:r>
            <a:r>
              <a:rPr lang="en-US" b="1" dirty="0">
                <a:solidFill>
                  <a:srgbClr val="FF0000"/>
                </a:solidFill>
              </a:rPr>
              <a:t> 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true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việc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việc</a:t>
            </a:r>
            <a:r>
              <a:rPr lang="en-US" b="1" dirty="0">
                <a:solidFill>
                  <a:srgbClr val="FF0000"/>
                </a:solidFill>
              </a:rPr>
              <a:t> N+1</a:t>
            </a:r>
          </a:p>
        </p:txBody>
      </p:sp>
      <p:sp>
        <p:nvSpPr>
          <p:cNvPr id="17" name="Oval 16"/>
          <p:cNvSpPr/>
          <p:nvPr/>
        </p:nvSpPr>
        <p:spPr>
          <a:xfrm>
            <a:off x="8532812" y="1143000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32812" y="5183632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8112097" y="1903984"/>
            <a:ext cx="122243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ĐK1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016818" y="3010408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4"/>
            <a:endCxn id="19" idx="0"/>
          </p:cNvCxnSpPr>
          <p:nvPr/>
        </p:nvCxnSpPr>
        <p:spPr>
          <a:xfrm>
            <a:off x="8723312" y="1524000"/>
            <a:ext cx="0" cy="37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5" idx="3"/>
            <a:endCxn id="18" idx="6"/>
          </p:cNvCxnSpPr>
          <p:nvPr/>
        </p:nvCxnSpPr>
        <p:spPr>
          <a:xfrm flipH="1">
            <a:off x="8913812" y="2210307"/>
            <a:ext cx="2627006" cy="3163825"/>
          </a:xfrm>
          <a:prstGeom prst="bentConnector3">
            <a:avLst>
              <a:gd name="adj1" fmla="val -8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86453" y="19187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45218" y="246430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016818" y="1943607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6" name="Flowchart: Decision 25"/>
          <p:cNvSpPr/>
          <p:nvPr/>
        </p:nvSpPr>
        <p:spPr>
          <a:xfrm>
            <a:off x="8112097" y="2970784"/>
            <a:ext cx="122243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ĐK2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9" idx="3"/>
            <a:endCxn id="25" idx="1"/>
          </p:cNvCxnSpPr>
          <p:nvPr/>
        </p:nvCxnSpPr>
        <p:spPr>
          <a:xfrm flipV="1">
            <a:off x="9334527" y="2210307"/>
            <a:ext cx="6822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3"/>
            <a:endCxn id="20" idx="1"/>
          </p:cNvCxnSpPr>
          <p:nvPr/>
        </p:nvCxnSpPr>
        <p:spPr>
          <a:xfrm>
            <a:off x="9334527" y="3277108"/>
            <a:ext cx="6822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26" idx="0"/>
          </p:cNvCxnSpPr>
          <p:nvPr/>
        </p:nvCxnSpPr>
        <p:spPr>
          <a:xfrm>
            <a:off x="8723312" y="2516632"/>
            <a:ext cx="0" cy="454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70605" y="4269232"/>
            <a:ext cx="1905414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N+1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2"/>
            <a:endCxn id="30" idx="0"/>
          </p:cNvCxnSpPr>
          <p:nvPr/>
        </p:nvCxnSpPr>
        <p:spPr>
          <a:xfrm>
            <a:off x="8723312" y="3583432"/>
            <a:ext cx="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3"/>
            <a:endCxn id="18" idx="6"/>
          </p:cNvCxnSpPr>
          <p:nvPr/>
        </p:nvCxnSpPr>
        <p:spPr>
          <a:xfrm flipH="1">
            <a:off x="8913812" y="3277108"/>
            <a:ext cx="2627006" cy="2097024"/>
          </a:xfrm>
          <a:prstGeom prst="bentConnector3">
            <a:avLst>
              <a:gd name="adj1" fmla="val -8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86453" y="29707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645218" y="351639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0" idx="2"/>
            <a:endCxn id="18" idx="0"/>
          </p:cNvCxnSpPr>
          <p:nvPr/>
        </p:nvCxnSpPr>
        <p:spPr>
          <a:xfrm>
            <a:off x="8723312" y="480263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NHIỀU LỆNH 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1081897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smtClean="0"/>
              <a:t>Process:</a:t>
            </a:r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&gt;=9: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endParaRPr lang="en-US" dirty="0" smtClean="0"/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9&gt; </a:t>
            </a:r>
            <a:r>
              <a:rPr lang="en-US" dirty="0" err="1" smtClean="0"/>
              <a:t>điểm</a:t>
            </a:r>
            <a:r>
              <a:rPr lang="en-US" dirty="0" smtClean="0"/>
              <a:t> &gt;=8: </a:t>
            </a:r>
            <a:r>
              <a:rPr lang="en-US" dirty="0" err="1" smtClean="0"/>
              <a:t>giỏi</a:t>
            </a:r>
            <a:endParaRPr lang="en-US" dirty="0" smtClean="0"/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8&gt; </a:t>
            </a:r>
            <a:r>
              <a:rPr lang="en-US" dirty="0" err="1" smtClean="0"/>
              <a:t>điểm</a:t>
            </a:r>
            <a:r>
              <a:rPr lang="en-US" dirty="0" smtClean="0"/>
              <a:t> &gt;=7: </a:t>
            </a:r>
            <a:r>
              <a:rPr lang="en-US" dirty="0" err="1" smtClean="0"/>
              <a:t>khá</a:t>
            </a:r>
            <a:endParaRPr lang="en-US" dirty="0" smtClean="0"/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7&gt; </a:t>
            </a:r>
            <a:r>
              <a:rPr lang="en-US" dirty="0" err="1" smtClean="0"/>
              <a:t>điểm</a:t>
            </a:r>
            <a:r>
              <a:rPr lang="en-US" dirty="0" smtClean="0"/>
              <a:t> &gt;=5: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5&gt; </a:t>
            </a:r>
            <a:r>
              <a:rPr lang="en-US" dirty="0" err="1" smtClean="0"/>
              <a:t>điểm</a:t>
            </a:r>
            <a:r>
              <a:rPr lang="en-US" dirty="0" smtClean="0"/>
              <a:t> &gt;=3: </a:t>
            </a:r>
            <a:r>
              <a:rPr lang="en-US" dirty="0" err="1" smtClean="0"/>
              <a:t>yếu</a:t>
            </a:r>
            <a:endParaRPr lang="en-US" dirty="0" smtClean="0"/>
          </a:p>
          <a:p>
            <a:pPr lvl="2"/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: </a:t>
            </a:r>
            <a:r>
              <a:rPr lang="en-US" dirty="0" err="1" smtClean="0"/>
              <a:t>kém</a:t>
            </a:r>
            <a:endParaRPr lang="en-US" dirty="0" smtClean="0"/>
          </a:p>
          <a:p>
            <a:pPr lvl="1"/>
            <a:r>
              <a:rPr lang="en-US" dirty="0" smtClean="0"/>
              <a:t>Output: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1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LỆNH RẼ NHÁNH IF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3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2" y="1066800"/>
            <a:ext cx="8913970" cy="5257800"/>
          </a:xfrm>
        </p:spPr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endParaRPr lang="en-US" dirty="0" smtClean="0"/>
          </a:p>
          <a:p>
            <a:r>
              <a:rPr lang="en-US" dirty="0" err="1" smtClean="0"/>
              <a:t>Lệnh</a:t>
            </a:r>
            <a:r>
              <a:rPr lang="en-US" dirty="0" smtClean="0"/>
              <a:t> if-else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CHÈN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2: LỆNH RẼ NHÁNH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RẼ NHÁNH - SWITCH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Lệnh </a:t>
            </a:r>
            <a:r>
              <a:rPr lang="vi-VN" dirty="0" smtClean="0"/>
              <a:t>switch</a:t>
            </a:r>
            <a:r>
              <a:rPr lang="en-US" dirty="0" smtClean="0"/>
              <a:t>-</a:t>
            </a:r>
            <a:r>
              <a:rPr lang="vi-VN" dirty="0" smtClean="0"/>
              <a:t>case </a:t>
            </a:r>
            <a:r>
              <a:rPr lang="vi-VN" dirty="0"/>
              <a:t>cũng tương tự như lệnh </a:t>
            </a:r>
            <a:r>
              <a:rPr lang="vi-VN" dirty="0" smtClean="0"/>
              <a:t>if</a:t>
            </a:r>
            <a:r>
              <a:rPr lang="en-US" dirty="0" smtClean="0"/>
              <a:t>-</a:t>
            </a:r>
            <a:r>
              <a:rPr lang="vi-VN" dirty="0" smtClean="0"/>
              <a:t>else</a:t>
            </a:r>
            <a:r>
              <a:rPr lang="en-US" dirty="0" smtClean="0"/>
              <a:t>-</a:t>
            </a:r>
            <a:r>
              <a:rPr lang="vi-VN" dirty="0" smtClean="0"/>
              <a:t>if </a:t>
            </a:r>
            <a:r>
              <a:rPr lang="vi-VN" dirty="0"/>
              <a:t>mà chúng ta đã được học ở bài trước. Nghĩa là nó có nhiều điều kiện, chương trình chúng ta duyệt từng điều khiện từ trên xuống dưới, nếu </a:t>
            </a:r>
            <a:r>
              <a:rPr lang="en-US" dirty="0" err="1" smtClean="0"/>
              <a:t>thỏa</a:t>
            </a:r>
            <a:r>
              <a:rPr lang="vi-VN" dirty="0" smtClean="0"/>
              <a:t> </a:t>
            </a:r>
            <a:r>
              <a:rPr lang="vi-VN" dirty="0"/>
              <a:t>điều kiện nào thì đoạn code bên trong điều kiện đó sẽ được thực thi. </a:t>
            </a:r>
            <a:endParaRPr lang="en-US" dirty="0" smtClean="0"/>
          </a:p>
          <a:p>
            <a:r>
              <a:rPr lang="vi-VN" dirty="0" smtClean="0"/>
              <a:t>Lệnh </a:t>
            </a:r>
            <a:r>
              <a:rPr lang="vi-VN" dirty="0"/>
              <a:t>switch cũng giống cấu trúc if, nhưng nó mềm dẻo hơn và linh động hơn nhiều so với sử dụng if. </a:t>
            </a:r>
            <a:endParaRPr lang="en-US" dirty="0" smtClean="0"/>
          </a:p>
          <a:p>
            <a:r>
              <a:rPr lang="vi-VN" dirty="0" smtClean="0"/>
              <a:t>Tuy </a:t>
            </a:r>
            <a:r>
              <a:rPr lang="vi-VN" dirty="0"/>
              <a:t>nhiên, nó cũng có mặt hạn chế là kết quả của biểu thức phải là giá trị hằng nguyên (có giá trị cụ thể)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–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784717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3333FF"/>
                </a:solidFill>
              </a:rPr>
              <a:t>switch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biểu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thức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)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sz="2500" b="1" dirty="0">
                <a:solidFill>
                  <a:srgbClr val="3333FF"/>
                </a:solidFill>
              </a:rPr>
              <a:t>case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&lt;&lt;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số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: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//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1</a:t>
            </a:r>
          </a:p>
          <a:p>
            <a:pPr marL="1371600" lvl="3" indent="0">
              <a:buNone/>
            </a:pPr>
            <a:r>
              <a:rPr lang="en-US" sz="2700" b="1" dirty="0">
                <a:solidFill>
                  <a:srgbClr val="3333FF"/>
                </a:solidFill>
              </a:rPr>
              <a:t>break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sz="2500" b="1" dirty="0">
                <a:solidFill>
                  <a:srgbClr val="3333FF"/>
                </a:solidFill>
              </a:rPr>
              <a:t>case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&lt;&lt;</a:t>
            </a:r>
            <a:r>
              <a:rPr lang="en-US" b="1" dirty="0" err="1">
                <a:solidFill>
                  <a:srgbClr val="FF0000"/>
                </a:solidFill>
              </a:rPr>
              <a:t>giá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sô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: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//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2</a:t>
            </a:r>
          </a:p>
          <a:p>
            <a:pPr marL="1371600" lvl="3" indent="0">
              <a:buNone/>
            </a:pPr>
            <a:r>
              <a:rPr lang="en-US" sz="2700" b="1" dirty="0">
                <a:solidFill>
                  <a:srgbClr val="3333FF"/>
                </a:solidFill>
              </a:rPr>
              <a:t>break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…</a:t>
            </a:r>
          </a:p>
          <a:p>
            <a:pPr marL="914400" lvl="2" indent="0">
              <a:buNone/>
            </a:pPr>
            <a:r>
              <a:rPr lang="en-US" sz="2500" b="1" dirty="0">
                <a:solidFill>
                  <a:srgbClr val="3333FF"/>
                </a:solidFill>
              </a:rPr>
              <a:t>default</a:t>
            </a:r>
            <a:r>
              <a:rPr lang="en-US" dirty="0"/>
              <a:t>:</a:t>
            </a:r>
          </a:p>
          <a:p>
            <a:pPr marL="1371600" lvl="3" indent="0">
              <a:buNone/>
            </a:pPr>
            <a:r>
              <a:rPr lang="en-US" dirty="0"/>
              <a:t>//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N+1</a:t>
            </a:r>
          </a:p>
          <a:p>
            <a:pPr marL="1371600" lvl="3" indent="0">
              <a:buNone/>
            </a:pPr>
            <a:r>
              <a:rPr lang="en-US" sz="2700" b="1" dirty="0">
                <a:solidFill>
                  <a:srgbClr val="3333FF"/>
                </a:solidFill>
              </a:rPr>
              <a:t>break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&gt; </a:t>
            </a:r>
            <a:r>
              <a:rPr lang="en-US" dirty="0"/>
              <a:t>= &lt;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&gt;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&lt;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&gt;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&lt;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n+1&gt;.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case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break </a:t>
            </a:r>
            <a:r>
              <a:rPr lang="en-US" dirty="0" err="1"/>
              <a:t>thì</a:t>
            </a:r>
            <a:r>
              <a:rPr lang="en-US" dirty="0"/>
              <a:t> case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543675" y="1048512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43675" y="4934712"/>
            <a:ext cx="381000" cy="381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/>
          <p:cNvSpPr/>
          <p:nvPr/>
        </p:nvSpPr>
        <p:spPr>
          <a:xfrm>
            <a:off x="8122960" y="2440053"/>
            <a:ext cx="1222430" cy="4376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29412" y="3385804"/>
            <a:ext cx="155448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4"/>
            <a:endCxn id="24" idx="0"/>
          </p:cNvCxnSpPr>
          <p:nvPr/>
        </p:nvCxnSpPr>
        <p:spPr>
          <a:xfrm>
            <a:off x="8734175" y="142951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3" idx="3"/>
            <a:endCxn id="6" idx="6"/>
          </p:cNvCxnSpPr>
          <p:nvPr/>
        </p:nvCxnSpPr>
        <p:spPr>
          <a:xfrm flipH="1">
            <a:off x="8924675" y="2658855"/>
            <a:ext cx="2659217" cy="2466357"/>
          </a:xfrm>
          <a:prstGeom prst="bentConnector3">
            <a:avLst>
              <a:gd name="adj1" fmla="val -85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30999" y="236724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57812" y="281278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29412" y="2468355"/>
            <a:ext cx="155448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8122960" y="3357501"/>
            <a:ext cx="1222430" cy="43760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 flipV="1">
            <a:off x="9345390" y="2658855"/>
            <a:ext cx="68402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  <a:endCxn id="8" idx="1"/>
          </p:cNvCxnSpPr>
          <p:nvPr/>
        </p:nvCxnSpPr>
        <p:spPr>
          <a:xfrm>
            <a:off x="9345390" y="3576304"/>
            <a:ext cx="684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8734175" y="2877659"/>
            <a:ext cx="0" cy="479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56935" y="4325112"/>
            <a:ext cx="155448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N+1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2"/>
            <a:endCxn id="18" idx="0"/>
          </p:cNvCxnSpPr>
          <p:nvPr/>
        </p:nvCxnSpPr>
        <p:spPr>
          <a:xfrm>
            <a:off x="8734175" y="3795107"/>
            <a:ext cx="0" cy="5300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6" idx="6"/>
          </p:cNvCxnSpPr>
          <p:nvPr/>
        </p:nvCxnSpPr>
        <p:spPr>
          <a:xfrm flipH="1">
            <a:off x="8924675" y="3576304"/>
            <a:ext cx="2659217" cy="1548908"/>
          </a:xfrm>
          <a:prstGeom prst="bentConnector3">
            <a:avLst>
              <a:gd name="adj1" fmla="val -85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30999" y="326998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57812" y="372718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2"/>
            <a:endCxn id="6" idx="0"/>
          </p:cNvCxnSpPr>
          <p:nvPr/>
        </p:nvCxnSpPr>
        <p:spPr>
          <a:xfrm>
            <a:off x="8734175" y="470611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972175" y="1734312"/>
            <a:ext cx="1524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2"/>
            <a:endCxn id="7" idx="0"/>
          </p:cNvCxnSpPr>
          <p:nvPr/>
        </p:nvCxnSpPr>
        <p:spPr>
          <a:xfrm>
            <a:off x="8734175" y="2115312"/>
            <a:ext cx="0" cy="324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8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RẼ NHÁNH - SWITCH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switch – case</a:t>
            </a:r>
          </a:p>
          <a:p>
            <a:pPr lvl="1" algn="just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</a:rPr>
              <a:t>số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nguyên</a:t>
            </a:r>
            <a:r>
              <a:rPr lang="en-US" b="1" dirty="0" smtClean="0">
                <a:solidFill>
                  <a:srgbClr val="FF0000"/>
                </a:solidFill>
              </a:rPr>
              <a:t>’</a:t>
            </a:r>
          </a:p>
          <a:p>
            <a:pPr lvl="1" algn="just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menu </a:t>
            </a:r>
            <a:r>
              <a:rPr lang="en-US" b="1" dirty="0" err="1" smtClean="0">
                <a:solidFill>
                  <a:srgbClr val="FF0000"/>
                </a:solidFill>
              </a:rPr>
              <a:t>cho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chương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trình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 algn="just"/>
            <a:r>
              <a:rPr lang="en-US" b="1" dirty="0" err="1" smtClean="0">
                <a:solidFill>
                  <a:srgbClr val="FF0000"/>
                </a:solidFill>
              </a:rPr>
              <a:t>Không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thể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dụng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</a:p>
          <a:p>
            <a:pPr lvl="1"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13612" y="33528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&gt;=9: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9&gt; </a:t>
            </a:r>
            <a:r>
              <a:rPr lang="en-US" dirty="0" err="1"/>
              <a:t>điểm</a:t>
            </a:r>
            <a:r>
              <a:rPr lang="en-US" dirty="0"/>
              <a:t> &gt;=8: </a:t>
            </a:r>
            <a:r>
              <a:rPr lang="en-US" dirty="0" err="1"/>
              <a:t>giỏi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8&gt; </a:t>
            </a:r>
            <a:r>
              <a:rPr lang="en-US" dirty="0" err="1"/>
              <a:t>điểm</a:t>
            </a:r>
            <a:r>
              <a:rPr lang="en-US" dirty="0"/>
              <a:t> &gt;=7: </a:t>
            </a:r>
            <a:r>
              <a:rPr lang="en-US" dirty="0" err="1"/>
              <a:t>khá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7&gt; </a:t>
            </a:r>
            <a:r>
              <a:rPr lang="en-US" dirty="0" err="1"/>
              <a:t>điểm</a:t>
            </a:r>
            <a:r>
              <a:rPr lang="en-US" dirty="0"/>
              <a:t> &gt;=5: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5&gt; </a:t>
            </a:r>
            <a:r>
              <a:rPr lang="en-US" dirty="0" err="1"/>
              <a:t>điểm</a:t>
            </a:r>
            <a:r>
              <a:rPr lang="en-US" dirty="0"/>
              <a:t> &gt;=3: </a:t>
            </a:r>
            <a:r>
              <a:rPr lang="en-US" dirty="0" err="1"/>
              <a:t>yếu</a:t>
            </a:r>
            <a:endParaRPr lang="en-US" dirty="0"/>
          </a:p>
          <a:p>
            <a:pPr lvl="2"/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kém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79612" y="4051637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ATM:</a:t>
            </a:r>
          </a:p>
          <a:p>
            <a:pPr lvl="2"/>
            <a:r>
              <a:rPr lang="en-US" dirty="0" err="1" smtClean="0"/>
              <a:t>Nhấn</a:t>
            </a:r>
            <a:r>
              <a:rPr lang="en-US" dirty="0" smtClean="0"/>
              <a:t> a: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pPr lvl="2"/>
            <a:r>
              <a:rPr lang="en-US" dirty="0" err="1" smtClean="0"/>
              <a:t>Nhấn</a:t>
            </a:r>
            <a:r>
              <a:rPr lang="en-US" dirty="0" smtClean="0"/>
              <a:t> b: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endParaRPr lang="en-US" dirty="0" smtClean="0"/>
          </a:p>
          <a:p>
            <a:pPr lvl="2"/>
            <a:r>
              <a:rPr lang="en-US" dirty="0" err="1" smtClean="0"/>
              <a:t>Nhấn</a:t>
            </a:r>
            <a:r>
              <a:rPr lang="en-US" dirty="0" smtClean="0"/>
              <a:t> c: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lvl="2"/>
            <a:r>
              <a:rPr lang="en-US" dirty="0" err="1" smtClean="0"/>
              <a:t>Nhấn</a:t>
            </a:r>
            <a:r>
              <a:rPr lang="en-US" dirty="0" smtClean="0"/>
              <a:t> d: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51412" y="2438400"/>
            <a:ext cx="38100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27412" y="2834163"/>
            <a:ext cx="4876800" cy="1409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9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1612" y="228600"/>
            <a:ext cx="8836899" cy="487362"/>
          </a:xfrm>
        </p:spPr>
        <p:txBody>
          <a:bodyPr/>
          <a:lstStyle/>
          <a:p>
            <a:r>
              <a:rPr lang="en-US" dirty="0"/>
              <a:t>SWITCH –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1005697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Việt</a:t>
            </a:r>
            <a:r>
              <a:rPr lang="en-US" dirty="0" smtClean="0"/>
              <a:t> Nam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r>
              <a:rPr lang="en-US" dirty="0" smtClean="0"/>
              <a:t>,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mời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a,b,c,d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590800"/>
            <a:ext cx="8162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2" y="1066800"/>
            <a:ext cx="9447370" cy="5257800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if-else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switch-case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1612" y="228600"/>
            <a:ext cx="8836899" cy="487362"/>
          </a:xfrm>
        </p:spPr>
        <p:txBody>
          <a:bodyPr/>
          <a:lstStyle/>
          <a:p>
            <a:r>
              <a:rPr lang="en-US" dirty="0"/>
              <a:t>SWITCH –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1005697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447800"/>
            <a:ext cx="8458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CASE - DEFAULT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11199970" cy="5257800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,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mời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</a:t>
            </a:r>
            <a:r>
              <a:rPr lang="en-US" dirty="0" err="1"/>
              <a:t>a,b,c,d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</a:t>
            </a:r>
            <a:r>
              <a:rPr lang="en-US" dirty="0" err="1" smtClean="0"/>
              <a:t>a,b,c,d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Thêm</a:t>
            </a:r>
            <a:r>
              <a:rPr lang="en-US" dirty="0" smtClean="0">
                <a:sym typeface="Wingdings" panose="05000000000000000000" pitchFamily="2" charset="2"/>
              </a:rPr>
              <a:t> default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cấu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trúc</a:t>
            </a:r>
            <a:r>
              <a:rPr lang="en-US" dirty="0" smtClean="0">
                <a:sym typeface="Wingdings" panose="05000000000000000000" pitchFamily="2" charset="2"/>
              </a:rPr>
              <a:t> switch – case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3352800"/>
            <a:ext cx="7757398" cy="2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4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1612" y="228600"/>
            <a:ext cx="8836899" cy="487362"/>
          </a:xfrm>
        </p:spPr>
        <p:txBody>
          <a:bodyPr/>
          <a:lstStyle/>
          <a:p>
            <a:r>
              <a:rPr lang="en-US" dirty="0"/>
              <a:t>SWITCH – </a:t>
            </a:r>
            <a:r>
              <a:rPr lang="en-US" dirty="0" smtClean="0"/>
              <a:t>CASE – DEFAULT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1005697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37" y="1212533"/>
            <a:ext cx="92106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1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LỆNH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0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DẪN ASSIGNMENT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1074277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1: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menu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2: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smtClean="0"/>
              <a:t>Final: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91663649"/>
              </p:ext>
            </p:extLst>
          </p:nvPr>
        </p:nvGraphicFramePr>
        <p:xfrm>
          <a:off x="1674812" y="2819400"/>
          <a:ext cx="4748741" cy="3165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Horizontal Scroll 5"/>
          <p:cNvSpPr/>
          <p:nvPr/>
        </p:nvSpPr>
        <p:spPr>
          <a:xfrm>
            <a:off x="6330168" y="2870230"/>
            <a:ext cx="2501716" cy="81927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6330168" y="3974845"/>
            <a:ext cx="2501716" cy="81927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0" name="Horizontal Scroll 9"/>
          <p:cNvSpPr/>
          <p:nvPr/>
        </p:nvSpPr>
        <p:spPr>
          <a:xfrm>
            <a:off x="6318683" y="5038402"/>
            <a:ext cx="2501716" cy="81927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3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DẪN ASSIGNMENT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442" y="1066800"/>
            <a:ext cx="1074277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1: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menu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10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menu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1-10</a:t>
            </a:r>
          </a:p>
        </p:txBody>
      </p:sp>
    </p:spTree>
    <p:extLst>
      <p:ext uri="{BB962C8B-B14F-4D97-AF65-F5344CB8AC3E}">
        <p14:creationId xmlns:p14="http://schemas.microsoft.com/office/powerpoint/2010/main" val="33950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DẪN ASSIGNMENT GĐ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2" y="1066800"/>
            <a:ext cx="8913970" cy="5257800"/>
          </a:xfrm>
        </p:spPr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switch-case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switch-case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CHÈN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9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1: LỆNH RẼ NHÁNH -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TÍCH BÀI 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CÁCH PHÂN TÍCH BÀI TOÁN</a:t>
            </a:r>
            <a:endParaRPr lang="vi-VN" b="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9012" y="2438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Xác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định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dữ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liệu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đầu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vào</a:t>
            </a:r>
            <a:r>
              <a:rPr lang="en-US" b="1" dirty="0" smtClean="0">
                <a:solidFill>
                  <a:schemeClr val="bg1"/>
                </a:solidFill>
              </a:rPr>
              <a:t> (input)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1212" y="285750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79298" y="2438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Xử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lý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tính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toán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(process)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42212" y="283237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32198" y="24384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Xác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định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đầu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ra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(output)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726" y="43815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a, b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(input)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26926" y="480060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55012" y="43815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c= </a:t>
            </a:r>
            <a:r>
              <a:rPr lang="en-US" b="1" dirty="0" err="1" smtClean="0">
                <a:solidFill>
                  <a:schemeClr val="bg1"/>
                </a:solidFill>
              </a:rPr>
              <a:t>a+b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(process)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17926" y="477547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307912" y="43815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Hiển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thị</a:t>
            </a:r>
            <a:r>
              <a:rPr lang="en-US" b="1" dirty="0" smtClean="0">
                <a:solidFill>
                  <a:schemeClr val="bg1"/>
                </a:solidFill>
              </a:rPr>
              <a:t> c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(output)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7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CÁCH PHÂN TÍCH BÀI TOÁN</a:t>
            </a:r>
            <a:endParaRPr lang="vi-VN" b="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2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(</a:t>
            </a:r>
            <a:r>
              <a:rPr lang="en-US" i="1" dirty="0"/>
              <a:t>natural </a:t>
            </a:r>
            <a:r>
              <a:rPr lang="en-US" i="1" dirty="0" smtClean="0"/>
              <a:t>languages)</a:t>
            </a:r>
          </a:p>
          <a:p>
            <a:pPr lvl="1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(</a:t>
            </a:r>
            <a:r>
              <a:rPr lang="en-US" i="1" dirty="0"/>
              <a:t>pseudocode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(</a:t>
            </a:r>
            <a:r>
              <a:rPr lang="en-US" i="1" dirty="0" smtClean="0"/>
              <a:t>ﬂowcharts)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MÃ GIẢ</a:t>
            </a:r>
            <a:endParaRPr lang="vi-VN" b="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chia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(a/b)</a:t>
            </a:r>
          </a:p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Nhập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endParaRPr lang="en-US" dirty="0" smtClean="0"/>
          </a:p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Nếu</a:t>
            </a:r>
            <a:r>
              <a:rPr lang="en-US" dirty="0" smtClean="0"/>
              <a:t> b = 0,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smtClean="0"/>
              <a:t>c = a/b</a:t>
            </a:r>
          </a:p>
          <a:p>
            <a:pPr lvl="1"/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LƯU ĐỒ THUẬT TOÁN (FLOWCHART)</a:t>
            </a:r>
            <a:endParaRPr lang="vi-VN" b="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Lưu đồ thuật toán là công cụ dùng để biểu diễn thuật toán, mô tả nhập (input), dữ liệu xuất (output) và luồng </a:t>
            </a:r>
            <a:r>
              <a:rPr lang="en-US" dirty="0" err="1" smtClean="0"/>
              <a:t>xử</a:t>
            </a:r>
            <a:r>
              <a:rPr lang="vi-VN" dirty="0" smtClean="0"/>
              <a:t> </a:t>
            </a:r>
            <a:r>
              <a:rPr lang="vi-VN" dirty="0"/>
              <a:t>lý thông qua các ký hiệu hình học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88017"/>
              </p:ext>
            </p:extLst>
          </p:nvPr>
        </p:nvGraphicFramePr>
        <p:xfrm>
          <a:off x="1827212" y="2362200"/>
          <a:ext cx="8153400" cy="44252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0063">
                  <a:extLst>
                    <a:ext uri="{9D8B030D-6E8A-4147-A177-3AD203B41FA5}">
                      <a16:colId xmlns:a16="http://schemas.microsoft.com/office/drawing/2014/main" val="443161005"/>
                    </a:ext>
                  </a:extLst>
                </a:gridCol>
                <a:gridCol w="2556574">
                  <a:extLst>
                    <a:ext uri="{9D8B030D-6E8A-4147-A177-3AD203B41FA5}">
                      <a16:colId xmlns:a16="http://schemas.microsoft.com/office/drawing/2014/main" val="1383389535"/>
                    </a:ext>
                  </a:extLst>
                </a:gridCol>
                <a:gridCol w="4836763">
                  <a:extLst>
                    <a:ext uri="{9D8B030D-6E8A-4147-A177-3AD203B41FA5}">
                      <a16:colId xmlns:a16="http://schemas.microsoft.com/office/drawing/2014/main" val="1509515125"/>
                    </a:ext>
                  </a:extLst>
                </a:gridCol>
              </a:tblGrid>
              <a:tr h="7082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801575"/>
                  </a:ext>
                </a:extLst>
              </a:tr>
              <a:tr h="743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/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77941"/>
                  </a:ext>
                </a:extLst>
              </a:tr>
              <a:tr h="743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nhánh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lựa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chọn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928884"/>
                  </a:ext>
                </a:extLst>
              </a:tr>
              <a:tr h="743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Nhập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193492"/>
                  </a:ext>
                </a:extLst>
              </a:tr>
              <a:tr h="743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563719"/>
                  </a:ext>
                </a:extLst>
              </a:tr>
              <a:tr h="743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Luồng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913071"/>
                  </a:ext>
                </a:extLst>
              </a:tr>
            </a:tbl>
          </a:graphicData>
        </a:graphic>
      </p:graphicFrame>
      <p:sp>
        <p:nvSpPr>
          <p:cNvPr id="7" name="Flowchart: Connector 6"/>
          <p:cNvSpPr/>
          <p:nvPr/>
        </p:nvSpPr>
        <p:spPr>
          <a:xfrm>
            <a:off x="3360982" y="3239098"/>
            <a:ext cx="5334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/>
          <p:cNvSpPr/>
          <p:nvPr/>
        </p:nvSpPr>
        <p:spPr>
          <a:xfrm>
            <a:off x="3242609" y="3835728"/>
            <a:ext cx="770146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3137941" y="4717198"/>
            <a:ext cx="979481" cy="45262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3129183" y="5438648"/>
            <a:ext cx="883572" cy="48325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70969" y="6121728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768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7910</TotalTime>
  <Words>1463</Words>
  <Application>Microsoft Office PowerPoint</Application>
  <PresentationFormat>Custom</PresentationFormat>
  <Paragraphs>281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Segoe UI</vt:lpstr>
      <vt:lpstr>Wingdings</vt:lpstr>
      <vt:lpstr>Custom Design</vt:lpstr>
      <vt:lpstr>Bài 3: lệnh rẽ nhánh</vt:lpstr>
      <vt:lpstr>Mục tiêu</vt:lpstr>
      <vt:lpstr>Nội dung</vt:lpstr>
      <vt:lpstr>Phần 1: LỆNH RẼ NHÁNH - IF</vt:lpstr>
      <vt:lpstr>PHÂN TÍCH BÀI TOÁN</vt:lpstr>
      <vt:lpstr>CÁCH PHÂN TÍCH BÀI TOÁN</vt:lpstr>
      <vt:lpstr>CÁCH PHÂN TÍCH BÀI TOÁN</vt:lpstr>
      <vt:lpstr>MÃ GIẢ</vt:lpstr>
      <vt:lpstr>LƯU ĐỒ THUẬT TOÁN (FLOWCHART)</vt:lpstr>
      <vt:lpstr>LƯU ĐỒ THUẬT TOÁN (FLOWCHART)</vt:lpstr>
      <vt:lpstr>LƯU ĐỒ THUẬT TOÁN (FLOWCHART)</vt:lpstr>
      <vt:lpstr>Phần 1: LỆNH RẼ NHÁNH - IF</vt:lpstr>
      <vt:lpstr>LỆNH RẼ NHÁNH</vt:lpstr>
      <vt:lpstr>LỆNH RẼ NHÁNH</vt:lpstr>
      <vt:lpstr>LỆNH RẺ NHÁNH - IF</vt:lpstr>
      <vt:lpstr>LỆNH IF</vt:lpstr>
      <vt:lpstr>LỆNH IF</vt:lpstr>
      <vt:lpstr>IF-ELSE</vt:lpstr>
      <vt:lpstr>IF-ELSE</vt:lpstr>
      <vt:lpstr>NHIỀU LỆNH IF</vt:lpstr>
      <vt:lpstr>NHIỀU LỆNH IF</vt:lpstr>
      <vt:lpstr>LỆNH RẼ NHÁNH IF</vt:lpstr>
      <vt:lpstr>Tóm tắt bài học</vt:lpstr>
      <vt:lpstr>CHÈN QUIZ</vt:lpstr>
      <vt:lpstr>Phần 2: LỆNH RẼ NHÁNH SWITCH</vt:lpstr>
      <vt:lpstr>LỆNH RẼ NHÁNH - SWITCH</vt:lpstr>
      <vt:lpstr>SWITCH – CASE</vt:lpstr>
      <vt:lpstr>LỆNH RẼ NHÁNH - SWITCH</vt:lpstr>
      <vt:lpstr>SWITCH – CASE</vt:lpstr>
      <vt:lpstr>SWITCH – CASE</vt:lpstr>
      <vt:lpstr>SWITCH – CASE - DEFAULT</vt:lpstr>
      <vt:lpstr>SWITCH – CASE – DEFAULT </vt:lpstr>
      <vt:lpstr>LỆNH SWITCH</vt:lpstr>
      <vt:lpstr>HƯỚNG DẪN ASSIGNMENT </vt:lpstr>
      <vt:lpstr>HƯỚNG DẪN ASSIGNMENT </vt:lpstr>
      <vt:lpstr>HƯỚNG DẪN ASSIGNMENT GĐ 1</vt:lpstr>
      <vt:lpstr>Tóm tắt bài học</vt:lpstr>
      <vt:lpstr>CHÈN 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TamPhong</cp:lastModifiedBy>
  <cp:revision>1601</cp:revision>
  <dcterms:created xsi:type="dcterms:W3CDTF">2013-04-23T08:05:33Z</dcterms:created>
  <dcterms:modified xsi:type="dcterms:W3CDTF">2019-06-03T09:28:12Z</dcterms:modified>
</cp:coreProperties>
</file>