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102"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D18FCC-64E9-4C3F-A905-2B70B8B214BF}" type="datetimeFigureOut">
              <a:rPr lang="en-US" smtClean="0"/>
              <a:t>4/27/2021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F0DF27-DB03-4640-94A7-BF2D7218523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D18FCC-64E9-4C3F-A905-2B70B8B214BF}"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D18FCC-64E9-4C3F-A905-2B70B8B214BF}"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D18FCC-64E9-4C3F-A905-2B70B8B214BF}"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D18FCC-64E9-4C3F-A905-2B70B8B214BF}"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0DF27-DB03-4640-94A7-BF2D7218523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D18FCC-64E9-4C3F-A905-2B70B8B214BF}"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D18FCC-64E9-4C3F-A905-2B70B8B214BF}"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D18FCC-64E9-4C3F-A905-2B70B8B214BF}"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18FCC-64E9-4C3F-A905-2B70B8B214BF}"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D18FCC-64E9-4C3F-A905-2B70B8B214BF}"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0DF27-DB03-4640-94A7-BF2D7218523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D18FCC-64E9-4C3F-A905-2B70B8B214BF}"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E2F0DF27-DB03-4640-94A7-BF2D72185239}"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9D18FCC-64E9-4C3F-A905-2B70B8B214BF}" type="datetimeFigureOut">
              <a:rPr lang="en-US" smtClean="0"/>
              <a:t>4/27/2021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F0DF27-DB03-4640-94A7-BF2D72185239}"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09356" y="95250"/>
            <a:ext cx="6094602" cy="873572"/>
          </a:xfrm>
          <a:prstGeom prst="rect">
            <a:avLst/>
          </a:prstGeom>
          <a:noFill/>
        </p:spPr>
        <p:txBody>
          <a:bodyPr wrap="square">
            <a:spAutoFit/>
          </a:bodyPr>
          <a:lstStyle/>
          <a:p>
            <a:pPr marL="629920" marR="0" indent="-629920" algn="ctr">
              <a:lnSpc>
                <a:spcPct val="150000"/>
              </a:lnSpc>
              <a:spcBef>
                <a:spcPts val="0"/>
              </a:spcBef>
              <a:spcAft>
                <a:spcPts val="0"/>
              </a:spcAft>
              <a:tabLst>
                <a:tab pos="2241550" algn="r"/>
              </a:tabLst>
            </a:pPr>
            <a:r>
              <a:rPr lang="en-US" sz="1800" b="1" dirty="0">
                <a:effectLst/>
                <a:latin typeface="Times New Roman" panose="02020603050405020304" pitchFamily="18" charset="0"/>
                <a:ea typeface="Times New Roman" panose="02020603050405020304" pitchFamily="18" charset="0"/>
              </a:rPr>
              <a:t>TRƯỜNG ĐẠI HỌC CỬU LONG</a:t>
            </a:r>
            <a:endParaRPr lang="en-US" sz="1800" dirty="0">
              <a:effectLst/>
              <a:latin typeface="Times New Roman" panose="02020603050405020304" pitchFamily="18" charset="0"/>
              <a:ea typeface="Calibri" panose="020F0502020204030204" pitchFamily="34" charset="0"/>
            </a:endParaRPr>
          </a:p>
          <a:p>
            <a:pPr marL="0" marR="0" algn="ctr">
              <a:lnSpc>
                <a:spcPct val="150000"/>
              </a:lnSpc>
              <a:spcBef>
                <a:spcPts val="0"/>
              </a:spcBef>
              <a:spcAft>
                <a:spcPts val="0"/>
              </a:spcAft>
              <a:tabLst>
                <a:tab pos="2241550" algn="r"/>
              </a:tabLst>
            </a:pPr>
            <a:r>
              <a:rPr lang="en-US" sz="1800" b="1" dirty="0">
                <a:effectLst/>
                <a:latin typeface="Times New Roman" panose="02020603050405020304" pitchFamily="18" charset="0"/>
                <a:ea typeface="Times New Roman" panose="02020603050405020304" pitchFamily="18" charset="0"/>
              </a:rPr>
              <a:t>KHOA CÔNG NGHỆ THÔNG TIN – TRUYỀN THÔNG</a:t>
            </a:r>
            <a:endParaRPr lang="en-US" sz="1800" dirty="0">
              <a:effectLst/>
              <a:latin typeface="Times New Roman" panose="02020603050405020304" pitchFamily="18" charset="0"/>
              <a:ea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a:xfrm>
            <a:off x="8407980" y="1438787"/>
            <a:ext cx="1698625" cy="1087755"/>
          </a:xfrm>
          <a:prstGeom prst="rect">
            <a:avLst/>
          </a:prstGeom>
          <a:noFill/>
          <a:ln>
            <a:noFill/>
          </a:ln>
        </p:spPr>
      </p:pic>
      <p:sp>
        <p:nvSpPr>
          <p:cNvPr id="8" name="TextBox 7"/>
          <p:cNvSpPr txBox="1"/>
          <p:nvPr/>
        </p:nvSpPr>
        <p:spPr>
          <a:xfrm>
            <a:off x="6322194" y="2946652"/>
            <a:ext cx="5870198" cy="4062651"/>
          </a:xfrm>
          <a:prstGeom prst="rect">
            <a:avLst/>
          </a:prstGeom>
          <a:noFill/>
        </p:spPr>
        <p:txBody>
          <a:bodyPr wrap="square">
            <a:spAutoFit/>
          </a:bodyPr>
          <a:lstStyle/>
          <a:p>
            <a:pPr marL="0" marR="0" algn="ctr">
              <a:lnSpc>
                <a:spcPct val="150000"/>
              </a:lnSpc>
              <a:spcBef>
                <a:spcPts val="0"/>
              </a:spcBef>
              <a:spcAft>
                <a:spcPts val="0"/>
              </a:spcAft>
            </a:pPr>
            <a:r>
              <a:rPr lang="en-US" sz="1400" b="1" dirty="0">
                <a:solidFill>
                  <a:srgbClr val="0000FF"/>
                </a:solidFill>
                <a:effectLst/>
                <a:latin typeface="Times New Roman" panose="02020603050405020304" pitchFamily="18" charset="0"/>
                <a:ea typeface="Times New Roman" panose="02020603050405020304" pitchFamily="18" charset="0"/>
              </a:rPr>
              <a:t>BÁO CÁO HỌC PHẦN</a:t>
            </a:r>
            <a:endParaRPr lang="en-US" sz="1400" dirty="0">
              <a:effectLst/>
              <a:latin typeface="Times New Roman" panose="02020603050405020304" pitchFamily="18" charset="0"/>
              <a:ea typeface="Calibri" panose="020F0502020204030204" pitchFamily="34" charset="0"/>
            </a:endParaRPr>
          </a:p>
          <a:p>
            <a:pPr marL="0" marR="0" algn="ctr">
              <a:lnSpc>
                <a:spcPct val="150000"/>
              </a:lnSpc>
              <a:spcBef>
                <a:spcPts val="0"/>
              </a:spcBef>
              <a:spcAft>
                <a:spcPts val="0"/>
              </a:spcAft>
            </a:pPr>
            <a:r>
              <a:rPr lang="en-US" sz="1400" b="1" dirty="0">
                <a:solidFill>
                  <a:srgbClr val="0000FF"/>
                </a:solidFill>
                <a:effectLst/>
                <a:latin typeface="Times New Roman" panose="02020603050405020304" pitchFamily="18" charset="0"/>
                <a:ea typeface="Times New Roman" panose="02020603050405020304" pitchFamily="18" charset="0"/>
              </a:rPr>
              <a:t>CÁC CÔNG NGHỆ LẬP TRÌNH HIỆN ĐẠI</a:t>
            </a:r>
            <a:endParaRPr lang="en-US" sz="1400" dirty="0">
              <a:effectLst/>
              <a:latin typeface="Times New Roman" panose="02020603050405020304" pitchFamily="18" charset="0"/>
              <a:ea typeface="Calibri" panose="020F0502020204030204" pitchFamily="34" charset="0"/>
            </a:endParaRPr>
          </a:p>
          <a:p>
            <a:pPr marL="0" marR="0" algn="ctr">
              <a:lnSpc>
                <a:spcPct val="150000"/>
              </a:lnSpc>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ĐỀ TÀI</a:t>
            </a:r>
          </a:p>
          <a:p>
            <a:pPr marL="0" marR="0" algn="ctr">
              <a:lnSpc>
                <a:spcPct val="150000"/>
              </a:lnSpc>
              <a:spcBef>
                <a:spcPts val="0"/>
              </a:spcBef>
              <a:spcAft>
                <a:spcPts val="0"/>
              </a:spcAft>
            </a:pPr>
            <a:endParaRPr lang="en-US" sz="1400" dirty="0">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2000" b="1" dirty="0">
                <a:gradFill>
                  <a:gsLst>
                    <a:gs pos="0">
                      <a:srgbClr val="FE4444"/>
                    </a:gs>
                    <a:gs pos="100000">
                      <a:srgbClr val="832B2B"/>
                    </a:gs>
                  </a:gsLst>
                  <a:lin ang="0" scaled="0"/>
                </a:gradFill>
                <a:effectLst/>
                <a:latin typeface="Times New Roman" panose="02020603050405020304" pitchFamily="18" charset="0"/>
                <a:ea typeface="Calibri" panose="020F0502020204030204" pitchFamily="34" charset="0"/>
              </a:rPr>
              <a:t>LẬP TRÌNH WEB </a:t>
            </a:r>
            <a:r>
              <a:rPr lang="vi-VN" sz="2000" b="1" dirty="0">
                <a:gradFill>
                  <a:gsLst>
                    <a:gs pos="0">
                      <a:srgbClr val="FE4444"/>
                    </a:gs>
                    <a:gs pos="100000">
                      <a:srgbClr val="832B2B"/>
                    </a:gs>
                  </a:gsLst>
                  <a:lin ang="0" scaled="0"/>
                </a:gradFill>
                <a:latin typeface="Times New Roman" panose="02020603050405020304" pitchFamily="18" charset="0"/>
                <a:ea typeface="Calibri" panose="020F0502020204030204" pitchFamily="34" charset="0"/>
              </a:rPr>
              <a:t>NodeJs</a:t>
            </a:r>
            <a:endParaRPr lang="en-US" sz="2000" dirty="0">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400" b="1" dirty="0">
                <a:gradFill>
                  <a:gsLst>
                    <a:gs pos="0">
                      <a:srgbClr val="FE4444"/>
                    </a:gs>
                    <a:gs pos="100000">
                      <a:srgbClr val="832B2B"/>
                    </a:gs>
                  </a:gsLst>
                  <a:lin ang="0" scaled="0"/>
                </a:gradFill>
                <a:effectLst/>
                <a:latin typeface="Times New Roman" panose="02020603050405020304" pitchFamily="18" charset="0"/>
                <a:ea typeface="Calibri" panose="020F0502020204030204" pitchFamily="34" charset="0"/>
              </a:rPr>
              <a:t> </a:t>
            </a:r>
            <a:endParaRPr lang="en-US" sz="1400" dirty="0">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0"/>
              </a:spcAft>
            </a:pPr>
            <a:r>
              <a:rPr lang="en-US" sz="1400" b="1" dirty="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GVHD : </a:t>
            </a:r>
            <a:r>
              <a:rPr lang="en-US" sz="1400" b="1" dirty="0" err="1">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ThS</a:t>
            </a:r>
            <a:r>
              <a:rPr lang="en-US" sz="1400" b="1" dirty="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PHAN HỒ DUY PHƯƠNG</a:t>
            </a:r>
            <a:endParaRPr lang="en-US" sz="1400" dirty="0">
              <a:effectLst/>
              <a:latin typeface="Times New Roman" panose="02020603050405020304" pitchFamily="18" charset="0"/>
              <a:ea typeface="Calibri" panose="020F0502020204030204" pitchFamily="34" charset="0"/>
            </a:endParaRPr>
          </a:p>
          <a:p>
            <a:pPr algn="just">
              <a:lnSpc>
                <a:spcPct val="150000"/>
              </a:lnSpc>
            </a:pPr>
            <a:r>
              <a:rPr lang="en-US" sz="1400" b="1" dirty="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SVTH :    </a:t>
            </a:r>
            <a:r>
              <a:rPr lang="en-US" sz="1400" b="1" dirty="0" err="1">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Nguyễn</a:t>
            </a:r>
            <a:r>
              <a:rPr lang="en-US" sz="1400" b="1" dirty="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a:t>
            </a:r>
            <a:r>
              <a:rPr lang="vi-VN" sz="1400" b="1" dirty="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Hoàng </a:t>
            </a:r>
            <a:r>
              <a:rPr lang="vi-VN" sz="1400" b="1" dirty="0" smtClean="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Dương Khang</a:t>
            </a:r>
            <a:r>
              <a:rPr lang="en-US" sz="1400" b="1" dirty="0" smtClean="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a:t>
            </a:r>
            <a:r>
              <a:rPr lang="en-US" sz="1400" b="1" dirty="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a:t>
            </a:r>
            <a:r>
              <a:rPr lang="en-US" sz="1400" b="1" dirty="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	                      			       </a:t>
            </a:r>
            <a:r>
              <a:rPr lang="vi-VN" sz="1400" b="1" dirty="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Phạm Văn </a:t>
            </a:r>
            <a:r>
              <a:rPr lang="vi-VN" sz="1400" b="1" dirty="0" smtClean="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Tiếp</a:t>
            </a:r>
          </a:p>
          <a:p>
            <a:pPr algn="just">
              <a:lnSpc>
                <a:spcPct val="150000"/>
              </a:lnSpc>
            </a:pPr>
            <a:r>
              <a:rPr lang="vi-VN" sz="1400" b="1" dirty="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                                      </a:t>
            </a:r>
            <a:r>
              <a:rPr lang="vi-VN" sz="1400" b="1" dirty="0" smtClean="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rPr>
              <a:t>NguyễnChí Linh</a:t>
            </a:r>
            <a:endParaRPr lang="vi-VN" sz="1400" b="1" dirty="0">
              <a:gradFill>
                <a:gsLst>
                  <a:gs pos="0">
                    <a:srgbClr val="7B32B2"/>
                  </a:gs>
                  <a:gs pos="100000">
                    <a:srgbClr val="401A5D"/>
                  </a:gs>
                </a:gsLst>
                <a:lin ang="0" scaled="0"/>
              </a:gradFill>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b="1" dirty="0">
                <a:gradFill>
                  <a:gsLst>
                    <a:gs pos="0">
                      <a:srgbClr val="7B32B2"/>
                    </a:gs>
                    <a:gs pos="100000">
                      <a:srgbClr val="401A5D"/>
                    </a:gs>
                  </a:gsLst>
                  <a:lin ang="0" scaled="0"/>
                </a:gradFill>
                <a:effectLst/>
                <a:latin typeface="Times New Roman" panose="02020603050405020304" pitchFamily="18" charset="0"/>
                <a:ea typeface="Times New Roman" panose="02020603050405020304" pitchFamily="18" charset="0"/>
              </a:rPr>
              <a:t>	     	LỚP: CÔNG NGHỆ THÔNG TIN – K18</a:t>
            </a:r>
            <a:endParaRPr lang="en-US" sz="1400" dirty="0">
              <a:effectLst/>
              <a:latin typeface="Times New Roman" panose="02020603050405020304" pitchFamily="18" charset="0"/>
              <a:ea typeface="Calibri" panose="020F0502020204030204" pitchFamily="34" charset="0"/>
            </a:endParaRPr>
          </a:p>
          <a:p>
            <a:pPr marL="0" marR="0" algn="ctr">
              <a:spcBef>
                <a:spcPts val="0"/>
              </a:spcBef>
              <a:spcAft>
                <a:spcPts val="0"/>
              </a:spcAft>
            </a:pPr>
            <a:r>
              <a:rPr lang="en-US" sz="1400" b="1" dirty="0">
                <a:gradFill>
                  <a:gsLst>
                    <a:gs pos="0">
                      <a:srgbClr val="FE4444"/>
                    </a:gs>
                    <a:gs pos="100000">
                      <a:srgbClr val="832B2B"/>
                    </a:gs>
                  </a:gsLst>
                  <a:lin ang="0" scaled="0"/>
                </a:gradFill>
                <a:effectLst/>
                <a:latin typeface="Times New Roman" panose="02020603050405020304" pitchFamily="18" charset="0"/>
                <a:ea typeface="Calibri" panose="020F0502020204030204" pitchFamily="34" charset="0"/>
              </a:rPr>
              <a:t> </a:t>
            </a:r>
            <a:endParaRPr lang="en-US" sz="1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7998" y="305485"/>
            <a:ext cx="5924551"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8" name="TextBox 7"/>
          <p:cNvSpPr txBox="1"/>
          <p:nvPr/>
        </p:nvSpPr>
        <p:spPr>
          <a:xfrm>
            <a:off x="3048000" y="1290638"/>
            <a:ext cx="6096000" cy="507831"/>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.3.3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diện</a:t>
            </a:r>
            <a:r>
              <a:rPr lang="en-US" sz="1800" b="1" dirty="0">
                <a:effectLst/>
                <a:latin typeface="Times New Roman" panose="02020603050405020304" pitchFamily="18" charset="0"/>
                <a:ea typeface="Calibri" panose="020F0502020204030204" pitchFamily="34" charset="0"/>
              </a:rPr>
              <a:t> </a:t>
            </a:r>
            <a:r>
              <a:rPr lang="vi-VN" b="1" dirty="0">
                <a:latin typeface="Times New Roman" panose="02020603050405020304" pitchFamily="18" charset="0"/>
                <a:ea typeface="Calibri" panose="020F0502020204030204" pitchFamily="34" charset="0"/>
              </a:rPr>
              <a:t>loading</a:t>
            </a:r>
            <a:r>
              <a:rPr lang="en-US" sz="1800" b="1" dirty="0" smtClean="0">
                <a:effectLst/>
                <a:latin typeface="Times New Roman" panose="02020603050405020304" pitchFamily="18" charset="0"/>
                <a:ea typeface="Calibri" panose="020F0502020204030204" pitchFamily="34" charset="0"/>
              </a:rPr>
              <a:t> </a:t>
            </a:r>
            <a:endParaRPr lang="en-US" sz="1800" b="1" dirty="0">
              <a:effectLst/>
              <a:latin typeface="Times New Roman" panose="02020603050405020304" pitchFamily="18" charset="0"/>
              <a:ea typeface="Calibri" panose="020F050202020403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467" y="2008265"/>
            <a:ext cx="76581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98" y="305485"/>
            <a:ext cx="5924551"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6" name="TextBox 5"/>
          <p:cNvSpPr txBox="1"/>
          <p:nvPr/>
        </p:nvSpPr>
        <p:spPr>
          <a:xfrm>
            <a:off x="3048000" y="1290638"/>
            <a:ext cx="6096000" cy="507831"/>
          </a:xfrm>
          <a:prstGeom prst="rect">
            <a:avLst/>
          </a:prstGeom>
          <a:noFill/>
        </p:spPr>
        <p:txBody>
          <a:bodyPr wrap="square">
            <a:spAutoFit/>
          </a:bodyPr>
          <a:lstStyle/>
          <a:p>
            <a:pPr>
              <a:lnSpc>
                <a:spcPct val="150000"/>
              </a:lnSpc>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.3.4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smtClean="0">
                <a:effectLst/>
                <a:latin typeface="Times New Roman" panose="02020603050405020304" pitchFamily="18" charset="0"/>
                <a:ea typeface="Calibri" panose="020F0502020204030204" pitchFamily="34" charset="0"/>
              </a:rPr>
              <a:t>diện</a:t>
            </a:r>
            <a:r>
              <a:rPr lang="vi-VN" b="1" dirty="0">
                <a:latin typeface="Times New Roman" panose="02020603050405020304" pitchFamily="18" charset="0"/>
                <a:ea typeface="Calibri" panose="020F0502020204030204" pitchFamily="34" charset="0"/>
              </a:rPr>
              <a:t> footer</a:t>
            </a:r>
            <a:r>
              <a:rPr lang="en-US" sz="1800" b="1" dirty="0" smtClean="0">
                <a:effectLst/>
                <a:latin typeface="Times New Roman" panose="02020603050405020304" pitchFamily="18" charset="0"/>
                <a:ea typeface="Calibri" panose="020F0502020204030204" pitchFamily="34" charset="0"/>
              </a:rPr>
              <a:t>  </a:t>
            </a:r>
            <a:endParaRPr lang="en-US" sz="1800" b="1" dirty="0">
              <a:effectLst/>
              <a:latin typeface="Times New Roman" panose="02020603050405020304" pitchFamily="18" charset="0"/>
              <a:ea typeface="Calibri" panose="020F050202020403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796" y="1962613"/>
            <a:ext cx="7470874" cy="185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98" y="305485"/>
            <a:ext cx="5924551"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6" name="TextBox 5"/>
          <p:cNvSpPr txBox="1"/>
          <p:nvPr/>
        </p:nvSpPr>
        <p:spPr>
          <a:xfrm>
            <a:off x="3048000" y="1290638"/>
            <a:ext cx="6781800" cy="507831"/>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.3.5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vi-VN" b="1" dirty="0" smtClean="0">
                <a:latin typeface="Times New Roman" panose="02020603050405020304" pitchFamily="18" charset="0"/>
                <a:ea typeface="Calibri" panose="020F0502020204030204" pitchFamily="34" charset="0"/>
              </a:rPr>
              <a:t>class control</a:t>
            </a:r>
            <a:endParaRPr lang="en-US" sz="1800" b="1" dirty="0">
              <a:effectLst/>
              <a:latin typeface="Times New Roman" panose="02020603050405020304" pitchFamily="18" charset="0"/>
              <a:ea typeface="Calibri" panose="020F050202020403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449" y="1896754"/>
            <a:ext cx="64293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47998" y="305485"/>
            <a:ext cx="5924551"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13" name="TextBox 12"/>
          <p:cNvSpPr txBox="1"/>
          <p:nvPr/>
        </p:nvSpPr>
        <p:spPr>
          <a:xfrm>
            <a:off x="2619373" y="982593"/>
            <a:ext cx="6781800" cy="458074"/>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.3.6 </a:t>
            </a:r>
            <a:r>
              <a:rPr lang="en-US" b="1" dirty="0">
                <a:latin typeface="Times New Roman" panose="02020603050405020304" pitchFamily="18" charset="0"/>
                <a:ea typeface="Calibri" panose="020F0502020204030204" pitchFamily="34" charset="0"/>
              </a:rPr>
              <a:t>G</a:t>
            </a:r>
            <a:r>
              <a:rPr lang="en-US" sz="1800" b="1" dirty="0">
                <a:effectLst/>
                <a:latin typeface="Times New Roman" panose="02020603050405020304" pitchFamily="18" charset="0"/>
                <a:ea typeface="Calibri" panose="020F0502020204030204" pitchFamily="34" charset="0"/>
              </a:rPr>
              <a:t>iao </a:t>
            </a:r>
            <a:r>
              <a:rPr lang="en-US" sz="1800" b="1" dirty="0" err="1">
                <a:effectLst/>
                <a:latin typeface="Times New Roman" panose="02020603050405020304" pitchFamily="18" charset="0"/>
                <a:ea typeface="Calibri" panose="020F0502020204030204" pitchFamily="34" charset="0"/>
              </a:rPr>
              <a:t>diện</a:t>
            </a:r>
            <a:r>
              <a:rPr lang="en-US" sz="1800" b="1" dirty="0">
                <a:effectLst/>
                <a:latin typeface="Times New Roman" panose="02020603050405020304" pitchFamily="18" charset="0"/>
                <a:ea typeface="Calibri" panose="020F0502020204030204" pitchFamily="34" charset="0"/>
              </a:rPr>
              <a:t> html</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804" y="1752902"/>
            <a:ext cx="9128796" cy="482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15" name="TextBox 14"/>
          <p:cNvSpPr txBox="1"/>
          <p:nvPr/>
        </p:nvSpPr>
        <p:spPr>
          <a:xfrm>
            <a:off x="3048000" y="314960"/>
            <a:ext cx="7484745" cy="368300"/>
          </a:xfrm>
          <a:prstGeom prst="rect">
            <a:avLst/>
          </a:prstGeom>
          <a:noFill/>
        </p:spPr>
        <p:txBody>
          <a:bodyPr wrap="square">
            <a:spAutoFit/>
          </a:bodyPr>
          <a:lstStyle/>
          <a:p>
            <a:r>
              <a:rPr b="1" kern="0" dirty="0">
                <a:solidFill>
                  <a:srgbClr val="000000"/>
                </a:solidFill>
                <a:latin typeface="Times New Roman" panose="02020603050405020304" pitchFamily="18" charset="0"/>
                <a:ea typeface="TimesNewRomanPS-BoldMT"/>
              </a:rPr>
              <a:t>Chương </a:t>
            </a:r>
            <a:r>
              <a:rPr lang="en-US" b="1" kern="0" dirty="0">
                <a:solidFill>
                  <a:srgbClr val="000000"/>
                </a:solidFill>
                <a:latin typeface="Times New Roman" panose="02020603050405020304" pitchFamily="18" charset="0"/>
                <a:ea typeface="TimesNewRomanPS-BoldMT"/>
              </a:rPr>
              <a:t>3</a:t>
            </a:r>
            <a:r>
              <a:rPr b="1" kern="0" dirty="0">
                <a:solidFill>
                  <a:srgbClr val="000000"/>
                </a:solidFill>
                <a:latin typeface="Times New Roman" panose="02020603050405020304" pitchFamily="18" charset="0"/>
                <a:ea typeface="TimesNewRomanPS-BoldMT"/>
              </a:rPr>
              <a:t>.  CƠ SỞ LÝ THUYẾT  </a:t>
            </a:r>
          </a:p>
        </p:txBody>
      </p:sp>
      <p:sp>
        <p:nvSpPr>
          <p:cNvPr id="16" name="TextBox 15"/>
          <p:cNvSpPr txBox="1"/>
          <p:nvPr/>
        </p:nvSpPr>
        <p:spPr>
          <a:xfrm>
            <a:off x="2266950" y="832564"/>
            <a:ext cx="6096000" cy="506730"/>
          </a:xfrm>
          <a:prstGeom prst="rect">
            <a:avLst/>
          </a:prstGeom>
          <a:noFill/>
        </p:spPr>
        <p:txBody>
          <a:bodyPr wrap="square">
            <a:spAutoFit/>
          </a:bodyPr>
          <a:lstStyle/>
          <a:p>
            <a:pPr>
              <a:lnSpc>
                <a:spcPct val="150000"/>
              </a:lnSpc>
              <a:spcAft>
                <a:spcPts val="0"/>
              </a:spcAft>
            </a:pPr>
            <a:r>
              <a:rPr lang="en-US" b="1" dirty="0">
                <a:latin typeface="Times New Roman" panose="02020603050405020304" pitchFamily="18" charset="0"/>
                <a:ea typeface="Calibri" panose="020F0502020204030204" pitchFamily="34" charset="0"/>
              </a:rPr>
              <a:t>3.1 </a:t>
            </a:r>
            <a:r>
              <a:rPr lang="en-US" b="1">
                <a:latin typeface="Times New Roman" panose="02020603050405020304" pitchFamily="18" charset="0"/>
                <a:ea typeface="Calibri" panose="020F0502020204030204" pitchFamily="34" charset="0"/>
              </a:rPr>
              <a:t>Cơ sở lý thuyết </a:t>
            </a:r>
          </a:p>
        </p:txBody>
      </p:sp>
      <p:sp>
        <p:nvSpPr>
          <p:cNvPr id="100" name="Text Box 99"/>
          <p:cNvSpPr txBox="1"/>
          <p:nvPr/>
        </p:nvSpPr>
        <p:spPr>
          <a:xfrm>
            <a:off x="2266950" y="1338898"/>
            <a:ext cx="5080000" cy="5478423"/>
          </a:xfrm>
          <a:prstGeom prst="rect">
            <a:avLst/>
          </a:prstGeom>
          <a:noFill/>
          <a:ln w="9525">
            <a:noFill/>
          </a:ln>
        </p:spPr>
        <p:txBody>
          <a:bodyPr>
            <a:spAutoFit/>
          </a:bodyPr>
          <a:lstStyle/>
          <a:p>
            <a:pPr indent="266700"/>
            <a:r>
              <a:rPr lang="en-US" sz="1600" b="0" dirty="0" err="1">
                <a:solidFill>
                  <a:srgbClr val="000000"/>
                </a:solidFill>
                <a:latin typeface="Times New Roman" panose="02020603050405020304" pitchFamily="18" charset="0"/>
                <a:cs typeface="TimesNewRomanPSMT" charset="0"/>
              </a:rPr>
              <a:t>Giáo</a:t>
            </a:r>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trình</a:t>
            </a:r>
            <a:r>
              <a:rPr lang="en-US" sz="1400" b="0" dirty="0">
                <a:solidFill>
                  <a:srgbClr val="000000"/>
                </a:solidFill>
                <a:latin typeface="Times New Roman" panose="02020603050405020304" pitchFamily="18" charset="0"/>
                <a:cs typeface="TimesNewRomanPSMT" charset="0"/>
              </a:rPr>
              <a:t>: CÁC CÔNG NGHỆ LẬP TRÌNH HIỆN ĐẠI</a:t>
            </a:r>
          </a:p>
          <a:p>
            <a:pPr indent="266700"/>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chủ</a:t>
            </a:r>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đề:Tìm</a:t>
            </a:r>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hiểu</a:t>
            </a:r>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về</a:t>
            </a:r>
            <a:r>
              <a:rPr lang="en-US" sz="1600" b="0" dirty="0">
                <a:solidFill>
                  <a:srgbClr val="000000"/>
                </a:solidFill>
                <a:latin typeface="Times New Roman" panose="02020603050405020304" pitchFamily="18" charset="0"/>
                <a:cs typeface="TimesNewRomanPSMT" charset="0"/>
              </a:rPr>
              <a:t> </a:t>
            </a:r>
            <a:r>
              <a:rPr lang="vi-VN" sz="1600" b="0" dirty="0" smtClean="0">
                <a:solidFill>
                  <a:srgbClr val="000000"/>
                </a:solidFill>
                <a:latin typeface="Times New Roman" panose="02020603050405020304" pitchFamily="18" charset="0"/>
                <a:cs typeface="TimesNewRomanPSMT" charset="0"/>
              </a:rPr>
              <a:t>Nodejs</a:t>
            </a:r>
            <a:r>
              <a:rPr lang="en-US" sz="1600" b="0" dirty="0" smtClean="0">
                <a:solidFill>
                  <a:srgbClr val="000000"/>
                </a:solidFill>
                <a:latin typeface="Times New Roman" panose="02020603050405020304" pitchFamily="18" charset="0"/>
                <a:cs typeface="TimesNewRomanPSMT" charset="0"/>
              </a:rPr>
              <a:t>)</a:t>
            </a:r>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vi-VN" sz="1600" dirty="0">
              <a:solidFill>
                <a:srgbClr val="000000"/>
              </a:solidFill>
              <a:latin typeface="Times New Roman" panose="02020603050405020304" pitchFamily="18" charset="0"/>
              <a:cs typeface="TimesNewRomanPSMT" charset="0"/>
            </a:endParaRPr>
          </a:p>
          <a:p>
            <a:pPr indent="266700"/>
            <a:endParaRPr lang="vi-VN" sz="1600" b="0" dirty="0" smtClean="0">
              <a:solidFill>
                <a:srgbClr val="000000"/>
              </a:solidFill>
              <a:latin typeface="Times New Roman" panose="02020603050405020304" pitchFamily="18" charset="0"/>
              <a:cs typeface="TimesNewRomanPSMT" charset="0"/>
            </a:endParaRPr>
          </a:p>
          <a:p>
            <a:pPr indent="266700"/>
            <a:endParaRPr lang="en-US" sz="1600" b="0" dirty="0">
              <a:solidFill>
                <a:srgbClr val="000000"/>
              </a:solidFill>
              <a:latin typeface="Times New Roman" panose="02020603050405020304" pitchFamily="18" charset="0"/>
              <a:cs typeface="TimesNewRomanPSMT" charset="0"/>
            </a:endParaRPr>
          </a:p>
          <a:p>
            <a:pPr indent="266700"/>
            <a:r>
              <a:rPr lang="en-US" sz="1600" b="0" dirty="0" err="1">
                <a:solidFill>
                  <a:srgbClr val="000000"/>
                </a:solidFill>
                <a:latin typeface="Times New Roman" panose="02020603050405020304" pitchFamily="18" charset="0"/>
                <a:cs typeface="TimesNewRomanPSMT" charset="0"/>
              </a:rPr>
              <a:t>Các</a:t>
            </a:r>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trang</a:t>
            </a:r>
            <a:r>
              <a:rPr lang="en-US" sz="1600" b="0" dirty="0">
                <a:solidFill>
                  <a:srgbClr val="000000"/>
                </a:solidFill>
                <a:latin typeface="Times New Roman" panose="02020603050405020304" pitchFamily="18" charset="0"/>
                <a:cs typeface="TimesNewRomanPSMT" charset="0"/>
              </a:rPr>
              <a:t> web </a:t>
            </a:r>
            <a:r>
              <a:rPr lang="en-US" sz="1600" b="0" dirty="0" err="1">
                <a:solidFill>
                  <a:srgbClr val="000000"/>
                </a:solidFill>
                <a:latin typeface="Times New Roman" panose="02020603050405020304" pitchFamily="18" charset="0"/>
                <a:cs typeface="TimesNewRomanPSMT" charset="0"/>
              </a:rPr>
              <a:t>tham</a:t>
            </a:r>
            <a:r>
              <a:rPr lang="en-US" sz="1600" b="0" dirty="0">
                <a:solidFill>
                  <a:srgbClr val="000000"/>
                </a:solidFill>
                <a:latin typeface="Times New Roman" panose="02020603050405020304" pitchFamily="18" charset="0"/>
                <a:cs typeface="TimesNewRomanPSMT" charset="0"/>
              </a:rPr>
              <a:t> </a:t>
            </a:r>
            <a:r>
              <a:rPr lang="en-US" sz="1600" b="0" dirty="0" err="1">
                <a:solidFill>
                  <a:srgbClr val="000000"/>
                </a:solidFill>
                <a:latin typeface="Times New Roman" panose="02020603050405020304" pitchFamily="18" charset="0"/>
                <a:cs typeface="TimesNewRomanPSMT" charset="0"/>
              </a:rPr>
              <a:t>khảo</a:t>
            </a:r>
            <a:r>
              <a:rPr lang="en-US" sz="1600" b="0" dirty="0">
                <a:solidFill>
                  <a:srgbClr val="000000"/>
                </a:solidFill>
                <a:latin typeface="Times New Roman" panose="02020603050405020304" pitchFamily="18" charset="0"/>
                <a:cs typeface="TimesNewRomanPSMT" charset="0"/>
              </a:rPr>
              <a:t> : youtube.com , google.com , </a:t>
            </a:r>
            <a:r>
              <a:rPr lang="en-US" sz="1600" b="0" dirty="0" err="1">
                <a:solidFill>
                  <a:srgbClr val="000000"/>
                </a:solidFill>
                <a:latin typeface="Times New Roman" panose="02020603050405020304" pitchFamily="18" charset="0"/>
                <a:cs typeface="TimesNewRomanPSMT" charset="0"/>
              </a:rPr>
              <a:t>ggdrive</a:t>
            </a:r>
            <a:r>
              <a:rPr lang="en-US" sz="1600" b="0" dirty="0">
                <a:solidFill>
                  <a:srgbClr val="000000"/>
                </a:solidFill>
                <a:latin typeface="Times New Roman" panose="02020603050405020304" pitchFamily="18" charset="0"/>
                <a:cs typeface="TimesNewRomanPSMT" charset="0"/>
              </a:rPr>
              <a:t>...</a:t>
            </a:r>
          </a:p>
          <a:p>
            <a:pPr indent="266700"/>
            <a:endParaRPr lang="en-US" sz="14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464419" y="2163336"/>
            <a:ext cx="5018048" cy="3066585"/>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048000" y="314960"/>
            <a:ext cx="6604635" cy="368300"/>
          </a:xfrm>
          <a:prstGeom prst="rect">
            <a:avLst/>
          </a:prstGeom>
          <a:noFill/>
        </p:spPr>
        <p:txBody>
          <a:bodyPr wrap="square">
            <a:spAutoFit/>
          </a:bodyPr>
          <a:lstStyle/>
          <a:p>
            <a:r>
              <a:rPr sz="1800" b="1" kern="0" dirty="0">
                <a:solidFill>
                  <a:srgbClr val="000000"/>
                </a:solidFill>
                <a:effectLst/>
                <a:latin typeface="Times New Roman" panose="02020603050405020304" pitchFamily="18" charset="0"/>
                <a:ea typeface="TimesNewRomanPS-BoldMT"/>
              </a:rPr>
              <a:t>Chương </a:t>
            </a:r>
            <a:r>
              <a:rPr lang="en-US" sz="1800" b="1" kern="0" dirty="0">
                <a:solidFill>
                  <a:srgbClr val="000000"/>
                </a:solidFill>
                <a:effectLst/>
                <a:latin typeface="Times New Roman" panose="02020603050405020304" pitchFamily="18" charset="0"/>
                <a:ea typeface="TimesNewRomanPS-BoldMT"/>
              </a:rPr>
              <a:t>4</a:t>
            </a:r>
            <a:r>
              <a:rPr sz="1800" b="1" kern="0" dirty="0">
                <a:solidFill>
                  <a:srgbClr val="000000"/>
                </a:solidFill>
                <a:effectLst/>
                <a:latin typeface="Times New Roman" panose="02020603050405020304" pitchFamily="18" charset="0"/>
                <a:ea typeface="TimesNewRomanPS-BoldMT"/>
              </a:rPr>
              <a:t>. KẾT QUẢ ĐẠT ĐƯỢC VÀ HƯỚNG PHÁT TRIỂN</a:t>
            </a:r>
          </a:p>
        </p:txBody>
      </p:sp>
      <p:sp>
        <p:nvSpPr>
          <p:cNvPr id="16" name="TextBox 15"/>
          <p:cNvSpPr txBox="1"/>
          <p:nvPr/>
        </p:nvSpPr>
        <p:spPr>
          <a:xfrm>
            <a:off x="2266950" y="832564"/>
            <a:ext cx="6096000" cy="506730"/>
          </a:xfrm>
          <a:prstGeom prst="rect">
            <a:avLst/>
          </a:prstGeom>
          <a:noFill/>
        </p:spPr>
        <p:txBody>
          <a:bodyPr wrap="square">
            <a:spAutoFit/>
          </a:bodyPr>
          <a:lstStyle/>
          <a:p>
            <a:pPr algn="l">
              <a:lnSpc>
                <a:spcPct val="150000"/>
              </a:lnSpc>
              <a:spcAft>
                <a:spcPts val="0"/>
              </a:spcAft>
            </a:pPr>
            <a:r>
              <a:rPr lang="en-US" sz="1800" b="1" dirty="0">
                <a:effectLst/>
                <a:latin typeface="Times New Roman" panose="02020603050405020304" pitchFamily="18" charset="0"/>
                <a:ea typeface="Calibri" panose="020F0502020204030204" pitchFamily="34" charset="0"/>
              </a:rPr>
              <a:t>4.1 </a:t>
            </a:r>
            <a:r>
              <a:rPr lang="en-US" b="1">
                <a:latin typeface="Times New Roman" panose="02020603050405020304" pitchFamily="18" charset="0"/>
                <a:ea typeface="Calibri" panose="020F0502020204030204" pitchFamily="34" charset="0"/>
              </a:rPr>
              <a:t>Kết quả đạt được</a:t>
            </a:r>
          </a:p>
        </p:txBody>
      </p:sp>
      <p:sp>
        <p:nvSpPr>
          <p:cNvPr id="3" name="TextBox 2">
            <a:extLst>
              <a:ext uri="{FF2B5EF4-FFF2-40B4-BE49-F238E27FC236}">
                <a16:creationId xmlns:a16="http://schemas.microsoft.com/office/drawing/2014/main" xmlns="" id="{584BCA74-76AE-4560-88AF-54A57394E44E}"/>
              </a:ext>
            </a:extLst>
          </p:cNvPr>
          <p:cNvSpPr txBox="1"/>
          <p:nvPr/>
        </p:nvSpPr>
        <p:spPr>
          <a:xfrm>
            <a:off x="1151942" y="1373329"/>
            <a:ext cx="9954883" cy="1754326"/>
          </a:xfrm>
          <a:prstGeom prst="rect">
            <a:avLst/>
          </a:prstGeom>
          <a:noFill/>
        </p:spPr>
        <p:txBody>
          <a:bodyPr wrap="square" rtlCol="0">
            <a:spAutoFit/>
          </a:bodyPr>
          <a:lstStyle/>
          <a:p>
            <a:r>
              <a:rPr lang="en-US" dirty="0" err="1" smtClean="0"/>
              <a:t>Đã</a:t>
            </a:r>
            <a:r>
              <a:rPr lang="vi-VN" dirty="0"/>
              <a:t> biết thêm </a:t>
            </a:r>
            <a:r>
              <a:rPr lang="vi-VN" dirty="0" smtClean="0"/>
              <a:t>về nodejs </a:t>
            </a:r>
          </a:p>
          <a:p>
            <a:r>
              <a:rPr lang="vi-VN" dirty="0"/>
              <a:t>Làm được 1 project </a:t>
            </a:r>
            <a:r>
              <a:rPr lang="vi-VN" dirty="0" smtClean="0"/>
              <a:t>nhỏ về nodejs</a:t>
            </a:r>
          </a:p>
          <a:p>
            <a:r>
              <a:rPr lang="vi-VN" dirty="0"/>
              <a:t>Trong đó cũng còn 1 phần hạn chế trong đề </a:t>
            </a:r>
            <a:r>
              <a:rPr lang="vi-VN" dirty="0" smtClean="0"/>
              <a:t>tài</a:t>
            </a:r>
          </a:p>
          <a:p>
            <a:r>
              <a:rPr lang="vi-VN" dirty="0"/>
              <a:t>Sau này sẽ cố gắng hơn để có 1 project hoàn </a:t>
            </a:r>
            <a:r>
              <a:rPr lang="vi-VN" dirty="0" smtClean="0"/>
              <a:t>thiện</a:t>
            </a:r>
          </a:p>
          <a:p>
            <a:r>
              <a:rPr lang="vi-VN" dirty="0"/>
              <a:t>Link down load project:https://drive.google.com/file/d/1_9Z7RWFur2gy4LtwF5uy3G7J1QdJwk9w/view?usp=sharing</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142438"/>
            <a:ext cx="6096000" cy="458074"/>
          </a:xfrm>
          <a:prstGeom prst="rect">
            <a:avLst/>
          </a:prstGeom>
          <a:noFill/>
        </p:spPr>
        <p:txBody>
          <a:bodyPr wrap="square">
            <a:spAutoFit/>
          </a:bodyPr>
          <a:lstStyle/>
          <a:p>
            <a:pPr indent="457200" algn="ctr">
              <a:lnSpc>
                <a:spcPct val="150000"/>
              </a:lnSpc>
              <a:spcAft>
                <a:spcPts val="0"/>
              </a:spcAft>
            </a:pPr>
            <a:r>
              <a:rPr lang="vi-VN" sz="1800" b="1" dirty="0">
                <a:effectLst/>
                <a:latin typeface="Times New Roman" panose="02020603050405020304" pitchFamily="18" charset="0"/>
                <a:ea typeface="Calibri" panose="020F0502020204030204" pitchFamily="34" charset="0"/>
              </a:rPr>
              <a:t>CHƯƠNG 1: GIỚI THIỆU ĐỀ TÀI</a:t>
            </a:r>
            <a:endParaRPr lang="vi-VN" sz="1300" dirty="0">
              <a:effectLst/>
              <a:latin typeface="Times New Roman" panose="02020603050405020304" pitchFamily="18" charset="0"/>
              <a:ea typeface="Calibri" panose="020F0502020204030204" pitchFamily="34" charset="0"/>
            </a:endParaRPr>
          </a:p>
        </p:txBody>
      </p:sp>
      <p:sp>
        <p:nvSpPr>
          <p:cNvPr id="7" name="TextBox 6"/>
          <p:cNvSpPr txBox="1"/>
          <p:nvPr/>
        </p:nvSpPr>
        <p:spPr>
          <a:xfrm>
            <a:off x="2505075" y="809188"/>
            <a:ext cx="6096000" cy="458074"/>
          </a:xfrm>
          <a:prstGeom prst="rect">
            <a:avLst/>
          </a:prstGeom>
          <a:noFill/>
        </p:spPr>
        <p:txBody>
          <a:bodyPr wrap="square">
            <a:spAutoFit/>
          </a:bodyPr>
          <a:lstStyle/>
          <a:p>
            <a:pPr algn="l">
              <a:lnSpc>
                <a:spcPct val="150000"/>
              </a:lnSpc>
              <a:spcAft>
                <a:spcPts val="0"/>
              </a:spcAft>
            </a:pPr>
            <a:r>
              <a:rPr lang="en-US" sz="1800" b="1" dirty="0">
                <a:effectLst/>
                <a:latin typeface="Times New Roman" panose="02020603050405020304" pitchFamily="18" charset="0"/>
                <a:ea typeface="Calibri" panose="020F0502020204030204" pitchFamily="34" charset="0"/>
              </a:rPr>
              <a:t>1.1 </a:t>
            </a:r>
            <a:r>
              <a:rPr lang="en-US" sz="1800" b="1" dirty="0" err="1">
                <a:effectLst/>
                <a:latin typeface="Times New Roman" panose="02020603050405020304" pitchFamily="18" charset="0"/>
                <a:ea typeface="Calibri" panose="020F0502020204030204" pitchFamily="34" charset="0"/>
              </a:rPr>
              <a:t>Giới</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thiệu</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tài</a:t>
            </a:r>
            <a:endParaRPr lang="en-US" sz="2000" dirty="0">
              <a:effectLst/>
              <a:latin typeface="Times New Roman" panose="02020603050405020304" pitchFamily="18" charset="0"/>
              <a:ea typeface="Calibri" panose="020F0502020204030204" pitchFamily="34" charset="0"/>
            </a:endParaRPr>
          </a:p>
        </p:txBody>
      </p:sp>
      <p:sp>
        <p:nvSpPr>
          <p:cNvPr id="9" name="TextBox 8"/>
          <p:cNvSpPr txBox="1"/>
          <p:nvPr/>
        </p:nvSpPr>
        <p:spPr>
          <a:xfrm>
            <a:off x="3048000" y="1469806"/>
            <a:ext cx="6096000" cy="830997"/>
          </a:xfrm>
          <a:prstGeom prst="rect">
            <a:avLst/>
          </a:prstGeom>
          <a:noFill/>
        </p:spPr>
        <p:txBody>
          <a:bodyPr wrap="square">
            <a:spAutoFit/>
          </a:bodyPr>
          <a:lstStyle/>
          <a:p>
            <a:pPr>
              <a:spcAft>
                <a:spcPts val="0"/>
              </a:spcAft>
            </a:pPr>
            <a:r>
              <a:rPr lang="vi-VN" sz="1600" dirty="0">
                <a:latin typeface="Times New Roman" panose="02020603050405020304" pitchFamily="18" charset="0"/>
                <a:ea typeface="Calibri" panose="020F0502020204030204" pitchFamily="34" charset="0"/>
              </a:rPr>
              <a:t>NodeJS là một nền tảng được xây dựng trên V8 JavaScript Engine – trình thông dịch thực thi mã JavaScript, giúp xây dựng các ứng dụng web một cách đơn giản và dễ dàng mở rộng.</a:t>
            </a:r>
            <a:endParaRPr lang="vi-VN" sz="1600" dirty="0">
              <a:effectLst/>
              <a:latin typeface="Times New Roman" panose="02020603050405020304" pitchFamily="18" charset="0"/>
              <a:ea typeface="Calibri" panose="020F0502020204030204" pitchFamily="34" charset="0"/>
            </a:endParaRPr>
          </a:p>
        </p:txBody>
      </p:sp>
      <p:sp>
        <p:nvSpPr>
          <p:cNvPr id="11" name="TextBox 10"/>
          <p:cNvSpPr txBox="1"/>
          <p:nvPr/>
        </p:nvSpPr>
        <p:spPr>
          <a:xfrm>
            <a:off x="2293202" y="3285688"/>
            <a:ext cx="6096000" cy="369332"/>
          </a:xfrm>
          <a:prstGeom prst="rect">
            <a:avLst/>
          </a:prstGeom>
          <a:noFill/>
        </p:spPr>
        <p:txBody>
          <a:bodyPr wrap="square">
            <a:spAutoFit/>
          </a:bodyPr>
          <a:lstStyle/>
          <a:p>
            <a:pPr>
              <a:spcAft>
                <a:spcPts val="0"/>
              </a:spcAft>
            </a:pPr>
            <a:r>
              <a:rPr lang="en-US" sz="1800" b="1" i="0" spc="0" dirty="0">
                <a:solidFill>
                  <a:srgbClr val="202124"/>
                </a:solidFill>
                <a:effectLst/>
                <a:latin typeface="Times New Roman" panose="02020603050405020304" pitchFamily="18" charset="0"/>
                <a:ea typeface="SimSun" panose="02010600030101010101" pitchFamily="2" charset="-122"/>
              </a:rPr>
              <a:t>1.2 </a:t>
            </a:r>
            <a:r>
              <a:rPr lang="en-US" sz="1800" b="1" i="0" spc="0" dirty="0" err="1">
                <a:solidFill>
                  <a:srgbClr val="202124"/>
                </a:solidFill>
                <a:effectLst/>
                <a:latin typeface="Times New Roman" panose="02020603050405020304" pitchFamily="18" charset="0"/>
                <a:ea typeface="SimSun" panose="02010600030101010101" pitchFamily="2" charset="-122"/>
              </a:rPr>
              <a:t>Mục</a:t>
            </a:r>
            <a:r>
              <a:rPr lang="en-US" sz="1800" b="1" i="0" spc="0" dirty="0">
                <a:solidFill>
                  <a:srgbClr val="202124"/>
                </a:solidFill>
                <a:effectLst/>
                <a:latin typeface="Times New Roman" panose="02020603050405020304" pitchFamily="18" charset="0"/>
                <a:ea typeface="SimSun" panose="02010600030101010101" pitchFamily="2" charset="-122"/>
              </a:rPr>
              <a:t> </a:t>
            </a:r>
            <a:r>
              <a:rPr lang="en-US" sz="1800" b="1" i="0" spc="0" dirty="0" err="1">
                <a:solidFill>
                  <a:srgbClr val="202124"/>
                </a:solidFill>
                <a:effectLst/>
                <a:latin typeface="Times New Roman" panose="02020603050405020304" pitchFamily="18" charset="0"/>
                <a:ea typeface="SimSun" panose="02010600030101010101" pitchFamily="2" charset="-122"/>
              </a:rPr>
              <a:t>tiêu</a:t>
            </a:r>
            <a:r>
              <a:rPr lang="en-US" sz="1800" b="1" i="0" spc="0" dirty="0">
                <a:solidFill>
                  <a:srgbClr val="202124"/>
                </a:solidFill>
                <a:effectLst/>
                <a:latin typeface="Times New Roman" panose="02020603050405020304" pitchFamily="18" charset="0"/>
                <a:ea typeface="SimSun" panose="02010600030101010101" pitchFamily="2" charset="-122"/>
              </a:rPr>
              <a:t> </a:t>
            </a:r>
            <a:r>
              <a:rPr lang="en-US" sz="1800" b="1" i="0" spc="0" dirty="0" err="1">
                <a:solidFill>
                  <a:srgbClr val="202124"/>
                </a:solidFill>
                <a:effectLst/>
                <a:latin typeface="Times New Roman" panose="02020603050405020304" pitchFamily="18" charset="0"/>
                <a:ea typeface="SimSun" panose="02010600030101010101" pitchFamily="2" charset="-122"/>
              </a:rPr>
              <a:t>đề</a:t>
            </a:r>
            <a:r>
              <a:rPr lang="en-US" sz="1800" b="1" i="0" spc="0" dirty="0">
                <a:solidFill>
                  <a:srgbClr val="202124"/>
                </a:solidFill>
                <a:effectLst/>
                <a:latin typeface="Times New Roman" panose="02020603050405020304" pitchFamily="18" charset="0"/>
                <a:ea typeface="SimSun" panose="02010600030101010101" pitchFamily="2" charset="-122"/>
              </a:rPr>
              <a:t> </a:t>
            </a:r>
            <a:r>
              <a:rPr lang="en-US" sz="1800" b="1" i="0" spc="0" dirty="0" err="1">
                <a:solidFill>
                  <a:srgbClr val="202124"/>
                </a:solidFill>
                <a:effectLst/>
                <a:latin typeface="Times New Roman" panose="02020603050405020304" pitchFamily="18" charset="0"/>
                <a:ea typeface="SimSun" panose="02010600030101010101" pitchFamily="2" charset="-122"/>
              </a:rPr>
              <a:t>tài</a:t>
            </a:r>
            <a:endParaRPr lang="en-US" sz="2000" dirty="0">
              <a:effectLst/>
              <a:latin typeface="Times New Roman" panose="02020603050405020304" pitchFamily="18" charset="0"/>
              <a:ea typeface="Calibri" panose="020F0502020204030204" pitchFamily="34" charset="0"/>
            </a:endParaRPr>
          </a:p>
        </p:txBody>
      </p:sp>
      <p:sp>
        <p:nvSpPr>
          <p:cNvPr id="13" name="TextBox 12"/>
          <p:cNvSpPr txBox="1"/>
          <p:nvPr/>
        </p:nvSpPr>
        <p:spPr>
          <a:xfrm>
            <a:off x="3048000" y="3762619"/>
            <a:ext cx="6096000" cy="1815882"/>
          </a:xfrm>
          <a:prstGeom prst="rect">
            <a:avLst/>
          </a:prstGeom>
          <a:noFill/>
        </p:spPr>
        <p:txBody>
          <a:bodyPr wrap="square">
            <a:spAutoFit/>
          </a:bodyPr>
          <a:lstStyle/>
          <a:p>
            <a:pPr>
              <a:spcAft>
                <a:spcPts val="0"/>
              </a:spcAft>
            </a:pPr>
            <a:r>
              <a:rPr lang="vi-VN" sz="1600" dirty="0">
                <a:latin typeface="Times New Roman" panose="02020603050405020304" pitchFamily="18" charset="0"/>
                <a:ea typeface="Calibri" panose="020F0502020204030204" pitchFamily="34" charset="0"/>
              </a:rPr>
              <a:t>Có thể sử dụng "Cú pháp của Javascript" để viết một đoạn mã kết nối vào cơ sở dữ liệu nào đó. V8 JS Engine sẽ phân tích mã Javascript của bạn và thông dịch nó thành mã máy tính để thực thi. Tất nhiên, đoạn mã như vậy không phải để thực thi ở phía Client (trình duyệt), nó được sử dụng ở phía Server (Server side). Như vậy một khả năng đã được mở ra, bạn có thể sử dụng "Cú pháp Javascript" để viết ứng dụng web tại phía Server thay vì sử dụng PHP hoặc Java</a:t>
            </a:r>
            <a:endParaRPr lang="vi-VN" sz="1600" dirty="0">
              <a:effectLst/>
              <a:latin typeface="Times New Roman" panose="02020603050405020304" pitchFamily="18" charset="0"/>
              <a:ea typeface="Calibri" panose="020F0502020204030204" pitchFamily="34"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142438"/>
            <a:ext cx="6096000" cy="458074"/>
          </a:xfrm>
          <a:prstGeom prst="rect">
            <a:avLst/>
          </a:prstGeom>
          <a:noFill/>
        </p:spPr>
        <p:txBody>
          <a:bodyPr wrap="square">
            <a:spAutoFit/>
          </a:bodyPr>
          <a:lstStyle/>
          <a:p>
            <a:pPr indent="457200" algn="ctr">
              <a:lnSpc>
                <a:spcPct val="150000"/>
              </a:lnSpc>
              <a:spcAft>
                <a:spcPts val="0"/>
              </a:spcAft>
            </a:pPr>
            <a:r>
              <a:rPr lang="vi-VN" sz="1800" b="1" dirty="0">
                <a:effectLst/>
                <a:latin typeface="Times New Roman" panose="02020603050405020304" pitchFamily="18" charset="0"/>
                <a:ea typeface="Calibri" panose="020F0502020204030204" pitchFamily="34" charset="0"/>
              </a:rPr>
              <a:t>CHƯƠNG 1: GIỚI THIỆU ĐỀ TÀI</a:t>
            </a:r>
            <a:endParaRPr lang="vi-VN" sz="1300" dirty="0">
              <a:effectLst/>
              <a:latin typeface="Times New Roman" panose="02020603050405020304" pitchFamily="18" charset="0"/>
              <a:ea typeface="Calibri" panose="020F0502020204030204" pitchFamily="34" charset="0"/>
            </a:endParaRPr>
          </a:p>
        </p:txBody>
      </p:sp>
      <p:sp>
        <p:nvSpPr>
          <p:cNvPr id="8" name="TextBox 7"/>
          <p:cNvSpPr txBox="1"/>
          <p:nvPr/>
        </p:nvSpPr>
        <p:spPr>
          <a:xfrm>
            <a:off x="2476500" y="872609"/>
            <a:ext cx="6096000" cy="369332"/>
          </a:xfrm>
          <a:prstGeom prst="rect">
            <a:avLst/>
          </a:prstGeom>
          <a:noFill/>
        </p:spPr>
        <p:txBody>
          <a:bodyPr wrap="square">
            <a:spAutoFit/>
          </a:bodyPr>
          <a:lstStyle/>
          <a:p>
            <a:pPr>
              <a:spcAft>
                <a:spcPts val="0"/>
              </a:spcAft>
            </a:pPr>
            <a:r>
              <a:rPr lang="en-US" sz="1800" b="1" kern="0" dirty="0">
                <a:solidFill>
                  <a:srgbClr val="000000"/>
                </a:solidFill>
                <a:effectLst/>
                <a:latin typeface="Times New Roman" panose="02020603050405020304" pitchFamily="18" charset="0"/>
                <a:ea typeface="TimesNewRomanPSMT"/>
              </a:rPr>
              <a:t>1.3 </a:t>
            </a:r>
            <a:r>
              <a:rPr lang="en-US" sz="1800" b="1" kern="0" dirty="0" err="1">
                <a:solidFill>
                  <a:srgbClr val="000000"/>
                </a:solidFill>
                <a:effectLst/>
                <a:latin typeface="Times New Roman" panose="02020603050405020304" pitchFamily="18" charset="0"/>
                <a:ea typeface="TimesNewRomanPSMT"/>
              </a:rPr>
              <a:t>Nội</a:t>
            </a:r>
            <a:r>
              <a:rPr lang="en-US" sz="1800" b="1" kern="0" dirty="0">
                <a:solidFill>
                  <a:srgbClr val="000000"/>
                </a:solidFill>
                <a:effectLst/>
                <a:latin typeface="Times New Roman" panose="02020603050405020304" pitchFamily="18" charset="0"/>
                <a:ea typeface="TimesNewRomanPSMT"/>
              </a:rPr>
              <a:t> dung </a:t>
            </a:r>
            <a:r>
              <a:rPr lang="en-US" sz="1800" b="1" kern="0" dirty="0" err="1">
                <a:solidFill>
                  <a:srgbClr val="000000"/>
                </a:solidFill>
                <a:effectLst/>
                <a:latin typeface="Times New Roman" panose="02020603050405020304" pitchFamily="18" charset="0"/>
                <a:ea typeface="TimesNewRomanPSMT"/>
              </a:rPr>
              <a:t>đề</a:t>
            </a:r>
            <a:r>
              <a:rPr lang="en-US" sz="1800" b="1" kern="0" dirty="0">
                <a:solidFill>
                  <a:srgbClr val="000000"/>
                </a:solidFill>
                <a:effectLst/>
                <a:latin typeface="Times New Roman" panose="02020603050405020304" pitchFamily="18" charset="0"/>
                <a:ea typeface="TimesNewRomanPSMT"/>
              </a:rPr>
              <a:t> </a:t>
            </a:r>
            <a:r>
              <a:rPr lang="en-US" sz="1800" b="1" kern="0" dirty="0" err="1">
                <a:solidFill>
                  <a:srgbClr val="000000"/>
                </a:solidFill>
                <a:effectLst/>
                <a:latin typeface="Times New Roman" panose="02020603050405020304" pitchFamily="18" charset="0"/>
                <a:ea typeface="TimesNewRomanPSMT"/>
              </a:rPr>
              <a:t>tài</a:t>
            </a:r>
            <a:endParaRPr lang="en-US" sz="2000" dirty="0">
              <a:effectLst/>
              <a:latin typeface="Times New Roman" panose="02020603050405020304" pitchFamily="18" charset="0"/>
              <a:ea typeface="Calibri" panose="020F0502020204030204" pitchFamily="34" charset="0"/>
            </a:endParaRPr>
          </a:p>
        </p:txBody>
      </p:sp>
      <p:sp>
        <p:nvSpPr>
          <p:cNvPr id="10" name="TextBox 9"/>
          <p:cNvSpPr txBox="1"/>
          <p:nvPr/>
        </p:nvSpPr>
        <p:spPr>
          <a:xfrm>
            <a:off x="3048000" y="1241941"/>
            <a:ext cx="6096000" cy="498663"/>
          </a:xfrm>
          <a:prstGeom prst="rect">
            <a:avLst/>
          </a:prstGeom>
          <a:noFill/>
        </p:spPr>
        <p:txBody>
          <a:bodyPr wrap="square">
            <a:spAutoFit/>
          </a:bodyPr>
          <a:lstStyle/>
          <a:p>
            <a:pPr>
              <a:lnSpc>
                <a:spcPct val="150000"/>
              </a:lnSpc>
            </a:pPr>
            <a:r>
              <a:rPr lang="vi-VN" sz="2000" dirty="0">
                <a:latin typeface="Times New Roman" panose="02020603050405020304" pitchFamily="18" charset="0"/>
                <a:ea typeface="Calibri" panose="020F0502020204030204" pitchFamily="34" charset="0"/>
              </a:rPr>
              <a:t>Thiết kế 1 album video cho ca sĩ</a:t>
            </a:r>
            <a:endParaRPr lang="en-US" sz="2000" dirty="0">
              <a:effectLst/>
              <a:latin typeface="Times New Roman" panose="02020603050405020304" pitchFamily="18" charset="0"/>
              <a:ea typeface="Calibri" panose="020F0502020204030204" pitchFamily="34" charset="0"/>
            </a:endParaRPr>
          </a:p>
        </p:txBody>
      </p:sp>
      <p:sp>
        <p:nvSpPr>
          <p:cNvPr id="12" name="TextBox 11"/>
          <p:cNvSpPr txBox="1"/>
          <p:nvPr/>
        </p:nvSpPr>
        <p:spPr>
          <a:xfrm>
            <a:off x="2476500" y="2115513"/>
            <a:ext cx="6096000" cy="369332"/>
          </a:xfrm>
          <a:prstGeom prst="rect">
            <a:avLst/>
          </a:prstGeom>
          <a:noFill/>
        </p:spPr>
        <p:txBody>
          <a:bodyPr wrap="square">
            <a:spAutoFit/>
          </a:bodyPr>
          <a:lstStyle/>
          <a:p>
            <a:pPr>
              <a:spcAft>
                <a:spcPts val="0"/>
              </a:spcAft>
            </a:pPr>
            <a:r>
              <a:rPr lang="en-US" sz="1800" b="1" kern="0" dirty="0">
                <a:solidFill>
                  <a:srgbClr val="000000"/>
                </a:solidFill>
                <a:effectLst/>
                <a:latin typeface="Times New Roman" panose="02020603050405020304" pitchFamily="18" charset="0"/>
                <a:ea typeface="TimesNewRomanPSMT"/>
              </a:rPr>
              <a:t>1.4 </a:t>
            </a:r>
            <a:r>
              <a:rPr lang="en-US" sz="1800" b="1" kern="0" dirty="0" err="1">
                <a:solidFill>
                  <a:srgbClr val="000000"/>
                </a:solidFill>
                <a:effectLst/>
                <a:latin typeface="Times New Roman" panose="02020603050405020304" pitchFamily="18" charset="0"/>
                <a:ea typeface="TimesNewRomanPSMT"/>
              </a:rPr>
              <a:t>Giới</a:t>
            </a:r>
            <a:r>
              <a:rPr lang="en-US" sz="1800" b="1" kern="0" dirty="0">
                <a:solidFill>
                  <a:srgbClr val="000000"/>
                </a:solidFill>
                <a:effectLst/>
                <a:latin typeface="Times New Roman" panose="02020603050405020304" pitchFamily="18" charset="0"/>
                <a:ea typeface="TimesNewRomanPSMT"/>
              </a:rPr>
              <a:t> </a:t>
            </a:r>
            <a:r>
              <a:rPr lang="en-US" sz="1800" b="1" kern="0" dirty="0" err="1">
                <a:solidFill>
                  <a:srgbClr val="000000"/>
                </a:solidFill>
                <a:effectLst/>
                <a:latin typeface="Times New Roman" panose="02020603050405020304" pitchFamily="18" charset="0"/>
                <a:ea typeface="TimesNewRomanPSMT"/>
              </a:rPr>
              <a:t>hạn</a:t>
            </a:r>
            <a:r>
              <a:rPr lang="en-US" sz="1800" b="1" kern="0" dirty="0">
                <a:solidFill>
                  <a:srgbClr val="000000"/>
                </a:solidFill>
                <a:effectLst/>
                <a:latin typeface="Times New Roman" panose="02020603050405020304" pitchFamily="18" charset="0"/>
                <a:ea typeface="TimesNewRomanPSMT"/>
              </a:rPr>
              <a:t> </a:t>
            </a:r>
            <a:r>
              <a:rPr lang="en-US" sz="1800" b="1" kern="0" dirty="0" err="1">
                <a:solidFill>
                  <a:srgbClr val="000000"/>
                </a:solidFill>
                <a:effectLst/>
                <a:latin typeface="Times New Roman" panose="02020603050405020304" pitchFamily="18" charset="0"/>
                <a:ea typeface="TimesNewRomanPSMT"/>
              </a:rPr>
              <a:t>đề</a:t>
            </a:r>
            <a:r>
              <a:rPr lang="en-US" sz="1800" b="1" kern="0" dirty="0">
                <a:solidFill>
                  <a:srgbClr val="000000"/>
                </a:solidFill>
                <a:effectLst/>
                <a:latin typeface="Times New Roman" panose="02020603050405020304" pitchFamily="18" charset="0"/>
                <a:ea typeface="TimesNewRomanPSMT"/>
              </a:rPr>
              <a:t> </a:t>
            </a:r>
            <a:r>
              <a:rPr lang="en-US" sz="1800" b="1" kern="0" dirty="0" err="1">
                <a:solidFill>
                  <a:srgbClr val="000000"/>
                </a:solidFill>
                <a:effectLst/>
                <a:latin typeface="Times New Roman" panose="02020603050405020304" pitchFamily="18" charset="0"/>
                <a:ea typeface="TimesNewRomanPSMT"/>
              </a:rPr>
              <a:t>tài</a:t>
            </a:r>
            <a:endParaRPr lang="en-US" sz="2000" dirty="0">
              <a:effectLst/>
              <a:latin typeface="Times New Roman" panose="02020603050405020304" pitchFamily="18" charset="0"/>
              <a:ea typeface="Calibri" panose="020F0502020204030204" pitchFamily="34" charset="0"/>
            </a:endParaRPr>
          </a:p>
        </p:txBody>
      </p:sp>
      <p:sp>
        <p:nvSpPr>
          <p:cNvPr id="14" name="TextBox 13"/>
          <p:cNvSpPr txBox="1"/>
          <p:nvPr/>
        </p:nvSpPr>
        <p:spPr>
          <a:xfrm>
            <a:off x="2342685" y="2500366"/>
            <a:ext cx="6096000" cy="369332"/>
          </a:xfrm>
          <a:prstGeom prst="rect">
            <a:avLst/>
          </a:prstGeom>
          <a:noFill/>
        </p:spPr>
        <p:txBody>
          <a:bodyPr wrap="square">
            <a:spAutoFit/>
          </a:bodyPr>
          <a:lstStyle/>
          <a:p>
            <a:pPr indent="457200"/>
            <a:r>
              <a:rPr lang="vi-VN" sz="1800" kern="0" dirty="0">
                <a:solidFill>
                  <a:srgbClr val="000000"/>
                </a:solidFill>
                <a:effectLst/>
                <a:latin typeface="Times New Roman" panose="02020603050405020304" pitchFamily="18" charset="0"/>
                <a:ea typeface="TimesNewRomanPSMT"/>
              </a:rPr>
              <a:t>Đề tài này ch</a:t>
            </a:r>
            <a:r>
              <a:rPr lang="vi-VN" sz="1800" kern="0" dirty="0">
                <a:solidFill>
                  <a:srgbClr val="000000"/>
                </a:solidFill>
                <a:effectLst/>
                <a:latin typeface="Times New Roman" panose="02020603050405020304" pitchFamily="18" charset="0"/>
                <a:ea typeface="SimSun" panose="02010600030101010101" pitchFamily="2" charset="-122"/>
              </a:rPr>
              <a:t>ỉ đượ</a:t>
            </a:r>
            <a:r>
              <a:rPr lang="vi-VN" sz="1800" kern="0" dirty="0">
                <a:solidFill>
                  <a:srgbClr val="000000"/>
                </a:solidFill>
                <a:effectLst/>
                <a:latin typeface="Times New Roman" panose="02020603050405020304" pitchFamily="18" charset="0"/>
                <a:ea typeface="TimesNewRomanPSMT"/>
              </a:rPr>
              <a:t>c </a:t>
            </a:r>
            <a:r>
              <a:rPr lang="vi-VN" kern="0" dirty="0">
                <a:solidFill>
                  <a:srgbClr val="000000"/>
                </a:solidFill>
                <a:latin typeface="Times New Roman" panose="02020603050405020304" pitchFamily="18" charset="0"/>
                <a:ea typeface="TimesNewRomanPSMT"/>
              </a:rPr>
              <a:t>dùng cho một ca sĩ</a:t>
            </a:r>
            <a:endParaRPr lang="vi-VN" sz="2000" dirty="0">
              <a:effectLst/>
              <a:latin typeface="Times New Roman" panose="02020603050405020304" pitchFamily="18" charset="0"/>
              <a:ea typeface="Calibri" panose="020F0502020204030204"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7999" y="305485"/>
            <a:ext cx="5343526"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8" name="TextBox 7"/>
          <p:cNvSpPr txBox="1"/>
          <p:nvPr/>
        </p:nvSpPr>
        <p:spPr>
          <a:xfrm>
            <a:off x="2266950" y="832564"/>
            <a:ext cx="6096000" cy="458074"/>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.1 </a:t>
            </a:r>
            <a:r>
              <a:rPr lang="en-US" sz="1800" b="1" dirty="0" err="1">
                <a:effectLst/>
                <a:latin typeface="Times New Roman" panose="02020603050405020304" pitchFamily="18" charset="0"/>
                <a:ea typeface="Calibri" panose="020F0502020204030204" pitchFamily="34" charset="0"/>
              </a:rPr>
              <a:t>Giới</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thiệu</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về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diện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làm</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việc</a:t>
            </a:r>
            <a:endParaRPr lang="en-US" sz="1800" b="1" dirty="0">
              <a:effectLst/>
              <a:latin typeface="Times New Roman" panose="02020603050405020304" pitchFamily="18" charset="0"/>
              <a:ea typeface="Calibri" panose="020F0502020204030204" pitchFamily="34" charset="0"/>
            </a:endParaRPr>
          </a:p>
        </p:txBody>
      </p:sp>
      <p:cxnSp>
        <p:nvCxnSpPr>
          <p:cNvPr id="38" name="Straight Arrow Connector 37"/>
          <p:cNvCxnSpPr/>
          <p:nvPr/>
        </p:nvCxnSpPr>
        <p:spPr>
          <a:xfrm flipH="1" flipV="1">
            <a:off x="3314700" y="3609975"/>
            <a:ext cx="1419225"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33925" y="3850202"/>
            <a:ext cx="1354858" cy="369332"/>
          </a:xfrm>
          <a:prstGeom prst="rect">
            <a:avLst/>
          </a:prstGeom>
          <a:noFill/>
        </p:spPr>
        <p:txBody>
          <a:bodyPr wrap="none" rtlCol="0">
            <a:spAutoFit/>
          </a:bodyPr>
          <a:lstStyle/>
          <a:p>
            <a:r>
              <a:rPr lang="en-US" dirty="0" err="1">
                <a:solidFill>
                  <a:schemeClr val="accent3">
                    <a:lumMod val="75000"/>
                  </a:schemeClr>
                </a:solidFill>
              </a:rPr>
              <a:t>Cây</a:t>
            </a:r>
            <a:r>
              <a:rPr lang="en-US" dirty="0">
                <a:solidFill>
                  <a:schemeClr val="accent3">
                    <a:lumMod val="75000"/>
                  </a:schemeClr>
                </a:solidFill>
              </a:rPr>
              <a:t> </a:t>
            </a:r>
            <a:r>
              <a:rPr lang="en-US" dirty="0" err="1">
                <a:solidFill>
                  <a:schemeClr val="accent3">
                    <a:lumMod val="75000"/>
                  </a:schemeClr>
                </a:solidFill>
                <a:latin typeface="Times New Roman" panose="02020603050405020304" pitchFamily="18" charset="0"/>
                <a:cs typeface="Times New Roman" panose="02020603050405020304" pitchFamily="18" charset="0"/>
              </a:rPr>
              <a:t>thư</a:t>
            </a:r>
            <a:r>
              <a:rPr lang="en-US" dirty="0">
                <a:solidFill>
                  <a:schemeClr val="accent3">
                    <a:lumMod val="75000"/>
                  </a:schemeClr>
                </a:solidFill>
              </a:rPr>
              <a:t> </a:t>
            </a:r>
            <a:r>
              <a:rPr lang="en-US" dirty="0" err="1">
                <a:solidFill>
                  <a:schemeClr val="accent3">
                    <a:lumMod val="75000"/>
                  </a:schemeClr>
                </a:solidFill>
              </a:rPr>
              <a:t>mục</a:t>
            </a:r>
            <a:endParaRPr lang="en-US" dirty="0">
              <a:solidFill>
                <a:schemeClr val="accent3">
                  <a:lumMod val="75000"/>
                </a:schemeClr>
              </a:solidFill>
            </a:endParaRPr>
          </a:p>
        </p:txBody>
      </p:sp>
      <p:cxnSp>
        <p:nvCxnSpPr>
          <p:cNvPr id="41" name="Straight Arrow Connector 40"/>
          <p:cNvCxnSpPr/>
          <p:nvPr/>
        </p:nvCxnSpPr>
        <p:spPr>
          <a:xfrm flipH="1">
            <a:off x="6515100" y="2324100"/>
            <a:ext cx="1685925" cy="3619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TextBox 41"/>
          <p:cNvSpPr txBox="1"/>
          <p:nvPr/>
        </p:nvSpPr>
        <p:spPr>
          <a:xfrm>
            <a:off x="8286750" y="2135743"/>
            <a:ext cx="1140056" cy="369332"/>
          </a:xfrm>
          <a:prstGeom prst="rect">
            <a:avLst/>
          </a:prstGeom>
          <a:noFill/>
        </p:spPr>
        <p:txBody>
          <a:bodyPr wrap="none" rtlCol="0">
            <a:spAutoFit/>
          </a:bodyPr>
          <a:lstStyle/>
          <a:p>
            <a:r>
              <a:rPr lang="en-US"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dirty="0">
                <a:solidFill>
                  <a:schemeClr val="accent3">
                    <a:lumMod val="75000"/>
                  </a:schemeClr>
                </a:solidFill>
                <a:latin typeface="Times New Roman" panose="02020603050405020304" pitchFamily="18" charset="0"/>
                <a:cs typeface="Times New Roman" panose="02020603050405020304" pitchFamily="18" charset="0"/>
              </a:rPr>
              <a:t> code</a:t>
            </a:r>
          </a:p>
        </p:txBody>
      </p:sp>
      <p:sp>
        <p:nvSpPr>
          <p:cNvPr id="43" name="TextBox 42"/>
          <p:cNvSpPr txBox="1"/>
          <p:nvPr/>
        </p:nvSpPr>
        <p:spPr>
          <a:xfrm>
            <a:off x="7358062" y="4752975"/>
            <a:ext cx="2274982" cy="369332"/>
          </a:xfrm>
          <a:prstGeom prst="rect">
            <a:avLst/>
          </a:prstGeom>
          <a:noFill/>
        </p:spPr>
        <p:txBody>
          <a:bodyPr wrap="none" rtlCol="0">
            <a:spAutoFit/>
          </a:bodyPr>
          <a:lstStyle/>
          <a:p>
            <a:r>
              <a:rPr lang="en-US"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dirty="0">
                <a:solidFill>
                  <a:schemeClr val="accent3">
                    <a:lumMod val="75000"/>
                  </a:schemeClr>
                </a:solidFill>
                <a:latin typeface="Times New Roman" panose="02020603050405020304" pitchFamily="18" charset="0"/>
                <a:cs typeface="Times New Roman" panose="02020603050405020304" pitchFamily="18" charset="0"/>
              </a:rPr>
              <a:t> Terminal </a:t>
            </a:r>
            <a:r>
              <a:rPr lang="en-US" dirty="0" err="1">
                <a:solidFill>
                  <a:schemeClr val="accent3">
                    <a:lumMod val="75000"/>
                  </a:schemeClr>
                </a:solidFill>
                <a:latin typeface="Times New Roman" panose="02020603050405020304" pitchFamily="18" charset="0"/>
                <a:cs typeface="Times New Roman" panose="02020603050405020304" pitchFamily="18" charset="0"/>
              </a:rPr>
              <a:t>gõ</a:t>
            </a:r>
            <a:r>
              <a:rPr lang="en-US" dirty="0">
                <a:solidFill>
                  <a:schemeClr val="accent3">
                    <a:lumMod val="75000"/>
                  </a:schemeClr>
                </a:solidFill>
                <a:latin typeface="Times New Roman" panose="02020603050405020304" pitchFamily="18" charset="0"/>
                <a:cs typeface="Times New Roman" panose="02020603050405020304" pitchFamily="18" charset="0"/>
              </a:rPr>
              <a:t> </a:t>
            </a:r>
            <a:r>
              <a:rPr lang="en-US" dirty="0" err="1">
                <a:solidFill>
                  <a:schemeClr val="accent3">
                    <a:lumMod val="75000"/>
                  </a:schemeClr>
                </a:solidFill>
                <a:latin typeface="Times New Roman" panose="02020603050405020304" pitchFamily="18" charset="0"/>
                <a:cs typeface="Times New Roman" panose="02020603050405020304" pitchFamily="18" charset="0"/>
              </a:rPr>
              <a:t>lệch</a:t>
            </a:r>
            <a:endParaRPr lang="en-US" dirty="0">
              <a:solidFill>
                <a:schemeClr val="accent3">
                  <a:lumMod val="75000"/>
                </a:schemeClr>
              </a:solidFill>
              <a:latin typeface="Times New Roman" panose="02020603050405020304" pitchFamily="18" charset="0"/>
              <a:cs typeface="Times New Roman" panose="02020603050405020304" pitchFamily="18" charset="0"/>
            </a:endParaRPr>
          </a:p>
        </p:txBody>
      </p:sp>
      <p:cxnSp>
        <p:nvCxnSpPr>
          <p:cNvPr id="45" name="Straight Arrow Connector 44"/>
          <p:cNvCxnSpPr>
            <a:stCxn id="43" idx="1"/>
          </p:cNvCxnSpPr>
          <p:nvPr/>
        </p:nvCxnSpPr>
        <p:spPr>
          <a:xfrm flipH="1">
            <a:off x="5857875" y="4937641"/>
            <a:ext cx="1500187" cy="40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856" y="1594629"/>
            <a:ext cx="8423746" cy="488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7999" y="305485"/>
            <a:ext cx="5343526"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6" name="TextBox 5"/>
          <p:cNvSpPr txBox="1"/>
          <p:nvPr/>
        </p:nvSpPr>
        <p:spPr>
          <a:xfrm>
            <a:off x="2266950" y="982593"/>
            <a:ext cx="6096000" cy="507831"/>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.2 </a:t>
            </a:r>
            <a:r>
              <a:rPr lang="en-US" sz="1800" b="1" dirty="0" err="1">
                <a:effectLst/>
                <a:latin typeface="Times New Roman" panose="02020603050405020304" pitchFamily="18" charset="0"/>
                <a:ea typeface="Calibri" panose="020F0502020204030204" pitchFamily="34" charset="0"/>
              </a:rPr>
              <a:t>Các</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lệch</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cơ</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bản</a:t>
            </a:r>
            <a:r>
              <a:rPr lang="en-US" sz="1800" b="1" dirty="0">
                <a:effectLst/>
                <a:latin typeface="Times New Roman" panose="02020603050405020304" pitchFamily="18" charset="0"/>
                <a:ea typeface="Calibri" panose="020F0502020204030204" pitchFamily="34" charset="0"/>
              </a:rPr>
              <a:t> </a:t>
            </a:r>
            <a:r>
              <a:rPr lang="en-US" sz="1800" b="1" dirty="0" err="1" smtClean="0">
                <a:effectLst/>
                <a:latin typeface="Times New Roman" panose="02020603050405020304" pitchFamily="18" charset="0"/>
                <a:ea typeface="Calibri" panose="020F0502020204030204" pitchFamily="34" charset="0"/>
              </a:rPr>
              <a:t>của</a:t>
            </a:r>
            <a:r>
              <a:rPr lang="vi-VN" b="1" dirty="0">
                <a:latin typeface="Times New Roman" panose="02020603050405020304" pitchFamily="18" charset="0"/>
                <a:ea typeface="Calibri" panose="020F0502020204030204" pitchFamily="34" charset="0"/>
              </a:rPr>
              <a:t> </a:t>
            </a:r>
            <a:r>
              <a:rPr lang="vi-VN" b="1" dirty="0" smtClean="0">
                <a:latin typeface="Times New Roman" panose="02020603050405020304" pitchFamily="18" charset="0"/>
                <a:ea typeface="Calibri" panose="020F0502020204030204" pitchFamily="34" charset="0"/>
              </a:rPr>
              <a:t>Nodejs</a:t>
            </a:r>
            <a:endParaRPr lang="en-US" sz="1800" b="1" dirty="0">
              <a:effectLst/>
              <a:latin typeface="Times New Roman" panose="02020603050405020304" pitchFamily="18" charset="0"/>
              <a:ea typeface="Calibri" panose="020F0502020204030204" pitchFamily="34" charset="0"/>
            </a:endParaRPr>
          </a:p>
        </p:txBody>
      </p:sp>
      <p:sp>
        <p:nvSpPr>
          <p:cNvPr id="8" name="TextBox 7"/>
          <p:cNvSpPr txBox="1"/>
          <p:nvPr/>
        </p:nvSpPr>
        <p:spPr>
          <a:xfrm>
            <a:off x="1921668" y="1443790"/>
            <a:ext cx="6096000" cy="458074"/>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.2.1 </a:t>
            </a:r>
            <a:r>
              <a:rPr lang="en-US" sz="1800" b="1" dirty="0" err="1">
                <a:effectLst/>
                <a:latin typeface="Times New Roman" panose="02020603050405020304" pitchFamily="18" charset="0"/>
                <a:ea typeface="Calibri" panose="020F0502020204030204" pitchFamily="34" charset="0"/>
              </a:rPr>
              <a:t>Tạo</a:t>
            </a:r>
            <a:r>
              <a:rPr lang="en-US" sz="1800" b="1" dirty="0">
                <a:effectLst/>
                <a:latin typeface="Times New Roman" panose="02020603050405020304" pitchFamily="18" charset="0"/>
                <a:ea typeface="Calibri" panose="020F0502020204030204" pitchFamily="34" charset="0"/>
              </a:rPr>
              <a:t> project</a:t>
            </a:r>
          </a:p>
        </p:txBody>
      </p:sp>
      <p:sp>
        <p:nvSpPr>
          <p:cNvPr id="12" name="TextBox 11"/>
          <p:cNvSpPr txBox="1"/>
          <p:nvPr/>
        </p:nvSpPr>
        <p:spPr>
          <a:xfrm>
            <a:off x="2029404" y="4997504"/>
            <a:ext cx="6096000" cy="873572"/>
          </a:xfrm>
          <a:prstGeom prst="rect">
            <a:avLst/>
          </a:prstGeom>
          <a:noFill/>
        </p:spPr>
        <p:txBody>
          <a:bodyPr wrap="square">
            <a:spAutoFit/>
          </a:bodyPr>
          <a:lstStyle/>
          <a:p>
            <a:pPr>
              <a:lnSpc>
                <a:spcPct val="150000"/>
              </a:lnSpc>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.2.1 </a:t>
            </a:r>
            <a:r>
              <a:rPr lang="en-US" sz="1800" b="1" dirty="0" err="1">
                <a:effectLst/>
                <a:latin typeface="Times New Roman" panose="02020603050405020304" pitchFamily="18" charset="0"/>
                <a:ea typeface="Calibri" panose="020F0502020204030204" pitchFamily="34" charset="0"/>
              </a:rPr>
              <a:t>Tạo</a:t>
            </a:r>
            <a:r>
              <a:rPr lang="en-US" sz="1800" b="1" dirty="0">
                <a:effectLst/>
                <a:latin typeface="Times New Roman" panose="02020603050405020304" pitchFamily="18" charset="0"/>
                <a:ea typeface="Calibri" panose="020F0502020204030204" pitchFamily="34" charset="0"/>
              </a:rPr>
              <a:t> </a:t>
            </a:r>
            <a:r>
              <a:rPr lang="en-US" b="1" i="0" dirty="0">
                <a:effectLst/>
                <a:latin typeface="Times New Roman" panose="02020603050405020304" pitchFamily="18" charset="0"/>
                <a:cs typeface="Times New Roman" panose="02020603050405020304" pitchFamily="18" charset="0"/>
              </a:rPr>
              <a:t>Component</a:t>
            </a:r>
          </a:p>
          <a:p>
            <a:pPr algn="l">
              <a:lnSpc>
                <a:spcPct val="150000"/>
              </a:lnSpc>
              <a:spcAft>
                <a:spcPts val="0"/>
              </a:spcAft>
            </a:pPr>
            <a:endParaRPr lang="en-US" sz="1800" b="1" dirty="0">
              <a:effectLst/>
              <a:latin typeface="Times New Roman" panose="02020603050405020304" pitchFamily="18" charset="0"/>
              <a:ea typeface="Calibri" panose="020F0502020204030204" pitchFamily="34" charset="0"/>
            </a:endParaRPr>
          </a:p>
        </p:txBody>
      </p:sp>
      <p:sp>
        <p:nvSpPr>
          <p:cNvPr id="13" name="TextBox 12"/>
          <p:cNvSpPr txBox="1"/>
          <p:nvPr/>
        </p:nvSpPr>
        <p:spPr>
          <a:xfrm>
            <a:off x="2077785" y="5859046"/>
            <a:ext cx="6719889"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ng_g_c_‘</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component’</a:t>
            </a:r>
          </a:p>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1 component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header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141" y="1886089"/>
            <a:ext cx="4627757" cy="302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7999" y="305485"/>
            <a:ext cx="5343526"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7" name="TextBox 6"/>
          <p:cNvSpPr txBox="1"/>
          <p:nvPr/>
        </p:nvSpPr>
        <p:spPr>
          <a:xfrm>
            <a:off x="2557345" y="1184980"/>
            <a:ext cx="6096000" cy="507831"/>
          </a:xfrm>
          <a:prstGeom prst="rect">
            <a:avLst/>
          </a:prstGeom>
          <a:noFill/>
        </p:spPr>
        <p:txBody>
          <a:bodyPr wrap="square">
            <a:spAutoFit/>
          </a:bodyPr>
          <a:lstStyle/>
          <a:p>
            <a:pPr>
              <a:lnSpc>
                <a:spcPct val="150000"/>
              </a:lnSpc>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.2.1 </a:t>
            </a:r>
            <a:r>
              <a:rPr lang="en-US" sz="1800" b="1" dirty="0" err="1">
                <a:effectLst/>
                <a:latin typeface="Times New Roman" panose="02020603050405020304" pitchFamily="18" charset="0"/>
                <a:ea typeface="Calibri" panose="020F0502020204030204" pitchFamily="34" charset="0"/>
              </a:rPr>
              <a:t>Tạo</a:t>
            </a:r>
            <a:r>
              <a:rPr lang="en-US" sz="1800" b="1" dirty="0">
                <a:effectLst/>
                <a:latin typeface="Times New Roman" panose="02020603050405020304" pitchFamily="18" charset="0"/>
                <a:ea typeface="Calibri" panose="020F0502020204030204" pitchFamily="34" charset="0"/>
              </a:rPr>
              <a:t> </a:t>
            </a:r>
            <a:r>
              <a:rPr lang="vi-VN" b="1" dirty="0">
                <a:latin typeface="Times New Roman" panose="02020603050405020304" pitchFamily="18" charset="0"/>
                <a:ea typeface="Calibri" panose="020F0502020204030204" pitchFamily="34" charset="0"/>
              </a:rPr>
              <a:t>thư viện</a:t>
            </a:r>
            <a:endParaRPr lang="en-US" sz="1800" b="1" dirty="0">
              <a:effectLst/>
              <a:latin typeface="Times New Roman" panose="02020603050405020304" pitchFamily="18" charset="0"/>
              <a:ea typeface="Calibri" panose="020F0502020204030204" pitchFamily="34" charset="0"/>
            </a:endParaRPr>
          </a:p>
        </p:txBody>
      </p:sp>
      <p:sp>
        <p:nvSpPr>
          <p:cNvPr id="11" name="TextBox 10"/>
          <p:cNvSpPr txBox="1"/>
          <p:nvPr/>
        </p:nvSpPr>
        <p:spPr>
          <a:xfrm>
            <a:off x="2196438" y="5897614"/>
            <a:ext cx="58047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project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http://</a:t>
            </a:r>
            <a:r>
              <a:rPr lang="en-US" i="1" dirty="0" smtClean="0">
                <a:latin typeface="Times New Roman" panose="02020603050405020304" pitchFamily="18" charset="0"/>
                <a:cs typeface="Times New Roman" panose="02020603050405020304" pitchFamily="18" charset="0"/>
              </a:rPr>
              <a:t>localhost:</a:t>
            </a:r>
            <a:r>
              <a:rPr lang="vi-VN" i="1" dirty="0" smtClean="0">
                <a:latin typeface="Times New Roman" panose="02020603050405020304" pitchFamily="18" charset="0"/>
                <a:cs typeface="Times New Roman" panose="02020603050405020304" pitchFamily="18" charset="0"/>
              </a:rPr>
              <a:t>3333</a:t>
            </a:r>
            <a:r>
              <a:rPr lang="en-US" i="1" dirty="0" smtClean="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345" y="2145848"/>
            <a:ext cx="55530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99" y="305485"/>
            <a:ext cx="5343526"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5" name="TextBox 4"/>
          <p:cNvSpPr txBox="1"/>
          <p:nvPr/>
        </p:nvSpPr>
        <p:spPr>
          <a:xfrm>
            <a:off x="2266950" y="832564"/>
            <a:ext cx="6096000" cy="507831"/>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diện</a:t>
            </a:r>
            <a:r>
              <a:rPr lang="en-US" sz="1800" b="1" dirty="0">
                <a:effectLst/>
                <a:latin typeface="Times New Roman" panose="02020603050405020304" pitchFamily="18" charset="0"/>
                <a:ea typeface="Calibri" panose="020F0502020204030204" pitchFamily="34" charset="0"/>
              </a:rPr>
              <a:t> </a:t>
            </a:r>
          </a:p>
        </p:txBody>
      </p:sp>
      <p:sp>
        <p:nvSpPr>
          <p:cNvPr id="6" name="TextBox 5"/>
          <p:cNvSpPr txBox="1"/>
          <p:nvPr/>
        </p:nvSpPr>
        <p:spPr>
          <a:xfrm>
            <a:off x="3047999" y="1479986"/>
            <a:ext cx="6753226" cy="369332"/>
          </a:xfrm>
          <a:prstGeom prst="rect">
            <a:avLst/>
          </a:prstGeom>
          <a:noFill/>
        </p:spPr>
        <p:txBody>
          <a:bodyPr wrap="square" rtlCol="0">
            <a:spAutoFit/>
          </a:bodyPr>
          <a:lstStyle/>
          <a:p>
            <a:r>
              <a:rPr lang="en-US" dirty="0" smtClean="0"/>
              <a:t>Chia </a:t>
            </a:r>
            <a:r>
              <a:rPr lang="vi-VN" dirty="0"/>
              <a:t>thành 3 thư mục chính</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148" y="2012563"/>
            <a:ext cx="16668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99" y="305485"/>
            <a:ext cx="5343526"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5" name="TextBox 4"/>
          <p:cNvSpPr txBox="1"/>
          <p:nvPr/>
        </p:nvSpPr>
        <p:spPr>
          <a:xfrm>
            <a:off x="2266950" y="832564"/>
            <a:ext cx="6096000" cy="507831"/>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smtClean="0">
                <a:effectLst/>
                <a:latin typeface="Times New Roman" panose="02020603050405020304" pitchFamily="18" charset="0"/>
                <a:ea typeface="Calibri" panose="020F0502020204030204" pitchFamily="34" charset="0"/>
              </a:rPr>
              <a:t>diện</a:t>
            </a:r>
            <a:endParaRPr lang="en-US" sz="1800" b="1" dirty="0">
              <a:effectLst/>
              <a:latin typeface="Times New Roman" panose="02020603050405020304" pitchFamily="18" charset="0"/>
              <a:ea typeface="Calibri" panose="020F0502020204030204" pitchFamily="34" charset="0"/>
            </a:endParaRPr>
          </a:p>
        </p:txBody>
      </p:sp>
      <p:sp>
        <p:nvSpPr>
          <p:cNvPr id="6" name="TextBox 5"/>
          <p:cNvSpPr txBox="1"/>
          <p:nvPr/>
        </p:nvSpPr>
        <p:spPr>
          <a:xfrm>
            <a:off x="3048000" y="1290638"/>
            <a:ext cx="6096000" cy="507831"/>
          </a:xfrm>
          <a:prstGeom prst="rect">
            <a:avLst/>
          </a:prstGeom>
          <a:noFill/>
        </p:spPr>
        <p:txBody>
          <a:bodyPr wrap="square">
            <a:spAutoFit/>
          </a:bodyPr>
          <a:lstStyle/>
          <a:p>
            <a:pPr>
              <a:lnSpc>
                <a:spcPct val="150000"/>
              </a:lnSpc>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.3.1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diện</a:t>
            </a:r>
            <a:r>
              <a:rPr lang="en-US" sz="1800" b="1" dirty="0">
                <a:effectLst/>
                <a:latin typeface="Times New Roman" panose="02020603050405020304" pitchFamily="18" charset="0"/>
                <a:ea typeface="Calibri" panose="020F0502020204030204" pitchFamily="34" charset="0"/>
              </a:rPr>
              <a:t> </a:t>
            </a:r>
            <a:r>
              <a:rPr lang="vi-VN" b="1" dirty="0" smtClean="0">
                <a:latin typeface="Times New Roman" panose="02020603050405020304" pitchFamily="18" charset="0"/>
                <a:ea typeface="Calibri" panose="020F0502020204030204" pitchFamily="34" charset="0"/>
              </a:rPr>
              <a:t>thêm video</a:t>
            </a:r>
            <a:endParaRPr lang="en-US" sz="1800" b="1" dirty="0">
              <a:effectLst/>
              <a:latin typeface="Times New Roman" panose="02020603050405020304" pitchFamily="18" charset="0"/>
              <a:ea typeface="Calibri" panose="020F050202020403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651" y="2149994"/>
            <a:ext cx="6490598" cy="385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98" y="305485"/>
            <a:ext cx="5924551" cy="677108"/>
          </a:xfrm>
          <a:prstGeom prst="rect">
            <a:avLst/>
          </a:prstGeom>
          <a:noFill/>
        </p:spPr>
        <p:txBody>
          <a:bodyPr wrap="square">
            <a:spAutoFit/>
          </a:bodyPr>
          <a:lstStyle/>
          <a:p>
            <a:r>
              <a:rPr lang="vi-VN" sz="1800" b="1" kern="0" dirty="0">
                <a:solidFill>
                  <a:srgbClr val="000000"/>
                </a:solidFill>
                <a:effectLst/>
                <a:latin typeface="Times New Roman" panose="02020603050405020304" pitchFamily="18" charset="0"/>
                <a:ea typeface="TimesNewRomanPS-BoldMT"/>
              </a:rPr>
              <a:t>ChƯƠNG 2: </a:t>
            </a:r>
            <a:r>
              <a:rPr lang="en-US" sz="1800" b="1" kern="0" dirty="0">
                <a:solidFill>
                  <a:srgbClr val="000000"/>
                </a:solidFill>
                <a:effectLst/>
                <a:latin typeface="Times New Roman" panose="02020603050405020304" pitchFamily="18" charset="0"/>
                <a:ea typeface="TimesNewRomanPS-BoldMT"/>
              </a:rPr>
              <a:t>PHÂN TÍCH THIẾT KẾ HỆ THỐNG</a:t>
            </a:r>
            <a:endParaRPr lang="en-US" sz="1800" dirty="0">
              <a:effectLst/>
              <a:latin typeface="Times New Roman" panose="02020603050405020304" pitchFamily="18" charset="0"/>
              <a:ea typeface="Calibri" panose="020F0502020204030204" pitchFamily="34" charset="0"/>
            </a:endParaRPr>
          </a:p>
          <a:p>
            <a:pPr>
              <a:spcAft>
                <a:spcPts val="0"/>
              </a:spcAft>
            </a:pPr>
            <a:endParaRPr lang="vi-VN" sz="2000" dirty="0">
              <a:effectLst/>
              <a:latin typeface="Times New Roman" panose="02020603050405020304" pitchFamily="18" charset="0"/>
              <a:ea typeface="Calibri" panose="020F0502020204030204" pitchFamily="34" charset="0"/>
            </a:endParaRPr>
          </a:p>
        </p:txBody>
      </p:sp>
      <p:sp>
        <p:nvSpPr>
          <p:cNvPr id="6" name="TextBox 5"/>
          <p:cNvSpPr txBox="1"/>
          <p:nvPr/>
        </p:nvSpPr>
        <p:spPr>
          <a:xfrm>
            <a:off x="3048000" y="1290638"/>
            <a:ext cx="6096000" cy="507831"/>
          </a:xfrm>
          <a:prstGeom prst="rect">
            <a:avLst/>
          </a:prstGeom>
          <a:noFill/>
        </p:spPr>
        <p:txBody>
          <a:bodyPr wrap="square">
            <a:spAutoFit/>
          </a:bodyPr>
          <a:lstStyle/>
          <a:p>
            <a:pPr algn="l">
              <a:lnSpc>
                <a:spcPct val="150000"/>
              </a:lnSpc>
              <a:spcAft>
                <a:spcPts val="0"/>
              </a:spcAft>
            </a:pPr>
            <a:r>
              <a:rPr lang="en-US" b="1" dirty="0">
                <a:latin typeface="Times New Roman" panose="02020603050405020304" pitchFamily="18" charset="0"/>
                <a:ea typeface="Calibri" panose="020F0502020204030204" pitchFamily="34" charset="0"/>
              </a:rPr>
              <a:t>2</a:t>
            </a:r>
            <a:r>
              <a:rPr lang="en-US" sz="1800" b="1" dirty="0">
                <a:effectLst/>
                <a:latin typeface="Times New Roman" panose="02020603050405020304" pitchFamily="18" charset="0"/>
                <a:ea typeface="Calibri" panose="020F0502020204030204" pitchFamily="34" charset="0"/>
              </a:rPr>
              <a:t>.3.2 </a:t>
            </a:r>
            <a:r>
              <a:rPr lang="en-US" sz="1800" b="1" dirty="0" err="1">
                <a:effectLst/>
                <a:latin typeface="Times New Roman" panose="02020603050405020304" pitchFamily="18" charset="0"/>
                <a:ea typeface="Calibri" panose="020F0502020204030204" pitchFamily="34" charset="0"/>
              </a:rPr>
              <a:t>Thiết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kế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giao</a:t>
            </a:r>
            <a:r>
              <a:rPr lang="en-US" sz="1800" b="1" dirty="0">
                <a:effectLst/>
                <a:latin typeface="Times New Roman" panose="02020603050405020304" pitchFamily="18" charset="0"/>
                <a:ea typeface="Calibri" panose="020F0502020204030204" pitchFamily="34" charset="0"/>
              </a:rPr>
              <a:t> </a:t>
            </a:r>
            <a:r>
              <a:rPr lang="en-US" sz="1800" b="1" dirty="0" err="1" smtClean="0">
                <a:effectLst/>
                <a:latin typeface="Times New Roman" panose="02020603050405020304" pitchFamily="18" charset="0"/>
                <a:ea typeface="Calibri" panose="020F0502020204030204" pitchFamily="34" charset="0"/>
              </a:rPr>
              <a:t>diện</a:t>
            </a:r>
            <a:r>
              <a:rPr lang="vi-VN" sz="1800" b="1" dirty="0" smtClean="0">
                <a:effectLst/>
                <a:latin typeface="Times New Roman" panose="02020603050405020304" pitchFamily="18" charset="0"/>
                <a:ea typeface="Calibri" panose="020F0502020204030204" pitchFamily="34" charset="0"/>
              </a:rPr>
              <a:t> container</a:t>
            </a:r>
            <a:endParaRPr lang="en-US" sz="1800" b="1" dirty="0">
              <a:effectLst/>
              <a:latin typeface="Times New Roman" panose="02020603050405020304" pitchFamily="18" charset="0"/>
              <a:ea typeface="Calibri" panose="020F0502020204030204" pitchFamily="34"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206" y="1798469"/>
            <a:ext cx="59055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TotalTime>
  <Words>535</Words>
  <Application>Microsoft Office PowerPoint</Application>
  <PresentationFormat>Custom</PresentationFormat>
  <Paragraphs>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KT</dc:creator>
  <cp:lastModifiedBy>DELL</cp:lastModifiedBy>
  <cp:revision>33</cp:revision>
  <dcterms:created xsi:type="dcterms:W3CDTF">2021-04-22T04:59:00Z</dcterms:created>
  <dcterms:modified xsi:type="dcterms:W3CDTF">2021-04-27T02:12:13Z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