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323" r:id="rId4"/>
    <p:sldId id="357" r:id="rId5"/>
    <p:sldId id="358" r:id="rId6"/>
    <p:sldId id="359" r:id="rId7"/>
    <p:sldId id="360" r:id="rId8"/>
    <p:sldId id="337" r:id="rId9"/>
    <p:sldId id="367" r:id="rId10"/>
    <p:sldId id="361" r:id="rId11"/>
    <p:sldId id="368" r:id="rId12"/>
    <p:sldId id="369" r:id="rId13"/>
    <p:sldId id="348" r:id="rId14"/>
    <p:sldId id="364" r:id="rId15"/>
    <p:sldId id="365" r:id="rId16"/>
    <p:sldId id="362" r:id="rId17"/>
    <p:sldId id="363" r:id="rId18"/>
    <p:sldId id="366" r:id="rId19"/>
    <p:sldId id="370" r:id="rId20"/>
    <p:sldId id="294" r:id="rId21"/>
    <p:sldId id="371" r:id="rId22"/>
    <p:sldId id="372" r:id="rId23"/>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76"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73007280-874B-4C6F-AABE-809853FD4F7E}" type="datetimeFigureOut">
              <a:rPr lang="en-US" smtClean="0"/>
              <a:t>21/07/2023</a:t>
            </a:fld>
            <a:endParaRPr lang="en-US"/>
          </a:p>
        </p:txBody>
      </p:sp>
      <p:sp>
        <p:nvSpPr>
          <p:cNvPr id="4" name="Footer Placeholder 3"/>
          <p:cNvSpPr>
            <a:spLocks noGrp="1"/>
          </p:cNvSpPr>
          <p:nvPr>
            <p:ph type="ftr" sz="quarter" idx="2"/>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763" y="9374188"/>
            <a:ext cx="2919412" cy="495300"/>
          </a:xfrm>
          <a:prstGeom prst="rect">
            <a:avLst/>
          </a:prstGeom>
        </p:spPr>
        <p:txBody>
          <a:bodyPr vert="horz" lIns="91440" tIns="45720" rIns="91440" bIns="45720" rtlCol="0" anchor="b"/>
          <a:lstStyle>
            <a:lvl1pPr algn="r">
              <a:defRPr sz="1200"/>
            </a:lvl1pPr>
          </a:lstStyle>
          <a:p>
            <a:fld id="{33F46673-5416-4E6E-819A-B8B88894BE6D}" type="slidenum">
              <a:rPr lang="en-US" smtClean="0"/>
              <a:t>‹#›</a:t>
            </a:fld>
            <a:endParaRPr lang="en-US"/>
          </a:p>
        </p:txBody>
      </p:sp>
    </p:spTree>
    <p:extLst>
      <p:ext uri="{BB962C8B-B14F-4D97-AF65-F5344CB8AC3E}">
        <p14:creationId xmlns:p14="http://schemas.microsoft.com/office/powerpoint/2010/main" val="119621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0E54B98D-F154-45B7-B404-BBE285F3E68B}" type="datetimeFigureOut">
              <a:rPr lang="en-US" smtClean="0"/>
              <a:t>21/07/2023</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9904CEAA-E788-4DE2-9447-F5116AA24646}" type="slidenum">
              <a:rPr lang="en-US" smtClean="0"/>
              <a:t>‹#›</a:t>
            </a:fld>
            <a:endParaRPr lang="en-US"/>
          </a:p>
        </p:txBody>
      </p:sp>
    </p:spTree>
    <p:extLst>
      <p:ext uri="{BB962C8B-B14F-4D97-AF65-F5344CB8AC3E}">
        <p14:creationId xmlns:p14="http://schemas.microsoft.com/office/powerpoint/2010/main" val="128210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4CEAA-E788-4DE2-9447-F5116AA24646}" type="slidenum">
              <a:rPr lang="en-US" smtClean="0"/>
              <a:t>1</a:t>
            </a:fld>
            <a:endParaRPr lang="en-US"/>
          </a:p>
        </p:txBody>
      </p:sp>
    </p:spTree>
    <p:extLst>
      <p:ext uri="{BB962C8B-B14F-4D97-AF65-F5344CB8AC3E}">
        <p14:creationId xmlns:p14="http://schemas.microsoft.com/office/powerpoint/2010/main" val="1230855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11</a:t>
            </a:fld>
            <a:endParaRPr lang="en-US"/>
          </a:p>
        </p:txBody>
      </p:sp>
    </p:spTree>
    <p:extLst>
      <p:ext uri="{BB962C8B-B14F-4D97-AF65-F5344CB8AC3E}">
        <p14:creationId xmlns:p14="http://schemas.microsoft.com/office/powerpoint/2010/main" val="358081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12</a:t>
            </a:fld>
            <a:endParaRPr lang="en-US"/>
          </a:p>
        </p:txBody>
      </p:sp>
    </p:spTree>
    <p:extLst>
      <p:ext uri="{BB962C8B-B14F-4D97-AF65-F5344CB8AC3E}">
        <p14:creationId xmlns:p14="http://schemas.microsoft.com/office/powerpoint/2010/main" val="555778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13</a:t>
            </a:fld>
            <a:endParaRPr lang="en-US"/>
          </a:p>
        </p:txBody>
      </p:sp>
    </p:spTree>
    <p:extLst>
      <p:ext uri="{BB962C8B-B14F-4D97-AF65-F5344CB8AC3E}">
        <p14:creationId xmlns:p14="http://schemas.microsoft.com/office/powerpoint/2010/main" val="2480381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14</a:t>
            </a:fld>
            <a:endParaRPr lang="en-US"/>
          </a:p>
        </p:txBody>
      </p:sp>
    </p:spTree>
    <p:extLst>
      <p:ext uri="{BB962C8B-B14F-4D97-AF65-F5344CB8AC3E}">
        <p14:creationId xmlns:p14="http://schemas.microsoft.com/office/powerpoint/2010/main" val="18958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15</a:t>
            </a:fld>
            <a:endParaRPr lang="en-US"/>
          </a:p>
        </p:txBody>
      </p:sp>
    </p:spTree>
    <p:extLst>
      <p:ext uri="{BB962C8B-B14F-4D97-AF65-F5344CB8AC3E}">
        <p14:creationId xmlns:p14="http://schemas.microsoft.com/office/powerpoint/2010/main" val="2392516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16</a:t>
            </a:fld>
            <a:endParaRPr lang="en-US"/>
          </a:p>
        </p:txBody>
      </p:sp>
    </p:spTree>
    <p:extLst>
      <p:ext uri="{BB962C8B-B14F-4D97-AF65-F5344CB8AC3E}">
        <p14:creationId xmlns:p14="http://schemas.microsoft.com/office/powerpoint/2010/main" val="2286775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04CEAA-E788-4DE2-9447-F5116AA24646}" type="slidenum">
              <a:rPr lang="en-US" smtClean="0"/>
              <a:t>17</a:t>
            </a:fld>
            <a:endParaRPr lang="en-US"/>
          </a:p>
        </p:txBody>
      </p:sp>
    </p:spTree>
    <p:extLst>
      <p:ext uri="{BB962C8B-B14F-4D97-AF65-F5344CB8AC3E}">
        <p14:creationId xmlns:p14="http://schemas.microsoft.com/office/powerpoint/2010/main" val="424244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18</a:t>
            </a:fld>
            <a:endParaRPr lang="en-US"/>
          </a:p>
        </p:txBody>
      </p:sp>
    </p:spTree>
    <p:extLst>
      <p:ext uri="{BB962C8B-B14F-4D97-AF65-F5344CB8AC3E}">
        <p14:creationId xmlns:p14="http://schemas.microsoft.com/office/powerpoint/2010/main" val="1229118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19</a:t>
            </a:fld>
            <a:endParaRPr lang="en-US"/>
          </a:p>
        </p:txBody>
      </p:sp>
    </p:spTree>
    <p:extLst>
      <p:ext uri="{BB962C8B-B14F-4D97-AF65-F5344CB8AC3E}">
        <p14:creationId xmlns:p14="http://schemas.microsoft.com/office/powerpoint/2010/main" val="258731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21</a:t>
            </a:fld>
            <a:endParaRPr lang="en-US"/>
          </a:p>
        </p:txBody>
      </p:sp>
    </p:spTree>
    <p:extLst>
      <p:ext uri="{BB962C8B-B14F-4D97-AF65-F5344CB8AC3E}">
        <p14:creationId xmlns:p14="http://schemas.microsoft.com/office/powerpoint/2010/main" val="387225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3</a:t>
            </a:fld>
            <a:endParaRPr lang="en-US"/>
          </a:p>
        </p:txBody>
      </p:sp>
    </p:spTree>
    <p:extLst>
      <p:ext uri="{BB962C8B-B14F-4D97-AF65-F5344CB8AC3E}">
        <p14:creationId xmlns:p14="http://schemas.microsoft.com/office/powerpoint/2010/main" val="797649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22</a:t>
            </a:fld>
            <a:endParaRPr lang="en-US"/>
          </a:p>
        </p:txBody>
      </p:sp>
    </p:spTree>
    <p:extLst>
      <p:ext uri="{BB962C8B-B14F-4D97-AF65-F5344CB8AC3E}">
        <p14:creationId xmlns:p14="http://schemas.microsoft.com/office/powerpoint/2010/main" val="409102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4</a:t>
            </a:fld>
            <a:endParaRPr lang="en-US"/>
          </a:p>
        </p:txBody>
      </p:sp>
    </p:spTree>
    <p:extLst>
      <p:ext uri="{BB962C8B-B14F-4D97-AF65-F5344CB8AC3E}">
        <p14:creationId xmlns:p14="http://schemas.microsoft.com/office/powerpoint/2010/main" val="417471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5</a:t>
            </a:fld>
            <a:endParaRPr lang="en-US"/>
          </a:p>
        </p:txBody>
      </p:sp>
    </p:spTree>
    <p:extLst>
      <p:ext uri="{BB962C8B-B14F-4D97-AF65-F5344CB8AC3E}">
        <p14:creationId xmlns:p14="http://schemas.microsoft.com/office/powerpoint/2010/main" val="56929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6</a:t>
            </a:fld>
            <a:endParaRPr lang="en-US"/>
          </a:p>
        </p:txBody>
      </p:sp>
    </p:spTree>
    <p:extLst>
      <p:ext uri="{BB962C8B-B14F-4D97-AF65-F5344CB8AC3E}">
        <p14:creationId xmlns:p14="http://schemas.microsoft.com/office/powerpoint/2010/main" val="168695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7</a:t>
            </a:fld>
            <a:endParaRPr lang="en-US"/>
          </a:p>
        </p:txBody>
      </p:sp>
    </p:spTree>
    <p:extLst>
      <p:ext uri="{BB962C8B-B14F-4D97-AF65-F5344CB8AC3E}">
        <p14:creationId xmlns:p14="http://schemas.microsoft.com/office/powerpoint/2010/main" val="124963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In this paper, we present a technique to generate test data from UML-based Web Engineering</a:t>
            </a:r>
            <a:r>
              <a:rPr lang="vi-VN" sz="1200" kern="1200">
                <a:solidFill>
                  <a:schemeClr val="tx1"/>
                </a:solidFill>
                <a:effectLst/>
                <a:latin typeface="+mn-lt"/>
                <a:ea typeface="+mn-ea"/>
                <a:cs typeface="+mn-cs"/>
              </a:rPr>
              <a:t> (UWE)</a:t>
            </a:r>
            <a:r>
              <a:rPr lang="en-US" sz="1200" kern="1200">
                <a:solidFill>
                  <a:schemeClr val="tx1"/>
                </a:solidFill>
                <a:effectLst/>
                <a:latin typeface="+mn-lt"/>
                <a:ea typeface="+mn-ea"/>
                <a:cs typeface="+mn-cs"/>
              </a:rPr>
              <a:t> presentation model for web application testing by using formal specification and Z3 SMT solver. We also build a model-based testing Eclipse Plug-in tool called TESTGER-UWE that generates test data based on the model of UWE for the web application. We evaluate the proposed methods by applying them to generate test data for an Address Book project of UWE. Experimental results show that our proposed methods can reduce the time significantly when generating test data for automation test tools such as Selenium, Katalon, Unit test, etc. </a:t>
            </a:r>
            <a:endParaRPr lang="en-US"/>
          </a:p>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8</a:t>
            </a:fld>
            <a:endParaRPr lang="en-US"/>
          </a:p>
        </p:txBody>
      </p:sp>
    </p:spTree>
    <p:extLst>
      <p:ext uri="{BB962C8B-B14F-4D97-AF65-F5344CB8AC3E}">
        <p14:creationId xmlns:p14="http://schemas.microsoft.com/office/powerpoint/2010/main" val="239391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In this paper, we present a technique to generate test data from UML-based Web Engineering</a:t>
            </a:r>
            <a:r>
              <a:rPr lang="vi-VN" sz="1200" kern="1200">
                <a:solidFill>
                  <a:schemeClr val="tx1"/>
                </a:solidFill>
                <a:effectLst/>
                <a:latin typeface="+mn-lt"/>
                <a:ea typeface="+mn-ea"/>
                <a:cs typeface="+mn-cs"/>
              </a:rPr>
              <a:t> (UWE)</a:t>
            </a:r>
            <a:r>
              <a:rPr lang="en-US" sz="1200" kern="1200">
                <a:solidFill>
                  <a:schemeClr val="tx1"/>
                </a:solidFill>
                <a:effectLst/>
                <a:latin typeface="+mn-lt"/>
                <a:ea typeface="+mn-ea"/>
                <a:cs typeface="+mn-cs"/>
              </a:rPr>
              <a:t> presentation model for web application testing by using formal specification and Z3 SMT solver. We also build a model-based testing Eclipse Plug-in tool called TESTGER-UWE that generates test data based on the model of UWE for the web application. We evaluate the proposed methods by applying them to generate test data for an Address Book project of UWE. Experimental results show that our proposed methods can reduce the time significantly when generating test data for automation test tools such as Selenium, Katalon, Unit test, etc. </a:t>
            </a:r>
            <a:endParaRPr lang="en-US"/>
          </a:p>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9</a:t>
            </a:fld>
            <a:endParaRPr lang="en-US"/>
          </a:p>
        </p:txBody>
      </p:sp>
    </p:spTree>
    <p:extLst>
      <p:ext uri="{BB962C8B-B14F-4D97-AF65-F5344CB8AC3E}">
        <p14:creationId xmlns:p14="http://schemas.microsoft.com/office/powerpoint/2010/main" val="136438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4CEAA-E788-4DE2-9447-F5116AA24646}" type="slidenum">
              <a:rPr lang="en-US" smtClean="0"/>
              <a:t>10</a:t>
            </a:fld>
            <a:endParaRPr lang="en-US"/>
          </a:p>
        </p:txBody>
      </p:sp>
    </p:spTree>
    <p:extLst>
      <p:ext uri="{BB962C8B-B14F-4D97-AF65-F5344CB8AC3E}">
        <p14:creationId xmlns:p14="http://schemas.microsoft.com/office/powerpoint/2010/main" val="127607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baseline="0"/>
            </a:lvl1pPr>
          </a:lstStyle>
          <a:p>
            <a:r>
              <a:rPr lang="en-US"/>
              <a:t>Click to edit Master title style</a:t>
            </a:r>
            <a:endParaRPr lang="en-US" dirty="0"/>
          </a:p>
        </p:txBody>
      </p:sp>
      <p:sp>
        <p:nvSpPr>
          <p:cNvPr id="9" name="Subtitle 2"/>
          <p:cNvSpPr txBox="1">
            <a:spLocks/>
          </p:cNvSpPr>
          <p:nvPr/>
        </p:nvSpPr>
        <p:spPr>
          <a:xfrm>
            <a:off x="609600" y="4038600"/>
            <a:ext cx="4191000" cy="1295400"/>
          </a:xfrm>
          <a:prstGeom prst="rect">
            <a:avLst/>
          </a:prstGeom>
        </p:spPr>
        <p:txBody>
          <a:bodyPr vert="horz" lIns="91440" tIns="45720" rIns="91440" bIns="45720" rtlCol="0">
            <a:noAutofit/>
          </a:bodyPr>
          <a:lstStyle>
            <a:lvl1pPr marL="0" indent="0" algn="ctr">
              <a:buNone/>
              <a:defRPr sz="3600" b="1"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2"/>
          <p:cNvSpPr txBox="1">
            <a:spLocks/>
          </p:cNvSpPr>
          <p:nvPr/>
        </p:nvSpPr>
        <p:spPr>
          <a:xfrm>
            <a:off x="4114800" y="4038600"/>
            <a:ext cx="4343400" cy="1295400"/>
          </a:xfrm>
          <a:prstGeom prst="rect">
            <a:avLst/>
          </a:prstGeom>
        </p:spPr>
        <p:txBody>
          <a:bodyPr vert="horz" lIns="91440" tIns="45720" rIns="91440" bIns="45720" rtlCol="0">
            <a:noAutofit/>
          </a:bodyPr>
          <a:lstStyle>
            <a:lvl1pPr marL="0" indent="0" algn="ctr">
              <a:buNone/>
              <a:defRPr sz="3600" b="1"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r"/>
            <a:endParaRPr lang="en-US" sz="2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461A305-C319-439C-AEA4-E816D144E19B}" type="slidenum">
              <a:rPr lang="en-US" smtClean="0"/>
              <a:t>‹#›</a:t>
            </a:fld>
            <a:endParaRPr lang="en-US"/>
          </a:p>
        </p:txBody>
      </p:sp>
    </p:spTree>
    <p:extLst>
      <p:ext uri="{BB962C8B-B14F-4D97-AF65-F5344CB8AC3E}">
        <p14:creationId xmlns:p14="http://schemas.microsoft.com/office/powerpoint/2010/main" val="198947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200" y="6400800"/>
            <a:ext cx="2133600" cy="365125"/>
          </a:xfrm>
          <a:prstGeom prst="rect">
            <a:avLst/>
          </a:prstGeom>
        </p:spPr>
        <p:txBody>
          <a:bodyPr/>
          <a:lstStyle/>
          <a:p>
            <a:fld id="{B35F2496-72FD-400F-B0ED-EAD55AE930D7}" type="datetimeFigureOut">
              <a:rPr lang="en-US" smtClean="0"/>
              <a:t>21/07/2023</a:t>
            </a:fld>
            <a:endParaRPr lang="en-US"/>
          </a:p>
        </p:txBody>
      </p:sp>
      <p:sp>
        <p:nvSpPr>
          <p:cNvPr id="3" name="Footer Placeholder 2"/>
          <p:cNvSpPr>
            <a:spLocks noGrp="1"/>
          </p:cNvSpPr>
          <p:nvPr>
            <p:ph type="ftr" sz="quarter" idx="11"/>
          </p:nvPr>
        </p:nvSpPr>
        <p:spPr>
          <a:xfrm>
            <a:off x="3048000" y="6400800"/>
            <a:ext cx="3048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934200" y="6492875"/>
            <a:ext cx="2133600" cy="365125"/>
          </a:xfrm>
          <a:prstGeom prst="rect">
            <a:avLst/>
          </a:prstGeom>
        </p:spPr>
        <p:txBody>
          <a:bodyPr/>
          <a:lstStyle/>
          <a:p>
            <a:fld id="{8461A305-C319-439C-AEA4-E816D144E1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A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aseline="0" dirty="0"/>
              <a:t>									</a:t>
            </a:r>
            <a:fld id="{D74AE533-5FDD-43D4-B68F-0DA2EF8BF608}" type="slidenum">
              <a:rPr lang="en-US" sz="1400" smtClean="0"/>
              <a:pPr algn="l"/>
              <a:t>‹#›</a:t>
            </a:fld>
            <a:endParaRPr lang="en-US" sz="1400" dirty="0"/>
          </a:p>
        </p:txBody>
      </p:sp>
      <p:sp>
        <p:nvSpPr>
          <p:cNvPr id="2" name="Title Placeholder 1"/>
          <p:cNvSpPr>
            <a:spLocks noGrp="1"/>
          </p:cNvSpPr>
          <p:nvPr>
            <p:ph type="title"/>
          </p:nvPr>
        </p:nvSpPr>
        <p:spPr>
          <a:xfrm>
            <a:off x="457200" y="685800"/>
            <a:ext cx="8229600" cy="4572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19200"/>
            <a:ext cx="8229600" cy="5029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0" y="-50800"/>
            <a:ext cx="9144000" cy="685800"/>
          </a:xfrm>
          <a:prstGeom prst="rect">
            <a:avLst/>
          </a:prstGeom>
          <a:solidFill>
            <a:schemeClr val="bg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400" dirty="0"/>
          </a:p>
        </p:txBody>
      </p:sp>
      <p:sp>
        <p:nvSpPr>
          <p:cNvPr id="5" name="Rectangle 4"/>
          <p:cNvSpPr/>
          <p:nvPr userDrawn="1"/>
        </p:nvSpPr>
        <p:spPr>
          <a:xfrm>
            <a:off x="8153400" y="6400800"/>
            <a:ext cx="533400" cy="457200"/>
          </a:xfrm>
          <a:prstGeom prst="rect">
            <a:avLst/>
          </a:prstGeom>
          <a:no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red and grey logo&#10;&#10;Description automatically generated">
            <a:extLst>
              <a:ext uri="{FF2B5EF4-FFF2-40B4-BE49-F238E27FC236}">
                <a16:creationId xmlns:a16="http://schemas.microsoft.com/office/drawing/2014/main" id="{F2451260-D2BD-6E61-4A44-747323C53BD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 y="37455"/>
            <a:ext cx="1828800" cy="539818"/>
          </a:xfrm>
          <a:prstGeom prst="rect">
            <a:avLst/>
          </a:prstGeom>
        </p:spPr>
      </p:pic>
      <p:pic>
        <p:nvPicPr>
          <p:cNvPr id="1028" name="Picture 4" descr="Smash Lab – Smart Sensing for Humans Lab at Carnegie Mellon University">
            <a:extLst>
              <a:ext uri="{FF2B5EF4-FFF2-40B4-BE49-F238E27FC236}">
                <a16:creationId xmlns:a16="http://schemas.microsoft.com/office/drawing/2014/main" id="{8C225C99-2EB6-37A5-2D92-320FAAD0FBA4}"/>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837382" y="-16988"/>
            <a:ext cx="3200400" cy="60618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Clr>
          <a:srgbClr val="A60000"/>
        </a:buClr>
        <a:buFont typeface="Arial" pitchFamily="34" charset="0"/>
        <a:buChar char="•"/>
        <a:defRPr sz="24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Clr>
          <a:srgbClr val="A60000"/>
        </a:buClr>
        <a:buFont typeface="Arial" pitchFamily="34" charset="0"/>
        <a:buChar char="•"/>
        <a:defRPr sz="24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Clr>
          <a:srgbClr val="A60000"/>
        </a:buClr>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am3vncmu-housing-prediction.streamlit.ap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ib.stat.cmu.edu/datasets/bost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sp>
        <p:nvSpPr>
          <p:cNvPr id="8" name="Rectangle 7"/>
          <p:cNvSpPr/>
          <p:nvPr/>
        </p:nvSpPr>
        <p:spPr>
          <a:xfrm>
            <a:off x="685800" y="1638399"/>
            <a:ext cx="7599218" cy="954107"/>
          </a:xfrm>
          <a:prstGeom prst="rect">
            <a:avLst/>
          </a:prstGeom>
        </p:spPr>
        <p:txBody>
          <a:bodyPr wrap="square">
            <a:spAutoFit/>
          </a:bodyPr>
          <a:lstStyle/>
          <a:p>
            <a:pPr algn="ctr"/>
            <a:r>
              <a:rPr lang="en-US" sz="28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Introduction to Machine Learning</a:t>
            </a:r>
          </a:p>
          <a:p>
            <a:pPr algn="ctr"/>
            <a:r>
              <a:rPr lang="en-US" sz="28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Team Project </a:t>
            </a:r>
          </a:p>
        </p:txBody>
      </p:sp>
      <p:sp>
        <p:nvSpPr>
          <p:cNvPr id="3" name="Rectangle 2">
            <a:extLst>
              <a:ext uri="{FF2B5EF4-FFF2-40B4-BE49-F238E27FC236}">
                <a16:creationId xmlns:a16="http://schemas.microsoft.com/office/drawing/2014/main" id="{4529E954-FEF5-04CE-0C3D-D57D1B0540D1}"/>
              </a:ext>
            </a:extLst>
          </p:cNvPr>
          <p:cNvSpPr/>
          <p:nvPr/>
        </p:nvSpPr>
        <p:spPr>
          <a:xfrm>
            <a:off x="533400" y="2746454"/>
            <a:ext cx="7924800" cy="461665"/>
          </a:xfrm>
          <a:prstGeom prst="rect">
            <a:avLst/>
          </a:prstGeom>
        </p:spPr>
        <p:txBody>
          <a:bodyPr wrap="square">
            <a:spAutoFit/>
          </a:bodyPr>
          <a:lstStyle/>
          <a:p>
            <a:pPr algn="ctr"/>
            <a:r>
              <a:rPr lang="en-US" sz="2400"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Project title: Boston Housing Price Prediction</a:t>
            </a:r>
          </a:p>
        </p:txBody>
      </p:sp>
      <p:pic>
        <p:nvPicPr>
          <p:cNvPr id="10" name="Picture 9">
            <a:extLst>
              <a:ext uri="{FF2B5EF4-FFF2-40B4-BE49-F238E27FC236}">
                <a16:creationId xmlns:a16="http://schemas.microsoft.com/office/drawing/2014/main" id="{D1E167C1-B144-1D81-BBDF-EBFAF15D7371}"/>
              </a:ext>
            </a:extLst>
          </p:cNvPr>
          <p:cNvPicPr>
            <a:picLocks noChangeAspect="1"/>
          </p:cNvPicPr>
          <p:nvPr/>
        </p:nvPicPr>
        <p:blipFill rotWithShape="1">
          <a:blip r:embed="rId3"/>
          <a:srcRect l="11601" t="12402" r="14799" b="11600"/>
          <a:stretch/>
        </p:blipFill>
        <p:spPr>
          <a:xfrm>
            <a:off x="3352800" y="3505200"/>
            <a:ext cx="2438400" cy="2517845"/>
          </a:xfrm>
          <a:prstGeom prst="rect">
            <a:avLst/>
          </a:prstGeom>
        </p:spPr>
      </p:pic>
    </p:spTree>
    <p:extLst>
      <p:ext uri="{BB962C8B-B14F-4D97-AF65-F5344CB8AC3E}">
        <p14:creationId xmlns:p14="http://schemas.microsoft.com/office/powerpoint/2010/main" val="290700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dirty="0"/>
              <a:t>4</a:t>
            </a:r>
            <a:r>
              <a:rPr lang="en-US" sz="2400"/>
              <a:t>. Pipeline of Implementing ML Models</a:t>
            </a:r>
            <a:endParaRPr lang="en-US" sz="2400" dirty="0"/>
          </a:p>
        </p:txBody>
      </p:sp>
      <p:pic>
        <p:nvPicPr>
          <p:cNvPr id="6" name="Picture 5">
            <a:extLst>
              <a:ext uri="{FF2B5EF4-FFF2-40B4-BE49-F238E27FC236}">
                <a16:creationId xmlns:a16="http://schemas.microsoft.com/office/drawing/2014/main" id="{A793298B-1949-9602-387B-1ACBBD806730}"/>
              </a:ext>
            </a:extLst>
          </p:cNvPr>
          <p:cNvPicPr>
            <a:picLocks noChangeAspect="1"/>
          </p:cNvPicPr>
          <p:nvPr/>
        </p:nvPicPr>
        <p:blipFill>
          <a:blip r:embed="rId3"/>
          <a:stretch>
            <a:fillRect/>
          </a:stretch>
        </p:blipFill>
        <p:spPr>
          <a:xfrm>
            <a:off x="457200" y="1371600"/>
            <a:ext cx="8077200" cy="2486025"/>
          </a:xfrm>
          <a:prstGeom prst="rect">
            <a:avLst/>
          </a:prstGeom>
        </p:spPr>
      </p:pic>
      <p:sp>
        <p:nvSpPr>
          <p:cNvPr id="8" name="TextBox 7">
            <a:extLst>
              <a:ext uri="{FF2B5EF4-FFF2-40B4-BE49-F238E27FC236}">
                <a16:creationId xmlns:a16="http://schemas.microsoft.com/office/drawing/2014/main" id="{F57E64EF-F349-DBE2-54E9-A602127184A7}"/>
              </a:ext>
            </a:extLst>
          </p:cNvPr>
          <p:cNvSpPr txBox="1"/>
          <p:nvPr/>
        </p:nvSpPr>
        <p:spPr>
          <a:xfrm>
            <a:off x="914400" y="5177135"/>
            <a:ext cx="7620000" cy="923330"/>
          </a:xfrm>
          <a:prstGeom prst="rect">
            <a:avLst/>
          </a:prstGeom>
          <a:noFill/>
        </p:spPr>
        <p:txBody>
          <a:bodyPr wrap="square">
            <a:spAutoFit/>
          </a:bodyPr>
          <a:lstStyle/>
          <a:p>
            <a:pPr marL="285750" indent="-285750" algn="l">
              <a:buFont typeface="Arial" panose="020B0604020202020204" pitchFamily="34" charset="0"/>
              <a:buChar char="•"/>
            </a:pPr>
            <a:r>
              <a:rPr lang="en-US" b="0" i="0">
                <a:solidFill>
                  <a:srgbClr val="374151"/>
                </a:solidFill>
                <a:effectLst/>
                <a:latin typeface="Söhne"/>
              </a:rPr>
              <a:t>Machine Learning Algorithms Explored: Linear Regression, and Random Forests.</a:t>
            </a:r>
          </a:p>
          <a:p>
            <a:pPr marL="285750" indent="-285750" algn="l">
              <a:buFont typeface="Arial" panose="020B0604020202020204" pitchFamily="34" charset="0"/>
              <a:buChar char="•"/>
            </a:pPr>
            <a:r>
              <a:rPr lang="en-US" b="0" i="0">
                <a:solidFill>
                  <a:srgbClr val="374151"/>
                </a:solidFill>
                <a:effectLst/>
                <a:latin typeface="Söhne"/>
              </a:rPr>
              <a:t>Evaluation Metrics: Mean Squared Error (MSE) and R-squared (R2) score.</a:t>
            </a:r>
          </a:p>
        </p:txBody>
      </p:sp>
      <p:sp>
        <p:nvSpPr>
          <p:cNvPr id="10" name="TextBox 9">
            <a:extLst>
              <a:ext uri="{FF2B5EF4-FFF2-40B4-BE49-F238E27FC236}">
                <a16:creationId xmlns:a16="http://schemas.microsoft.com/office/drawing/2014/main" id="{46C3E936-926C-3878-CD13-E53E9124FD24}"/>
              </a:ext>
            </a:extLst>
          </p:cNvPr>
          <p:cNvSpPr txBox="1"/>
          <p:nvPr/>
        </p:nvSpPr>
        <p:spPr>
          <a:xfrm>
            <a:off x="914400" y="4807803"/>
            <a:ext cx="762000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374151"/>
                </a:solidFill>
                <a:effectLst/>
                <a:latin typeface="Söhne"/>
              </a:rPr>
              <a:t>Preprocessing: handling missing values, and outlier removal.</a:t>
            </a:r>
            <a:endParaRPr lang="en-US"/>
          </a:p>
        </p:txBody>
      </p:sp>
      <p:sp>
        <p:nvSpPr>
          <p:cNvPr id="11" name="TextBox 10">
            <a:extLst>
              <a:ext uri="{FF2B5EF4-FFF2-40B4-BE49-F238E27FC236}">
                <a16:creationId xmlns:a16="http://schemas.microsoft.com/office/drawing/2014/main" id="{B4D9946E-84B3-E600-1840-FAB83AA86CB0}"/>
              </a:ext>
            </a:extLst>
          </p:cNvPr>
          <p:cNvSpPr txBox="1"/>
          <p:nvPr/>
        </p:nvSpPr>
        <p:spPr>
          <a:xfrm>
            <a:off x="914400" y="4438471"/>
            <a:ext cx="762000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374151"/>
                </a:solidFill>
                <a:effectLst/>
                <a:latin typeface="Söhne"/>
              </a:rPr>
              <a:t>Exploring and visualizing: Scatter plot, Histogram, Heatmap</a:t>
            </a:r>
            <a:endParaRPr lang="en-US"/>
          </a:p>
        </p:txBody>
      </p:sp>
    </p:spTree>
    <p:extLst>
      <p:ext uri="{BB962C8B-B14F-4D97-AF65-F5344CB8AC3E}">
        <p14:creationId xmlns:p14="http://schemas.microsoft.com/office/powerpoint/2010/main" val="226109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225822"/>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457200" y="636097"/>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5. Machine learning models</a:t>
            </a:r>
            <a:endParaRPr lang="en-US" sz="2400" dirty="0"/>
          </a:p>
        </p:txBody>
      </p:sp>
      <p:pic>
        <p:nvPicPr>
          <p:cNvPr id="6" name="Picture 5">
            <a:extLst>
              <a:ext uri="{FF2B5EF4-FFF2-40B4-BE49-F238E27FC236}">
                <a16:creationId xmlns:a16="http://schemas.microsoft.com/office/drawing/2014/main" id="{CFB1398B-72DD-B565-BA93-FA3708AAB2AB}"/>
              </a:ext>
            </a:extLst>
          </p:cNvPr>
          <p:cNvPicPr>
            <a:picLocks noChangeAspect="1"/>
          </p:cNvPicPr>
          <p:nvPr/>
        </p:nvPicPr>
        <p:blipFill>
          <a:blip r:embed="rId3"/>
          <a:stretch>
            <a:fillRect/>
          </a:stretch>
        </p:blipFill>
        <p:spPr>
          <a:xfrm>
            <a:off x="121832" y="1149622"/>
            <a:ext cx="8945968" cy="5237924"/>
          </a:xfrm>
          <a:prstGeom prst="rect">
            <a:avLst/>
          </a:prstGeom>
        </p:spPr>
      </p:pic>
    </p:spTree>
    <p:extLst>
      <p:ext uri="{BB962C8B-B14F-4D97-AF65-F5344CB8AC3E}">
        <p14:creationId xmlns:p14="http://schemas.microsoft.com/office/powerpoint/2010/main" val="14104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5. Machine learning models</a:t>
            </a:r>
            <a:endParaRPr lang="en-US" sz="2400" dirty="0"/>
          </a:p>
        </p:txBody>
      </p:sp>
      <p:pic>
        <p:nvPicPr>
          <p:cNvPr id="6" name="Picture 5">
            <a:extLst>
              <a:ext uri="{FF2B5EF4-FFF2-40B4-BE49-F238E27FC236}">
                <a16:creationId xmlns:a16="http://schemas.microsoft.com/office/drawing/2014/main" id="{EF8380F4-D020-9AFF-1AA8-148DCFDDD241}"/>
              </a:ext>
            </a:extLst>
          </p:cNvPr>
          <p:cNvPicPr>
            <a:picLocks noChangeAspect="1"/>
          </p:cNvPicPr>
          <p:nvPr/>
        </p:nvPicPr>
        <p:blipFill>
          <a:blip r:embed="rId3"/>
          <a:stretch>
            <a:fillRect/>
          </a:stretch>
        </p:blipFill>
        <p:spPr>
          <a:xfrm>
            <a:off x="73678" y="780820"/>
            <a:ext cx="9070322" cy="5619980"/>
          </a:xfrm>
          <a:prstGeom prst="rect">
            <a:avLst/>
          </a:prstGeom>
        </p:spPr>
      </p:pic>
    </p:spTree>
    <p:extLst>
      <p:ext uri="{BB962C8B-B14F-4D97-AF65-F5344CB8AC3E}">
        <p14:creationId xmlns:p14="http://schemas.microsoft.com/office/powerpoint/2010/main" val="58005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6. Technologies</a:t>
            </a:r>
            <a:endParaRPr lang="en-US" sz="2400" dirty="0"/>
          </a:p>
        </p:txBody>
      </p:sp>
      <p:pic>
        <p:nvPicPr>
          <p:cNvPr id="1028" name="Picture 4" descr="What does the Python logo stand for? - Quora">
            <a:extLst>
              <a:ext uri="{FF2B5EF4-FFF2-40B4-BE49-F238E27FC236}">
                <a16:creationId xmlns:a16="http://schemas.microsoft.com/office/drawing/2014/main" id="{197E6CD7-E0A2-8001-9A7E-812B49A0EE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371600"/>
            <a:ext cx="1371600" cy="1314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reamlit Web App | Build Web Applications using Streamlit">
            <a:extLst>
              <a:ext uri="{FF2B5EF4-FFF2-40B4-BE49-F238E27FC236}">
                <a16:creationId xmlns:a16="http://schemas.microsoft.com/office/drawing/2014/main" id="{CDE9AC8C-F4D3-E039-1C47-887551D0E3E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333" t="21296" r="16667" b="14917"/>
          <a:stretch/>
        </p:blipFill>
        <p:spPr bwMode="auto">
          <a:xfrm>
            <a:off x="3162300" y="1219200"/>
            <a:ext cx="2133600" cy="10941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2517B55-720A-AA99-0FB1-0BA61EBD39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108" y="3104516"/>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ptimize Your AWS S3 Performance. AWS S3 provides a great ...">
            <a:extLst>
              <a:ext uri="{FF2B5EF4-FFF2-40B4-BE49-F238E27FC236}">
                <a16:creationId xmlns:a16="http://schemas.microsoft.com/office/drawing/2014/main" id="{51685125-6E6E-C0A6-4DDC-02A7F3A29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686" y="2828907"/>
            <a:ext cx="2742714" cy="1757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at is Amazon EC2 in AWS? | DevOps Automateinfra Learning">
            <a:extLst>
              <a:ext uri="{FF2B5EF4-FFF2-40B4-BE49-F238E27FC236}">
                <a16:creationId xmlns:a16="http://schemas.microsoft.com/office/drawing/2014/main" id="{393B4003-FF77-6AE8-7111-08E57C3146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2889" y="1143000"/>
            <a:ext cx="3056495" cy="19589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3E17610-22E9-EF26-BDF1-8ABE463046E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77000" y="3122931"/>
            <a:ext cx="1124585" cy="11245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w to secure AWS Api Gateway Requests with Signature ...">
            <a:extLst>
              <a:ext uri="{FF2B5EF4-FFF2-40B4-BE49-F238E27FC236}">
                <a16:creationId xmlns:a16="http://schemas.microsoft.com/office/drawing/2014/main" id="{4A89C09C-A92A-B348-67DC-18257FFABC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2186" y="4556227"/>
            <a:ext cx="1143000" cy="141490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ntro to Machine Learning">
            <a:extLst>
              <a:ext uri="{FF2B5EF4-FFF2-40B4-BE49-F238E27FC236}">
                <a16:creationId xmlns:a16="http://schemas.microsoft.com/office/drawing/2014/main" id="{4F09CB79-7D05-DF20-DE41-3AB763B42A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1764" y="4359276"/>
            <a:ext cx="2856281" cy="182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8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7. Implement &amp; Results</a:t>
            </a:r>
            <a:endParaRPr lang="en-US" sz="2400" dirty="0"/>
          </a:p>
        </p:txBody>
      </p:sp>
      <p:pic>
        <p:nvPicPr>
          <p:cNvPr id="8" name="Picture 7">
            <a:extLst>
              <a:ext uri="{FF2B5EF4-FFF2-40B4-BE49-F238E27FC236}">
                <a16:creationId xmlns:a16="http://schemas.microsoft.com/office/drawing/2014/main" id="{423EE370-23BE-3FC7-19A4-E4B71C2E36A5}"/>
              </a:ext>
            </a:extLst>
          </p:cNvPr>
          <p:cNvPicPr>
            <a:picLocks noChangeAspect="1"/>
          </p:cNvPicPr>
          <p:nvPr/>
        </p:nvPicPr>
        <p:blipFill>
          <a:blip r:embed="rId3"/>
          <a:stretch>
            <a:fillRect/>
          </a:stretch>
        </p:blipFill>
        <p:spPr>
          <a:xfrm>
            <a:off x="0" y="1564120"/>
            <a:ext cx="9144000" cy="3062832"/>
          </a:xfrm>
          <a:prstGeom prst="rect">
            <a:avLst/>
          </a:prstGeom>
        </p:spPr>
      </p:pic>
      <p:sp>
        <p:nvSpPr>
          <p:cNvPr id="11" name="TextBox 10">
            <a:extLst>
              <a:ext uri="{FF2B5EF4-FFF2-40B4-BE49-F238E27FC236}">
                <a16:creationId xmlns:a16="http://schemas.microsoft.com/office/drawing/2014/main" id="{F432BEE7-5BAF-16E5-5D7F-FD5A9ED3B5A1}"/>
              </a:ext>
            </a:extLst>
          </p:cNvPr>
          <p:cNvSpPr txBox="1"/>
          <p:nvPr/>
        </p:nvSpPr>
        <p:spPr>
          <a:xfrm>
            <a:off x="228600" y="4971871"/>
            <a:ext cx="8610600" cy="923330"/>
          </a:xfrm>
          <a:prstGeom prst="rect">
            <a:avLst/>
          </a:prstGeom>
          <a:noFill/>
        </p:spPr>
        <p:txBody>
          <a:bodyPr wrap="square">
            <a:spAutoFit/>
          </a:bodyPr>
          <a:lstStyle/>
          <a:p>
            <a:r>
              <a:rPr lang="en-US"/>
              <a:t>The df.describe() function provides a concise overview of the dataset's numerical features, quickly understand the data distribution, identify potential outliers, and get an overall sense of the range and variability of each feature.</a:t>
            </a:r>
          </a:p>
        </p:txBody>
      </p:sp>
    </p:spTree>
    <p:extLst>
      <p:ext uri="{BB962C8B-B14F-4D97-AF65-F5344CB8AC3E}">
        <p14:creationId xmlns:p14="http://schemas.microsoft.com/office/powerpoint/2010/main" val="188747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6. Implement &amp; Results</a:t>
            </a:r>
            <a:endParaRPr lang="en-US" sz="2400" dirty="0"/>
          </a:p>
        </p:txBody>
      </p:sp>
      <p:pic>
        <p:nvPicPr>
          <p:cNvPr id="4098" name="Picture 2" descr="0">
            <a:extLst>
              <a:ext uri="{FF2B5EF4-FFF2-40B4-BE49-F238E27FC236}">
                <a16:creationId xmlns:a16="http://schemas.microsoft.com/office/drawing/2014/main" id="{035F02BE-421C-E5A5-423B-F9BF78CFD4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760" y="1193800"/>
            <a:ext cx="2934835" cy="22547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0">
            <a:extLst>
              <a:ext uri="{FF2B5EF4-FFF2-40B4-BE49-F238E27FC236}">
                <a16:creationId xmlns:a16="http://schemas.microsoft.com/office/drawing/2014/main" id="{FC33AAF7-A1A3-F7C1-C868-DCFFB1D0C5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1193800"/>
            <a:ext cx="2934835" cy="222859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0">
            <a:extLst>
              <a:ext uri="{FF2B5EF4-FFF2-40B4-BE49-F238E27FC236}">
                <a16:creationId xmlns:a16="http://schemas.microsoft.com/office/drawing/2014/main" id="{A7A98E20-5172-EA12-63BE-9D26282F3C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3862" y="3422397"/>
            <a:ext cx="3528454" cy="294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77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6. Implement &amp; Results</a:t>
            </a:r>
            <a:endParaRPr lang="en-US" sz="2400" dirty="0"/>
          </a:p>
        </p:txBody>
      </p:sp>
      <p:sp>
        <p:nvSpPr>
          <p:cNvPr id="4" name="TextBox 3">
            <a:extLst>
              <a:ext uri="{FF2B5EF4-FFF2-40B4-BE49-F238E27FC236}">
                <a16:creationId xmlns:a16="http://schemas.microsoft.com/office/drawing/2014/main" id="{3EAEF24E-EF23-201F-ABEB-124B877E08D7}"/>
              </a:ext>
            </a:extLst>
          </p:cNvPr>
          <p:cNvSpPr txBox="1"/>
          <p:nvPr/>
        </p:nvSpPr>
        <p:spPr>
          <a:xfrm>
            <a:off x="609600" y="1290102"/>
            <a:ext cx="8305800" cy="4401205"/>
          </a:xfrm>
          <a:prstGeom prst="rect">
            <a:avLst/>
          </a:prstGeom>
          <a:noFill/>
        </p:spPr>
        <p:txBody>
          <a:bodyPr wrap="square">
            <a:spAutoFit/>
          </a:bodyPr>
          <a:lstStyle/>
          <a:p>
            <a:pPr algn="l">
              <a:buFont typeface="Arial" panose="020B0604020202020204" pitchFamily="34" charset="0"/>
              <a:buChar char="•"/>
            </a:pPr>
            <a:r>
              <a:rPr lang="en-US" sz="2000" b="1" i="0">
                <a:solidFill>
                  <a:srgbClr val="374151"/>
                </a:solidFill>
                <a:effectLst/>
                <a:latin typeface="Söhne"/>
              </a:rPr>
              <a:t>Machine Learning Algorithms Explored:</a:t>
            </a:r>
            <a:r>
              <a:rPr lang="en-US" sz="2000" b="0" i="0">
                <a:solidFill>
                  <a:srgbClr val="374151"/>
                </a:solidFill>
                <a:effectLst/>
                <a:latin typeface="Söhne"/>
              </a:rPr>
              <a:t> Linear Regression</a:t>
            </a:r>
            <a:r>
              <a:rPr lang="en-US" sz="2000">
                <a:solidFill>
                  <a:srgbClr val="374151"/>
                </a:solidFill>
                <a:latin typeface="Söhne"/>
              </a:rPr>
              <a:t> </a:t>
            </a:r>
            <a:r>
              <a:rPr lang="en-US" sz="2000" b="0" i="0">
                <a:solidFill>
                  <a:srgbClr val="374151"/>
                </a:solidFill>
                <a:effectLst/>
                <a:latin typeface="Söhne"/>
              </a:rPr>
              <a:t>and Random Forests.</a:t>
            </a:r>
          </a:p>
          <a:p>
            <a:pPr algn="l">
              <a:buFont typeface="Arial" panose="020B0604020202020204" pitchFamily="34" charset="0"/>
              <a:buChar char="•"/>
            </a:pPr>
            <a:r>
              <a:rPr lang="en-US" sz="2000" b="1" i="0">
                <a:solidFill>
                  <a:srgbClr val="374151"/>
                </a:solidFill>
                <a:effectLst/>
                <a:latin typeface="Söhne"/>
              </a:rPr>
              <a:t>Evaluation Metrics:</a:t>
            </a:r>
            <a:r>
              <a:rPr lang="en-US" sz="2000" b="0" i="0">
                <a:solidFill>
                  <a:srgbClr val="374151"/>
                </a:solidFill>
                <a:effectLst/>
                <a:latin typeface="Söhne"/>
              </a:rPr>
              <a:t> Mean Squared Error (MSE) and R-squared (R2) score.</a:t>
            </a:r>
          </a:p>
          <a:p>
            <a:pPr algn="l">
              <a:buFont typeface="Arial" panose="020B0604020202020204" pitchFamily="34" charset="0"/>
              <a:buChar char="•"/>
            </a:pPr>
            <a:endParaRPr lang="en-US" sz="2000" b="0" i="0">
              <a:solidFill>
                <a:srgbClr val="374151"/>
              </a:solidFill>
              <a:effectLst/>
              <a:latin typeface="Söhne"/>
            </a:endParaRPr>
          </a:p>
          <a:p>
            <a:pPr algn="l">
              <a:buFont typeface="Arial" panose="020B0604020202020204" pitchFamily="34" charset="0"/>
              <a:buChar char="•"/>
            </a:pPr>
            <a:r>
              <a:rPr lang="en-US" sz="2000" b="1" i="0">
                <a:solidFill>
                  <a:srgbClr val="374151"/>
                </a:solidFill>
                <a:effectLst/>
                <a:latin typeface="Söhne"/>
              </a:rPr>
              <a:t>Results:</a:t>
            </a:r>
          </a:p>
          <a:p>
            <a:pPr marL="742950" lvl="1" indent="-285750" algn="l">
              <a:buFont typeface="Arial" panose="020B0604020202020204" pitchFamily="34" charset="0"/>
              <a:buChar char="•"/>
            </a:pPr>
            <a:r>
              <a:rPr lang="en-US" sz="2000" b="0" i="0">
                <a:solidFill>
                  <a:srgbClr val="374151"/>
                </a:solidFill>
                <a:effectLst/>
                <a:latin typeface="Söhne"/>
              </a:rPr>
              <a:t>Linear Regression:</a:t>
            </a:r>
          </a:p>
          <a:p>
            <a:pPr marL="1200150" lvl="2" indent="-285750">
              <a:buFont typeface="Arial" panose="020B0604020202020204" pitchFamily="34" charset="0"/>
              <a:buChar char="•"/>
            </a:pPr>
            <a:r>
              <a:rPr lang="en-US" sz="2000" b="0" i="0">
                <a:solidFill>
                  <a:srgbClr val="374151"/>
                </a:solidFill>
                <a:effectLst/>
                <a:latin typeface="Söhne"/>
              </a:rPr>
              <a:t>Mean Squared Error: 21.737522829041577</a:t>
            </a:r>
          </a:p>
          <a:p>
            <a:pPr marL="1200150" lvl="2" indent="-285750">
              <a:buFont typeface="Arial" panose="020B0604020202020204" pitchFamily="34" charset="0"/>
              <a:buChar char="•"/>
            </a:pPr>
            <a:r>
              <a:rPr lang="en-US" sz="2000" b="0" i="0">
                <a:solidFill>
                  <a:srgbClr val="374151"/>
                </a:solidFill>
                <a:effectLst/>
                <a:latin typeface="Söhne"/>
              </a:rPr>
              <a:t>R-squared Score: 0.7035810523845631</a:t>
            </a:r>
          </a:p>
          <a:p>
            <a:pPr marL="742950" lvl="1" indent="-285750" algn="l">
              <a:buFont typeface="Arial" panose="020B0604020202020204" pitchFamily="34" charset="0"/>
              <a:buChar char="•"/>
            </a:pPr>
            <a:r>
              <a:rPr lang="en-US" sz="2000" b="0" i="0">
                <a:solidFill>
                  <a:srgbClr val="374151"/>
                </a:solidFill>
                <a:effectLst/>
                <a:latin typeface="Söhne"/>
              </a:rPr>
              <a:t>Random Forests: </a:t>
            </a:r>
          </a:p>
          <a:p>
            <a:pPr marL="1200150" lvl="2" indent="-285750">
              <a:buFont typeface="Arial" panose="020B0604020202020204" pitchFamily="34" charset="0"/>
              <a:buChar char="•"/>
            </a:pPr>
            <a:r>
              <a:rPr lang="en-US" sz="2000">
                <a:solidFill>
                  <a:srgbClr val="374151"/>
                </a:solidFill>
                <a:latin typeface="Söhne"/>
              </a:rPr>
              <a:t>Mean Squared Error: 8.026046029411765</a:t>
            </a:r>
          </a:p>
          <a:p>
            <a:pPr marL="1200150" lvl="2" indent="-285750">
              <a:buFont typeface="Arial" panose="020B0604020202020204" pitchFamily="34" charset="0"/>
              <a:buChar char="•"/>
            </a:pPr>
            <a:r>
              <a:rPr lang="en-US" sz="2000">
                <a:solidFill>
                  <a:srgbClr val="374151"/>
                </a:solidFill>
                <a:latin typeface="Söhne"/>
              </a:rPr>
              <a:t>R-squared Score: 0.890554589119381</a:t>
            </a:r>
          </a:p>
          <a:p>
            <a:pPr marL="1200150" lvl="2" indent="-285750">
              <a:buFont typeface="Arial" panose="020B0604020202020204" pitchFamily="34" charset="0"/>
              <a:buChar char="•"/>
            </a:pPr>
            <a:endParaRPr lang="en-US" sz="2000">
              <a:solidFill>
                <a:srgbClr val="374151"/>
              </a:solidFill>
              <a:latin typeface="Söhne"/>
            </a:endParaRPr>
          </a:p>
          <a:p>
            <a:pPr algn="l">
              <a:buFont typeface="Arial" panose="020B0604020202020204" pitchFamily="34" charset="0"/>
              <a:buChar char="•"/>
            </a:pPr>
            <a:r>
              <a:rPr lang="en-US" sz="2000" b="1" i="0">
                <a:solidFill>
                  <a:srgbClr val="374151"/>
                </a:solidFill>
                <a:effectLst/>
                <a:latin typeface="Söhne"/>
              </a:rPr>
              <a:t>Insights:</a:t>
            </a:r>
            <a:r>
              <a:rPr lang="en-US" sz="2000" b="0" i="0">
                <a:solidFill>
                  <a:srgbClr val="374151"/>
                </a:solidFill>
                <a:effectLst/>
                <a:latin typeface="Söhne"/>
              </a:rPr>
              <a:t> Random Forests outperformed other algorithms with the lowest MSE and highest R2 score.</a:t>
            </a:r>
          </a:p>
        </p:txBody>
      </p:sp>
    </p:spTree>
    <p:extLst>
      <p:ext uri="{BB962C8B-B14F-4D97-AF65-F5344CB8AC3E}">
        <p14:creationId xmlns:p14="http://schemas.microsoft.com/office/powerpoint/2010/main" val="273878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999" y="1111746"/>
            <a:ext cx="8458199" cy="400110"/>
          </a:xfrm>
          <a:prstGeom prst="rect">
            <a:avLst/>
          </a:prstGeom>
        </p:spPr>
        <p:txBody>
          <a:bodyPr wrap="square">
            <a:spAutoFit/>
          </a:bodyPr>
          <a:lstStyle/>
          <a:p>
            <a:endParaRPr lang="en-US" sz="2000" dirty="0"/>
          </a:p>
        </p:txBody>
      </p:sp>
      <p:sp>
        <p:nvSpPr>
          <p:cNvPr id="5" name="Title 1"/>
          <p:cNvSpPr>
            <a:spLocks noGrp="1"/>
          </p:cNvSpPr>
          <p:nvPr>
            <p:ph type="title"/>
          </p:nvPr>
        </p:nvSpPr>
        <p:spPr>
          <a:xfrm>
            <a:off x="457200" y="685800"/>
            <a:ext cx="8229600" cy="457200"/>
          </a:xfrm>
        </p:spPr>
        <p:txBody>
          <a:bodyPr/>
          <a:lstStyle/>
          <a:p>
            <a:r>
              <a:rPr lang="en-US" sz="2400"/>
              <a:t>7. Demo</a:t>
            </a:r>
            <a:endParaRPr lang="en-US" sz="2400" dirty="0"/>
          </a:p>
        </p:txBody>
      </p:sp>
      <p:sp>
        <p:nvSpPr>
          <p:cNvPr id="4" name="TextBox 3">
            <a:extLst>
              <a:ext uri="{FF2B5EF4-FFF2-40B4-BE49-F238E27FC236}">
                <a16:creationId xmlns:a16="http://schemas.microsoft.com/office/drawing/2014/main" id="{E01EB7A0-56B7-D564-A1DC-81681BE8EC6F}"/>
              </a:ext>
            </a:extLst>
          </p:cNvPr>
          <p:cNvSpPr txBox="1"/>
          <p:nvPr/>
        </p:nvSpPr>
        <p:spPr>
          <a:xfrm>
            <a:off x="533400" y="1307336"/>
            <a:ext cx="8458199" cy="523220"/>
          </a:xfrm>
          <a:prstGeom prst="rect">
            <a:avLst/>
          </a:prstGeom>
          <a:noFill/>
        </p:spPr>
        <p:txBody>
          <a:bodyPr wrap="square">
            <a:spAutoFit/>
          </a:bodyPr>
          <a:lstStyle/>
          <a:p>
            <a:r>
              <a:rPr lang="en-US" sz="2800">
                <a:hlinkClick r:id="rId3"/>
              </a:rPr>
              <a:t>https://team3vncmu-housing-prediction.streamlit.app/</a:t>
            </a:r>
            <a:r>
              <a:rPr lang="en-US" sz="2800"/>
              <a:t> </a:t>
            </a:r>
          </a:p>
        </p:txBody>
      </p:sp>
      <p:pic>
        <p:nvPicPr>
          <p:cNvPr id="6" name="Picture 5">
            <a:extLst>
              <a:ext uri="{FF2B5EF4-FFF2-40B4-BE49-F238E27FC236}">
                <a16:creationId xmlns:a16="http://schemas.microsoft.com/office/drawing/2014/main" id="{49CEE903-386A-3BDE-05F5-87D92DB0EC7E}"/>
              </a:ext>
            </a:extLst>
          </p:cNvPr>
          <p:cNvPicPr>
            <a:picLocks noChangeAspect="1"/>
          </p:cNvPicPr>
          <p:nvPr/>
        </p:nvPicPr>
        <p:blipFill>
          <a:blip r:embed="rId4"/>
          <a:stretch>
            <a:fillRect/>
          </a:stretch>
        </p:blipFill>
        <p:spPr>
          <a:xfrm>
            <a:off x="3398418" y="2263039"/>
            <a:ext cx="2347163" cy="2331922"/>
          </a:xfrm>
          <a:prstGeom prst="rect">
            <a:avLst/>
          </a:prstGeom>
        </p:spPr>
      </p:pic>
    </p:spTree>
    <p:extLst>
      <p:ext uri="{BB962C8B-B14F-4D97-AF65-F5344CB8AC3E}">
        <p14:creationId xmlns:p14="http://schemas.microsoft.com/office/powerpoint/2010/main" val="226331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8. Lesson Learned - Things went well</a:t>
            </a:r>
            <a:endParaRPr lang="en-US" sz="2400" dirty="0"/>
          </a:p>
        </p:txBody>
      </p:sp>
      <p:sp>
        <p:nvSpPr>
          <p:cNvPr id="4" name="TextBox 3">
            <a:extLst>
              <a:ext uri="{FF2B5EF4-FFF2-40B4-BE49-F238E27FC236}">
                <a16:creationId xmlns:a16="http://schemas.microsoft.com/office/drawing/2014/main" id="{3EAEF24E-EF23-201F-ABEB-124B877E08D7}"/>
              </a:ext>
            </a:extLst>
          </p:cNvPr>
          <p:cNvSpPr txBox="1"/>
          <p:nvPr/>
        </p:nvSpPr>
        <p:spPr>
          <a:xfrm>
            <a:off x="609600" y="1290102"/>
            <a:ext cx="8305800" cy="5492273"/>
          </a:xfrm>
          <a:prstGeom prst="rect">
            <a:avLst/>
          </a:prstGeom>
          <a:noFill/>
        </p:spPr>
        <p:txBody>
          <a:bodyPr wrap="square">
            <a:spAutoFit/>
          </a:bodyPr>
          <a:lstStyle/>
          <a:p>
            <a:pPr marL="342900" lvl="0" indent="-342900">
              <a:lnSpc>
                <a:spcPct val="150000"/>
              </a:lnSpc>
              <a:buFont typeface="Wingdings" panose="05000000000000000000" pitchFamily="2" charset="2"/>
              <a:buChar char="Ø"/>
              <a:tabLst>
                <a:tab pos="457200" algn="l"/>
              </a:tabLst>
            </a:pPr>
            <a:r>
              <a:rPr lang="en-US" sz="1800">
                <a:solidFill>
                  <a:srgbClr val="374151"/>
                </a:solidFill>
                <a:effectLst/>
                <a:latin typeface="Segoe UI" panose="020B0502040204020203" pitchFamily="34" charset="0"/>
                <a:ea typeface="Times New Roman" panose="02020603050405020304" pitchFamily="18" charset="0"/>
              </a:rPr>
              <a:t>Understanding the Fundamentals of ML concepts and ML algorithms.</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Ø"/>
              <a:tabLst>
                <a:tab pos="457200" algn="l"/>
              </a:tabLst>
            </a:pPr>
            <a:r>
              <a:rPr lang="en-US" sz="1800">
                <a:solidFill>
                  <a:srgbClr val="374151"/>
                </a:solidFill>
                <a:effectLst/>
                <a:latin typeface="Segoe UI" panose="020B0502040204020203" pitchFamily="34" charset="0"/>
                <a:ea typeface="Times New Roman" panose="02020603050405020304" pitchFamily="18" charset="0"/>
              </a:rPr>
              <a:t>Practice some types of Machine Learning Algorithms: Linear Regression, Decision Tree, RandomForest</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Ø"/>
              <a:tabLst>
                <a:tab pos="457200" algn="l"/>
              </a:tabLst>
            </a:pPr>
            <a:r>
              <a:rPr lang="en-US" sz="1800">
                <a:solidFill>
                  <a:srgbClr val="374151"/>
                </a:solidFill>
                <a:effectLst/>
                <a:latin typeface="Segoe UI" panose="020B0502040204020203" pitchFamily="34" charset="0"/>
                <a:ea typeface="Times New Roman" panose="02020603050405020304" pitchFamily="18" charset="0"/>
              </a:rPr>
              <a:t>Understanding and Practicing Data Preprocessing, Model Selection and Evaluation: the methods to evaluate models such as Mean Squared Error, R-squared, và F1-score. Visualizing dataset. Apply the pipeline of Data Analysis.</a:t>
            </a:r>
          </a:p>
          <a:p>
            <a:pPr marL="342900" lvl="0" indent="-342900">
              <a:lnSpc>
                <a:spcPct val="150000"/>
              </a:lnSpc>
              <a:buFont typeface="Wingdings" panose="05000000000000000000" pitchFamily="2" charset="2"/>
              <a:buChar char="Ø"/>
              <a:tabLst>
                <a:tab pos="457200" algn="l"/>
              </a:tabLst>
            </a:pPr>
            <a:r>
              <a:rPr lang="en-US">
                <a:solidFill>
                  <a:srgbClr val="374151"/>
                </a:solidFill>
                <a:latin typeface="Segoe UI" panose="020B0502040204020203" pitchFamily="34" charset="0"/>
                <a:ea typeface="Times New Roman" panose="02020603050405020304" pitchFamily="18" charset="0"/>
              </a:rPr>
              <a:t>Use the various technologies AWS, Streamlit, Python, PyCham, Notebooks, Git, …</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Ø"/>
              <a:tabLst>
                <a:tab pos="457200" algn="l"/>
              </a:tabLst>
            </a:pPr>
            <a:r>
              <a:rPr lang="en-US" sz="1800">
                <a:solidFill>
                  <a:srgbClr val="FF0000"/>
                </a:solidFill>
                <a:effectLst/>
                <a:latin typeface="Segoe UI" panose="020B0502040204020203" pitchFamily="34" charset="0"/>
                <a:ea typeface="Times New Roman" panose="02020603050405020304" pitchFamily="18" charset="0"/>
              </a:rPr>
              <a:t>Demonstrate the “Real-world” Applications: Apply ML Algorithms/ Models that we have learned to solve “the real” problems. (small case)</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Ø"/>
              <a:tabLst>
                <a:tab pos="457200" algn="l"/>
              </a:tabLst>
            </a:pPr>
            <a:r>
              <a:rPr lang="en-US" sz="1800">
                <a:solidFill>
                  <a:srgbClr val="FF0000"/>
                </a:solidFill>
                <a:effectLst/>
                <a:latin typeface="Segoe UI" panose="020B0502040204020203" pitchFamily="34" charset="0"/>
                <a:ea typeface="Times New Roman" panose="02020603050405020304" pitchFamily="18" charset="0"/>
              </a:rPr>
              <a:t>How to / the approach to deliver the course ML to students (lectures/Quiz, Assignments, team projects, teamwork…)</a:t>
            </a:r>
            <a:endParaRPr lang="en-US" sz="1800">
              <a:effectLst/>
              <a:latin typeface="Times New Roman" panose="02020603050405020304" pitchFamily="18" charset="0"/>
              <a:ea typeface="Times New Roman" panose="02020603050405020304" pitchFamily="18" charset="0"/>
            </a:endParaRPr>
          </a:p>
          <a:p>
            <a:pPr marL="342900" indent="-342900" algn="l">
              <a:lnSpc>
                <a:spcPct val="150000"/>
              </a:lnSpc>
              <a:buFont typeface="Wingdings" panose="05000000000000000000" pitchFamily="2" charset="2"/>
              <a:buChar char="Ø"/>
            </a:pPr>
            <a:endParaRPr lang="en-US" sz="2000" b="0" i="0">
              <a:solidFill>
                <a:srgbClr val="374151"/>
              </a:solidFill>
              <a:effectLst/>
              <a:latin typeface="Söhne"/>
            </a:endParaRPr>
          </a:p>
        </p:txBody>
      </p:sp>
    </p:spTree>
    <p:extLst>
      <p:ext uri="{BB962C8B-B14F-4D97-AF65-F5344CB8AC3E}">
        <p14:creationId xmlns:p14="http://schemas.microsoft.com/office/powerpoint/2010/main" val="370539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8. Lesson Learned - Things not went well</a:t>
            </a:r>
            <a:endParaRPr lang="en-US" sz="2400" dirty="0"/>
          </a:p>
        </p:txBody>
      </p:sp>
      <p:sp>
        <p:nvSpPr>
          <p:cNvPr id="4" name="TextBox 3">
            <a:extLst>
              <a:ext uri="{FF2B5EF4-FFF2-40B4-BE49-F238E27FC236}">
                <a16:creationId xmlns:a16="http://schemas.microsoft.com/office/drawing/2014/main" id="{3EAEF24E-EF23-201F-ABEB-124B877E08D7}"/>
              </a:ext>
            </a:extLst>
          </p:cNvPr>
          <p:cNvSpPr txBox="1"/>
          <p:nvPr/>
        </p:nvSpPr>
        <p:spPr>
          <a:xfrm>
            <a:off x="609600" y="1290102"/>
            <a:ext cx="8305800" cy="3276282"/>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000" b="0" i="0">
                <a:solidFill>
                  <a:srgbClr val="374151"/>
                </a:solidFill>
                <a:effectLst/>
                <a:latin typeface="Söhne"/>
              </a:rPr>
              <a:t>ML is indeed a challenge for some team members: Machine Learning (ML) can be a challenge for some team members as it requires specific skills and in-depth knowledge.</a:t>
            </a:r>
          </a:p>
          <a:p>
            <a:pPr marL="342900" indent="-342900" algn="l">
              <a:lnSpc>
                <a:spcPct val="150000"/>
              </a:lnSpc>
              <a:buFont typeface="Wingdings" panose="05000000000000000000" pitchFamily="2" charset="2"/>
              <a:buChar char="Ø"/>
            </a:pPr>
            <a:r>
              <a:rPr lang="en-US" sz="2000">
                <a:solidFill>
                  <a:srgbClr val="374151"/>
                </a:solidFill>
                <a:latin typeface="Söhne"/>
              </a:rPr>
              <a:t>We have to research and practice more about clustering, classification, and tuning the performance of the models, etc.,</a:t>
            </a:r>
            <a:endParaRPr lang="en-US" sz="2000" b="0" i="0">
              <a:solidFill>
                <a:srgbClr val="374151"/>
              </a:solidFill>
              <a:effectLst/>
              <a:latin typeface="Söhne"/>
            </a:endParaRPr>
          </a:p>
          <a:p>
            <a:pPr marL="342900" indent="-342900" algn="l">
              <a:lnSpc>
                <a:spcPct val="150000"/>
              </a:lnSpc>
              <a:buFont typeface="Wingdings" panose="05000000000000000000" pitchFamily="2" charset="2"/>
              <a:buChar char="Ø"/>
            </a:pPr>
            <a:r>
              <a:rPr lang="en-US" sz="2000" b="0" i="0">
                <a:solidFill>
                  <a:srgbClr val="374151"/>
                </a:solidFill>
                <a:effectLst/>
                <a:latin typeface="Söhne"/>
              </a:rPr>
              <a:t>The deployment of the AWS infrastructure has not been successful</a:t>
            </a:r>
            <a:r>
              <a:rPr lang="en-US" sz="2000">
                <a:solidFill>
                  <a:srgbClr val="374151"/>
                </a:solidFill>
                <a:latin typeface="Söhne"/>
              </a:rPr>
              <a:t>.</a:t>
            </a:r>
          </a:p>
          <a:p>
            <a:pPr marL="342900" indent="-342900" algn="l">
              <a:lnSpc>
                <a:spcPct val="150000"/>
              </a:lnSpc>
              <a:buFont typeface="Wingdings" panose="05000000000000000000" pitchFamily="2" charset="2"/>
              <a:buChar char="Ø"/>
            </a:pPr>
            <a:r>
              <a:rPr lang="en-US" sz="2000" b="0" i="0">
                <a:solidFill>
                  <a:srgbClr val="374151"/>
                </a:solidFill>
                <a:effectLst/>
                <a:latin typeface="Söhne"/>
              </a:rPr>
              <a:t> </a:t>
            </a:r>
          </a:p>
        </p:txBody>
      </p:sp>
    </p:spTree>
    <p:extLst>
      <p:ext uri="{BB962C8B-B14F-4D97-AF65-F5344CB8AC3E}">
        <p14:creationId xmlns:p14="http://schemas.microsoft.com/office/powerpoint/2010/main" val="22565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itchFamily="34" charset="0"/>
                <a:cs typeface="Arial" pitchFamily="34" charset="0"/>
              </a:rPr>
              <a:t>Agenda</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a:latin typeface="Arial" pitchFamily="34" charset="0"/>
                <a:cs typeface="Arial" pitchFamily="34" charset="0"/>
              </a:rPr>
              <a:t>Introduction</a:t>
            </a:r>
            <a:endParaRPr lang="en-US" b="1" dirty="0">
              <a:latin typeface="Arial" pitchFamily="34" charset="0"/>
              <a:cs typeface="Arial" pitchFamily="34" charset="0"/>
            </a:endParaRPr>
          </a:p>
          <a:p>
            <a:pPr marL="514350" indent="-514350">
              <a:buFont typeface="+mj-lt"/>
              <a:buAutoNum type="arabicPeriod"/>
            </a:pPr>
            <a:r>
              <a:rPr lang="en-US" b="1">
                <a:latin typeface="Arial" pitchFamily="34" charset="0"/>
                <a:cs typeface="Arial" pitchFamily="34" charset="0"/>
              </a:rPr>
              <a:t>Project Goals</a:t>
            </a:r>
          </a:p>
          <a:p>
            <a:pPr marL="514350" indent="-514350">
              <a:buFont typeface="+mj-lt"/>
              <a:buAutoNum type="arabicPeriod"/>
            </a:pPr>
            <a:r>
              <a:rPr lang="en-US" b="1">
                <a:latin typeface="Arial" pitchFamily="34" charset="0"/>
                <a:cs typeface="Arial" pitchFamily="34" charset="0"/>
              </a:rPr>
              <a:t>Project Description</a:t>
            </a:r>
            <a:endParaRPr lang="en-US" b="1" dirty="0">
              <a:latin typeface="Arial" pitchFamily="34" charset="0"/>
              <a:cs typeface="Arial" pitchFamily="34" charset="0"/>
            </a:endParaRPr>
          </a:p>
          <a:p>
            <a:pPr marL="514350" indent="-514350">
              <a:buFont typeface="+mj-lt"/>
              <a:buAutoNum type="arabicPeriod"/>
            </a:pPr>
            <a:r>
              <a:rPr lang="en-US" b="1">
                <a:latin typeface="Arial" pitchFamily="34" charset="0"/>
                <a:cs typeface="Arial" pitchFamily="34" charset="0"/>
              </a:rPr>
              <a:t>High-level Architecture &amp; Pipeline </a:t>
            </a:r>
          </a:p>
          <a:p>
            <a:pPr marL="514350" indent="-514350">
              <a:buFont typeface="+mj-lt"/>
              <a:buAutoNum type="arabicPeriod"/>
            </a:pPr>
            <a:r>
              <a:rPr lang="en-US" b="1">
                <a:latin typeface="Arial" pitchFamily="34" charset="0"/>
                <a:cs typeface="Arial" pitchFamily="34" charset="0"/>
              </a:rPr>
              <a:t>ML Models</a:t>
            </a:r>
          </a:p>
          <a:p>
            <a:pPr marL="514350" indent="-514350">
              <a:buFont typeface="+mj-lt"/>
              <a:buAutoNum type="arabicPeriod"/>
            </a:pPr>
            <a:r>
              <a:rPr lang="en-US" b="1">
                <a:latin typeface="Arial" pitchFamily="34" charset="0"/>
                <a:cs typeface="Arial" pitchFamily="34" charset="0"/>
              </a:rPr>
              <a:t>Technologies</a:t>
            </a:r>
          </a:p>
          <a:p>
            <a:pPr marL="514350" indent="-514350">
              <a:buFont typeface="+mj-lt"/>
              <a:buAutoNum type="arabicPeriod"/>
            </a:pPr>
            <a:r>
              <a:rPr lang="en-US" b="1">
                <a:latin typeface="Arial" pitchFamily="34" charset="0"/>
                <a:cs typeface="Arial" pitchFamily="34" charset="0"/>
              </a:rPr>
              <a:t>Experiment &amp; Results</a:t>
            </a:r>
          </a:p>
          <a:p>
            <a:pPr marL="514350" indent="-514350">
              <a:buFont typeface="+mj-lt"/>
              <a:buAutoNum type="arabicPeriod"/>
            </a:pPr>
            <a:r>
              <a:rPr lang="en-US" b="1">
                <a:latin typeface="Arial" pitchFamily="34" charset="0"/>
                <a:cs typeface="Arial" pitchFamily="34" charset="0"/>
              </a:rPr>
              <a:t>Demo</a:t>
            </a:r>
            <a:endParaRPr lang="en-US" b="1" dirty="0">
              <a:latin typeface="Arial" pitchFamily="34" charset="0"/>
              <a:cs typeface="Arial" pitchFamily="34" charset="0"/>
            </a:endParaRPr>
          </a:p>
          <a:p>
            <a:pPr marL="514350" indent="-514350">
              <a:buFont typeface="+mj-lt"/>
              <a:buAutoNum type="arabicPeriod"/>
            </a:pPr>
            <a:r>
              <a:rPr lang="en-US" b="1">
                <a:latin typeface="Arial" pitchFamily="34" charset="0"/>
                <a:cs typeface="Arial" pitchFamily="34" charset="0"/>
              </a:rPr>
              <a:t>Lesson Learned</a:t>
            </a:r>
          </a:p>
          <a:p>
            <a:pPr marL="514350" indent="-514350">
              <a:buFont typeface="+mj-lt"/>
              <a:buAutoNum type="arabicPeriod"/>
            </a:pPr>
            <a:r>
              <a:rPr lang="en-US" b="1">
                <a:latin typeface="Arial" pitchFamily="34" charset="0"/>
                <a:cs typeface="Arial" pitchFamily="34" charset="0"/>
              </a:rPr>
              <a:t>Q&amp;A</a:t>
            </a:r>
            <a:endParaRPr lang="en-US" b="1" dirty="0">
              <a:latin typeface="Arial" pitchFamily="34" charset="0"/>
              <a:cs typeface="Arial" pitchFamily="34" charset="0"/>
            </a:endParaRPr>
          </a:p>
        </p:txBody>
      </p:sp>
      <p:sp>
        <p:nvSpPr>
          <p:cNvPr id="4" name="TextBox 3">
            <a:extLst>
              <a:ext uri="{FF2B5EF4-FFF2-40B4-BE49-F238E27FC236}">
                <a16:creationId xmlns:a16="http://schemas.microsoft.com/office/drawing/2014/main" id="{611BF273-AEAE-7185-25DA-AD366D1CCD7D}"/>
              </a:ext>
            </a:extLst>
          </p:cNvPr>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pic>
        <p:nvPicPr>
          <p:cNvPr id="5" name="Picture 4">
            <a:extLst>
              <a:ext uri="{FF2B5EF4-FFF2-40B4-BE49-F238E27FC236}">
                <a16:creationId xmlns:a16="http://schemas.microsoft.com/office/drawing/2014/main" id="{EC6FC026-BC33-F5A2-4C0A-4D659FEBFB59}"/>
              </a:ext>
            </a:extLst>
          </p:cNvPr>
          <p:cNvPicPr>
            <a:picLocks noChangeAspect="1"/>
          </p:cNvPicPr>
          <p:nvPr/>
        </p:nvPicPr>
        <p:blipFill rotWithShape="1">
          <a:blip r:embed="rId2"/>
          <a:srcRect l="11601" t="12402" r="14799" b="11600"/>
          <a:stretch/>
        </p:blipFill>
        <p:spPr>
          <a:xfrm>
            <a:off x="6553200" y="3654355"/>
            <a:ext cx="2438400" cy="2517845"/>
          </a:xfrm>
          <a:prstGeom prst="rect">
            <a:avLst/>
          </a:prstGeom>
          <a:effectLst>
            <a:softEdge rad="63500"/>
          </a:effectLst>
        </p:spPr>
      </p:pic>
    </p:spTree>
    <p:extLst>
      <p:ext uri="{BB962C8B-B14F-4D97-AF65-F5344CB8AC3E}">
        <p14:creationId xmlns:p14="http://schemas.microsoft.com/office/powerpoint/2010/main" val="9450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1752600"/>
          </a:xfrm>
        </p:spPr>
        <p:txBody>
          <a:bodyPr>
            <a:normAutofit/>
          </a:bodyPr>
          <a:lstStyle/>
          <a:p>
            <a:pPr marL="0" indent="0" algn="ctr">
              <a:buNone/>
            </a:pPr>
            <a:r>
              <a:rPr lang="en-US" sz="3600" b="1"/>
              <a:t>Thank you very much! </a:t>
            </a:r>
            <a:endParaRPr lang="en-US" sz="3600" b="1" dirty="0"/>
          </a:p>
          <a:p>
            <a:pPr marL="0" indent="0" algn="ctr">
              <a:buNone/>
            </a:pPr>
            <a:r>
              <a:rPr lang="en-US" sz="3600" b="1" dirty="0" err="1"/>
              <a:t>Cảm</a:t>
            </a:r>
            <a:r>
              <a:rPr lang="en-US" sz="3600" b="1" dirty="0"/>
              <a:t> </a:t>
            </a:r>
            <a:r>
              <a:rPr lang="en-US" sz="3600" b="1" dirty="0" err="1"/>
              <a:t>ơn</a:t>
            </a:r>
            <a:r>
              <a:rPr lang="en-US" sz="3600" b="1" dirty="0"/>
              <a:t>!</a:t>
            </a:r>
          </a:p>
        </p:txBody>
      </p:sp>
    </p:spTree>
    <p:extLst>
      <p:ext uri="{BB962C8B-B14F-4D97-AF65-F5344CB8AC3E}">
        <p14:creationId xmlns:p14="http://schemas.microsoft.com/office/powerpoint/2010/main" val="345823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225822"/>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457200" y="636097"/>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5. Machine learning models</a:t>
            </a:r>
            <a:endParaRPr lang="en-US" sz="2400" dirty="0"/>
          </a:p>
        </p:txBody>
      </p:sp>
      <p:pic>
        <p:nvPicPr>
          <p:cNvPr id="6" name="Picture 5">
            <a:extLst>
              <a:ext uri="{FF2B5EF4-FFF2-40B4-BE49-F238E27FC236}">
                <a16:creationId xmlns:a16="http://schemas.microsoft.com/office/drawing/2014/main" id="{CFB1398B-72DD-B565-BA93-FA3708AAB2AB}"/>
              </a:ext>
            </a:extLst>
          </p:cNvPr>
          <p:cNvPicPr>
            <a:picLocks noChangeAspect="1"/>
          </p:cNvPicPr>
          <p:nvPr/>
        </p:nvPicPr>
        <p:blipFill>
          <a:blip r:embed="rId3"/>
          <a:stretch>
            <a:fillRect/>
          </a:stretch>
        </p:blipFill>
        <p:spPr>
          <a:xfrm>
            <a:off x="121832" y="1149622"/>
            <a:ext cx="8945968" cy="5237924"/>
          </a:xfrm>
          <a:prstGeom prst="rect">
            <a:avLst/>
          </a:prstGeom>
        </p:spPr>
      </p:pic>
    </p:spTree>
    <p:extLst>
      <p:ext uri="{BB962C8B-B14F-4D97-AF65-F5344CB8AC3E}">
        <p14:creationId xmlns:p14="http://schemas.microsoft.com/office/powerpoint/2010/main" val="249001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5. Machine learning models</a:t>
            </a:r>
            <a:endParaRPr lang="en-US" sz="2400" dirty="0"/>
          </a:p>
        </p:txBody>
      </p:sp>
      <p:pic>
        <p:nvPicPr>
          <p:cNvPr id="6" name="Picture 5">
            <a:extLst>
              <a:ext uri="{FF2B5EF4-FFF2-40B4-BE49-F238E27FC236}">
                <a16:creationId xmlns:a16="http://schemas.microsoft.com/office/drawing/2014/main" id="{EF8380F4-D020-9AFF-1AA8-148DCFDDD241}"/>
              </a:ext>
            </a:extLst>
          </p:cNvPr>
          <p:cNvPicPr>
            <a:picLocks noChangeAspect="1"/>
          </p:cNvPicPr>
          <p:nvPr/>
        </p:nvPicPr>
        <p:blipFill>
          <a:blip r:embed="rId3"/>
          <a:stretch>
            <a:fillRect/>
          </a:stretch>
        </p:blipFill>
        <p:spPr>
          <a:xfrm>
            <a:off x="73678" y="780820"/>
            <a:ext cx="9070322" cy="5619980"/>
          </a:xfrm>
          <a:prstGeom prst="rect">
            <a:avLst/>
          </a:prstGeom>
        </p:spPr>
      </p:pic>
    </p:spTree>
    <p:extLst>
      <p:ext uri="{BB962C8B-B14F-4D97-AF65-F5344CB8AC3E}">
        <p14:creationId xmlns:p14="http://schemas.microsoft.com/office/powerpoint/2010/main" val="412515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8F8DC9-6E50-2870-5F67-698681780615}"/>
              </a:ext>
            </a:extLst>
          </p:cNvPr>
          <p:cNvPicPr>
            <a:picLocks noGrp="1" noChangeAspect="1"/>
          </p:cNvPicPr>
          <p:nvPr>
            <p:ph idx="1"/>
          </p:nvPr>
        </p:nvPicPr>
        <p:blipFill rotWithShape="1">
          <a:blip r:embed="rId3"/>
          <a:srcRect l="8547" t="7434" r="8546" b="36571"/>
          <a:stretch/>
        </p:blipFill>
        <p:spPr>
          <a:xfrm>
            <a:off x="762000" y="1447800"/>
            <a:ext cx="7391400" cy="2806700"/>
          </a:xfrm>
        </p:spPr>
      </p:pic>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dirty="0"/>
              <a:t>1</a:t>
            </a:r>
            <a:r>
              <a:rPr lang="en-US" sz="2400"/>
              <a:t>. Team Introduction</a:t>
            </a:r>
            <a:endParaRPr lang="en-US" sz="2400" dirty="0"/>
          </a:p>
        </p:txBody>
      </p:sp>
      <p:sp>
        <p:nvSpPr>
          <p:cNvPr id="2" name="TextBox 1">
            <a:extLst>
              <a:ext uri="{FF2B5EF4-FFF2-40B4-BE49-F238E27FC236}">
                <a16:creationId xmlns:a16="http://schemas.microsoft.com/office/drawing/2014/main" id="{01AAE67B-D3D7-71F4-71B1-653E40B4A725}"/>
              </a:ext>
            </a:extLst>
          </p:cNvPr>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sp>
        <p:nvSpPr>
          <p:cNvPr id="7" name="Rectangle: Rounded Corners 6">
            <a:extLst>
              <a:ext uri="{FF2B5EF4-FFF2-40B4-BE49-F238E27FC236}">
                <a16:creationId xmlns:a16="http://schemas.microsoft.com/office/drawing/2014/main" id="{8B3D90EE-674F-DA6E-8B1D-53227D86404C}"/>
              </a:ext>
            </a:extLst>
          </p:cNvPr>
          <p:cNvSpPr>
            <a:spLocks noGrp="1" noRot="1" noMove="1" noResize="1" noEditPoints="1" noAdjustHandles="1" noChangeArrowheads="1" noChangeShapeType="1"/>
          </p:cNvSpPr>
          <p:nvPr/>
        </p:nvSpPr>
        <p:spPr>
          <a:xfrm>
            <a:off x="838200" y="2641600"/>
            <a:ext cx="7620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Dieu</a:t>
            </a:r>
          </a:p>
        </p:txBody>
      </p:sp>
      <p:sp>
        <p:nvSpPr>
          <p:cNvPr id="8" name="Rectangle: Rounded Corners 7">
            <a:extLst>
              <a:ext uri="{FF2B5EF4-FFF2-40B4-BE49-F238E27FC236}">
                <a16:creationId xmlns:a16="http://schemas.microsoft.com/office/drawing/2014/main" id="{9092F412-7DE8-582A-B447-0F368E07EF19}"/>
              </a:ext>
            </a:extLst>
          </p:cNvPr>
          <p:cNvSpPr>
            <a:spLocks noGrp="1" noRot="1" noMove="1" noResize="1" noEditPoints="1" noAdjustHandles="1" noChangeArrowheads="1" noChangeShapeType="1"/>
          </p:cNvSpPr>
          <p:nvPr/>
        </p:nvSpPr>
        <p:spPr>
          <a:xfrm>
            <a:off x="3276600" y="2641600"/>
            <a:ext cx="7620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Trinh</a:t>
            </a:r>
          </a:p>
        </p:txBody>
      </p:sp>
      <p:sp>
        <p:nvSpPr>
          <p:cNvPr id="9" name="Rectangle: Rounded Corners 8">
            <a:extLst>
              <a:ext uri="{FF2B5EF4-FFF2-40B4-BE49-F238E27FC236}">
                <a16:creationId xmlns:a16="http://schemas.microsoft.com/office/drawing/2014/main" id="{32F53ACC-4F2F-D3A4-C7E2-730F71493413}"/>
              </a:ext>
            </a:extLst>
          </p:cNvPr>
          <p:cNvSpPr>
            <a:spLocks noGrp="1" noRot="1" noMove="1" noResize="1" noEditPoints="1" noAdjustHandles="1" noChangeArrowheads="1" noChangeShapeType="1"/>
          </p:cNvSpPr>
          <p:nvPr/>
        </p:nvSpPr>
        <p:spPr>
          <a:xfrm>
            <a:off x="4800600" y="2641600"/>
            <a:ext cx="7620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Tinh</a:t>
            </a:r>
          </a:p>
        </p:txBody>
      </p:sp>
      <p:sp>
        <p:nvSpPr>
          <p:cNvPr id="10" name="Rectangle: Rounded Corners 9">
            <a:extLst>
              <a:ext uri="{FF2B5EF4-FFF2-40B4-BE49-F238E27FC236}">
                <a16:creationId xmlns:a16="http://schemas.microsoft.com/office/drawing/2014/main" id="{10F66ABF-3063-BDF7-C44F-297B4EFDD117}"/>
              </a:ext>
            </a:extLst>
          </p:cNvPr>
          <p:cNvSpPr>
            <a:spLocks noGrp="1" noRot="1" noMove="1" noResize="1" noEditPoints="1" noAdjustHandles="1" noChangeArrowheads="1" noChangeShapeType="1"/>
          </p:cNvSpPr>
          <p:nvPr/>
        </p:nvSpPr>
        <p:spPr>
          <a:xfrm>
            <a:off x="5715000" y="2641600"/>
            <a:ext cx="16002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Mentor: Jason</a:t>
            </a:r>
          </a:p>
        </p:txBody>
      </p:sp>
      <p:sp>
        <p:nvSpPr>
          <p:cNvPr id="11" name="Rectangle: Rounded Corners 10">
            <a:extLst>
              <a:ext uri="{FF2B5EF4-FFF2-40B4-BE49-F238E27FC236}">
                <a16:creationId xmlns:a16="http://schemas.microsoft.com/office/drawing/2014/main" id="{9C42CC19-2E8E-C5A2-4697-86F610FCA79E}"/>
              </a:ext>
            </a:extLst>
          </p:cNvPr>
          <p:cNvSpPr>
            <a:spLocks noGrp="1" noRot="1" noMove="1" noResize="1" noEditPoints="1" noAdjustHandles="1" noChangeArrowheads="1" noChangeShapeType="1"/>
          </p:cNvSpPr>
          <p:nvPr/>
        </p:nvSpPr>
        <p:spPr>
          <a:xfrm>
            <a:off x="838200" y="4025900"/>
            <a:ext cx="9144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Thuan</a:t>
            </a:r>
          </a:p>
        </p:txBody>
      </p:sp>
      <p:sp>
        <p:nvSpPr>
          <p:cNvPr id="12" name="Rectangle: Rounded Corners 11">
            <a:extLst>
              <a:ext uri="{FF2B5EF4-FFF2-40B4-BE49-F238E27FC236}">
                <a16:creationId xmlns:a16="http://schemas.microsoft.com/office/drawing/2014/main" id="{7E07A631-9AC1-2BC2-A49B-CAAA8E672859}"/>
              </a:ext>
            </a:extLst>
          </p:cNvPr>
          <p:cNvSpPr>
            <a:spLocks noGrp="1" noRot="1" noMove="1" noResize="1" noEditPoints="1" noAdjustHandles="1" noChangeArrowheads="1" noChangeShapeType="1"/>
          </p:cNvSpPr>
          <p:nvPr/>
        </p:nvSpPr>
        <p:spPr>
          <a:xfrm>
            <a:off x="3276600" y="4025900"/>
            <a:ext cx="9144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Man</a:t>
            </a:r>
          </a:p>
        </p:txBody>
      </p:sp>
      <p:pic>
        <p:nvPicPr>
          <p:cNvPr id="13" name="Content Placeholder 4">
            <a:extLst>
              <a:ext uri="{FF2B5EF4-FFF2-40B4-BE49-F238E27FC236}">
                <a16:creationId xmlns:a16="http://schemas.microsoft.com/office/drawing/2014/main" id="{1FD0FC2D-B721-691A-AEF5-08F5A04F5703}"/>
              </a:ext>
            </a:extLst>
          </p:cNvPr>
          <p:cNvPicPr>
            <a:picLocks noGrp="1" noRot="1" noChangeAspect="1" noMove="1" noResize="1" noEditPoints="1" noAdjustHandles="1" noChangeArrowheads="1" noChangeShapeType="1" noCrop="1"/>
          </p:cNvPicPr>
          <p:nvPr/>
        </p:nvPicPr>
        <p:blipFill rotWithShape="1">
          <a:blip r:embed="rId3"/>
          <a:srcRect l="41666" t="63175" r="41667" b="8828"/>
          <a:stretch/>
        </p:blipFill>
        <p:spPr>
          <a:xfrm>
            <a:off x="6019800" y="2928203"/>
            <a:ext cx="1371600" cy="1295401"/>
          </a:xfrm>
          <a:prstGeom prst="rect">
            <a:avLst/>
          </a:prstGeom>
        </p:spPr>
      </p:pic>
      <p:sp>
        <p:nvSpPr>
          <p:cNvPr id="14" name="Rectangle: Rounded Corners 13">
            <a:extLst>
              <a:ext uri="{FF2B5EF4-FFF2-40B4-BE49-F238E27FC236}">
                <a16:creationId xmlns:a16="http://schemas.microsoft.com/office/drawing/2014/main" id="{BB33AF0C-15DE-E434-1859-607C745BA7EF}"/>
              </a:ext>
            </a:extLst>
          </p:cNvPr>
          <p:cNvSpPr>
            <a:spLocks noGrp="1" noRot="1" noMove="1" noResize="1" noEditPoints="1" noAdjustHandles="1" noChangeArrowheads="1" noChangeShapeType="1"/>
          </p:cNvSpPr>
          <p:nvPr/>
        </p:nvSpPr>
        <p:spPr>
          <a:xfrm>
            <a:off x="5709920" y="3995420"/>
            <a:ext cx="914400" cy="228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Sanh</a:t>
            </a:r>
          </a:p>
        </p:txBody>
      </p:sp>
      <p:sp>
        <p:nvSpPr>
          <p:cNvPr id="16" name="TextBox 15">
            <a:extLst>
              <a:ext uri="{FF2B5EF4-FFF2-40B4-BE49-F238E27FC236}">
                <a16:creationId xmlns:a16="http://schemas.microsoft.com/office/drawing/2014/main" id="{0E3A5EC4-3683-21DD-B14D-91E48D52C1B2}"/>
              </a:ext>
            </a:extLst>
          </p:cNvPr>
          <p:cNvSpPr txBox="1"/>
          <p:nvPr/>
        </p:nvSpPr>
        <p:spPr>
          <a:xfrm>
            <a:off x="220980" y="4648200"/>
            <a:ext cx="4960620" cy="2031325"/>
          </a:xfrm>
          <a:prstGeom prst="rect">
            <a:avLst/>
          </a:prstGeom>
          <a:noFill/>
        </p:spPr>
        <p:txBody>
          <a:bodyPr wrap="square">
            <a:spAutoFit/>
          </a:bodyPr>
          <a:lstStyle/>
          <a:p>
            <a:r>
              <a:rPr lang="en-US" b="1"/>
              <a:t>Mr. Dieu</a:t>
            </a:r>
          </a:p>
          <a:p>
            <a:pPr lvl="1"/>
            <a:r>
              <a:rPr lang="en-US"/>
              <a:t>Team lead, ML models</a:t>
            </a:r>
          </a:p>
          <a:p>
            <a:r>
              <a:rPr lang="en-US" b="1"/>
              <a:t>Mr. Thuan, Mr. Tinh</a:t>
            </a:r>
          </a:p>
          <a:p>
            <a:pPr lvl="1"/>
            <a:r>
              <a:rPr lang="en-US"/>
              <a:t>Infrastructures: AWS, EC2, git, deploy web app</a:t>
            </a:r>
          </a:p>
          <a:p>
            <a:r>
              <a:rPr lang="en-US" b="1"/>
              <a:t>Mr. Man</a:t>
            </a:r>
            <a:endParaRPr lang="en-US"/>
          </a:p>
          <a:p>
            <a:r>
              <a:rPr lang="en-US"/>
              <a:t>	Architecture, Pipeline, MLs, Presentation</a:t>
            </a:r>
          </a:p>
          <a:p>
            <a:pPr lvl="1"/>
            <a:endParaRPr lang="en-US"/>
          </a:p>
        </p:txBody>
      </p:sp>
      <p:sp>
        <p:nvSpPr>
          <p:cNvPr id="18" name="TextBox 17">
            <a:extLst>
              <a:ext uri="{FF2B5EF4-FFF2-40B4-BE49-F238E27FC236}">
                <a16:creationId xmlns:a16="http://schemas.microsoft.com/office/drawing/2014/main" id="{DC34866B-5C11-86A7-20BF-613CBE524D44}"/>
              </a:ext>
            </a:extLst>
          </p:cNvPr>
          <p:cNvSpPr txBox="1"/>
          <p:nvPr/>
        </p:nvSpPr>
        <p:spPr>
          <a:xfrm>
            <a:off x="5250180" y="5233074"/>
            <a:ext cx="4130040" cy="1200329"/>
          </a:xfrm>
          <a:prstGeom prst="rect">
            <a:avLst/>
          </a:prstGeom>
          <a:noFill/>
        </p:spPr>
        <p:txBody>
          <a:bodyPr wrap="square">
            <a:spAutoFit/>
          </a:bodyPr>
          <a:lstStyle/>
          <a:p>
            <a:r>
              <a:rPr lang="en-US" sz="1800" b="1"/>
              <a:t>Mr. Sanh, and Mr. Thuan</a:t>
            </a:r>
            <a:r>
              <a:rPr lang="en-US" sz="1800"/>
              <a:t> </a:t>
            </a:r>
          </a:p>
          <a:p>
            <a:r>
              <a:rPr lang="en-US"/>
              <a:t>	</a:t>
            </a:r>
            <a:r>
              <a:rPr lang="en-US" sz="1800"/>
              <a:t>Web App Development, MLs</a:t>
            </a:r>
          </a:p>
          <a:p>
            <a:r>
              <a:rPr lang="en-US" sz="1800" b="1"/>
              <a:t>Ms. Trinh </a:t>
            </a:r>
          </a:p>
          <a:p>
            <a:r>
              <a:rPr lang="en-US"/>
              <a:t>	</a:t>
            </a:r>
            <a:r>
              <a:rPr lang="en-US" sz="1800"/>
              <a:t>Testing, Docs, MLs</a:t>
            </a:r>
            <a:endParaRPr lang="en-US"/>
          </a:p>
        </p:txBody>
      </p:sp>
    </p:spTree>
    <p:extLst>
      <p:ext uri="{BB962C8B-B14F-4D97-AF65-F5344CB8AC3E}">
        <p14:creationId xmlns:p14="http://schemas.microsoft.com/office/powerpoint/2010/main" val="150664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915400" cy="5029199"/>
          </a:xfrm>
        </p:spPr>
        <p:txBody>
          <a:bodyPr>
            <a:noAutofit/>
          </a:bodyPr>
          <a:lstStyle/>
          <a:p>
            <a:pPr lvl="1">
              <a:lnSpc>
                <a:spcPct val="150000"/>
              </a:lnSpc>
            </a:pPr>
            <a:r>
              <a:rPr lang="en-US" sz="2000"/>
              <a:t>AI/ML is becoming increasingly important in the real estate market. </a:t>
            </a:r>
          </a:p>
          <a:p>
            <a:pPr lvl="1">
              <a:lnSpc>
                <a:spcPct val="150000"/>
              </a:lnSpc>
            </a:pPr>
            <a:r>
              <a:rPr lang="en-US" sz="2000"/>
              <a:t>AI/ML can help in automating various tasks such as property valuation, lead generation, and customer service.</a:t>
            </a:r>
          </a:p>
          <a:p>
            <a:pPr lvl="1">
              <a:lnSpc>
                <a:spcPct val="150000"/>
              </a:lnSpc>
            </a:pPr>
            <a:r>
              <a:rPr lang="en-US" sz="2000"/>
              <a:t>AI can analyze large amounts of data to determine the value of a property based on various factors such as location, size, and amenities.</a:t>
            </a:r>
          </a:p>
          <a:p>
            <a:pPr lvl="1">
              <a:lnSpc>
                <a:spcPct val="150000"/>
              </a:lnSpc>
            </a:pPr>
            <a:r>
              <a:rPr lang="en-US" sz="2000"/>
              <a:t>ML algorithms can also be used to identify potential buyers or sellers based on their online behavior and preferences. </a:t>
            </a:r>
          </a:p>
          <a:p>
            <a:pPr marL="457200" lvl="1" indent="0">
              <a:lnSpc>
                <a:spcPct val="150000"/>
              </a:lnSpc>
              <a:buNone/>
            </a:pPr>
            <a:r>
              <a:rPr lang="en-US" sz="2000" i="1">
                <a:solidFill>
                  <a:srgbClr val="FF0000"/>
                </a:solidFill>
              </a:rPr>
              <a:t>=&gt; </a:t>
            </a:r>
            <a:r>
              <a:rPr lang="en-US" sz="2000" b="1" i="1">
                <a:solidFill>
                  <a:srgbClr val="FF0000"/>
                </a:solidFill>
                <a:effectLst/>
                <a:latin typeface="Söhne"/>
              </a:rPr>
              <a:t>Housing price prediction assists buyers, sellers, and real estate agents in making informed decisions.</a:t>
            </a:r>
            <a:endParaRPr lang="en-US" sz="2000" b="1" i="1" dirty="0">
              <a:solidFill>
                <a:srgbClr val="FF0000"/>
              </a:solidFill>
            </a:endParaRPr>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1. Introduction (2)</a:t>
            </a:r>
            <a:endParaRPr lang="en-US" sz="2400" dirty="0"/>
          </a:p>
        </p:txBody>
      </p:sp>
      <p:sp>
        <p:nvSpPr>
          <p:cNvPr id="2" name="TextBox 1">
            <a:extLst>
              <a:ext uri="{FF2B5EF4-FFF2-40B4-BE49-F238E27FC236}">
                <a16:creationId xmlns:a16="http://schemas.microsoft.com/office/drawing/2014/main" id="{22DCB95C-AE0B-559A-BC6C-51B8CC63471B}"/>
              </a:ext>
            </a:extLst>
          </p:cNvPr>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spTree>
    <p:extLst>
      <p:ext uri="{BB962C8B-B14F-4D97-AF65-F5344CB8AC3E}">
        <p14:creationId xmlns:p14="http://schemas.microsoft.com/office/powerpoint/2010/main" val="92819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534400" cy="5029199"/>
          </a:xfrm>
        </p:spPr>
        <p:txBody>
          <a:bodyPr>
            <a:noAutofit/>
          </a:bodyPr>
          <a:lstStyle/>
          <a:p>
            <a:pPr algn="l">
              <a:buFont typeface="Arial" panose="020B0604020202020204" pitchFamily="34" charset="0"/>
              <a:buChar char="•"/>
            </a:pPr>
            <a:r>
              <a:rPr lang="en-US" sz="2000" b="1"/>
              <a:t>Goals of Project</a:t>
            </a:r>
          </a:p>
          <a:p>
            <a:pPr lvl="1"/>
            <a:r>
              <a:rPr lang="en-US" sz="1800" i="1"/>
              <a:t>Building web applications and successfully deploying machine learning models for predicting house prices in Boston, based on the Boston housing dataset.</a:t>
            </a:r>
          </a:p>
          <a:p>
            <a:pPr lvl="1"/>
            <a:r>
              <a:rPr lang="en-US" sz="2000" i="1"/>
              <a:t>Enable real estate agents to provide data-driven insights to clients.</a:t>
            </a:r>
          </a:p>
          <a:p>
            <a:pPr lvl="1"/>
            <a:endParaRPr lang="en-US" sz="2000" i="1"/>
          </a:p>
          <a:p>
            <a:r>
              <a:rPr lang="en-US" sz="2000" b="1"/>
              <a:t>Goals of team members</a:t>
            </a:r>
          </a:p>
          <a:p>
            <a:pPr lvl="1">
              <a:lnSpc>
                <a:spcPct val="150000"/>
              </a:lnSpc>
            </a:pPr>
            <a:r>
              <a:rPr lang="en-US" sz="1800" i="1"/>
              <a:t>Learn the ML Models and the pipeline to implement MLs</a:t>
            </a:r>
          </a:p>
          <a:p>
            <a:pPr lvl="1">
              <a:lnSpc>
                <a:spcPct val="150000"/>
              </a:lnSpc>
            </a:pPr>
            <a:r>
              <a:rPr lang="en-US" sz="1800" i="1"/>
              <a:t>Demonstrate how to deploy the ML project in the real environment using many related technologies (AWS, Git, Python, …)</a:t>
            </a:r>
          </a:p>
          <a:p>
            <a:pPr lvl="1">
              <a:lnSpc>
                <a:spcPct val="150000"/>
              </a:lnSpc>
            </a:pPr>
            <a:r>
              <a:rPr lang="en-US" sz="1800" b="1" i="1"/>
              <a:t>Learn the way to apply those activities / deliver the course at our university efficiently.</a:t>
            </a:r>
            <a:endParaRPr lang="en-US" sz="2000" b="1" i="1" dirty="0">
              <a:solidFill>
                <a:srgbClr val="FF0000"/>
              </a:solidFill>
            </a:endParaRPr>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2. Project Goals</a:t>
            </a:r>
            <a:endParaRPr lang="en-US" sz="2400" dirty="0"/>
          </a:p>
        </p:txBody>
      </p:sp>
      <p:sp>
        <p:nvSpPr>
          <p:cNvPr id="2" name="TextBox 1">
            <a:extLst>
              <a:ext uri="{FF2B5EF4-FFF2-40B4-BE49-F238E27FC236}">
                <a16:creationId xmlns:a16="http://schemas.microsoft.com/office/drawing/2014/main" id="{22DCB95C-AE0B-559A-BC6C-51B8CC63471B}"/>
              </a:ext>
            </a:extLst>
          </p:cNvPr>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spTree>
    <p:extLst>
      <p:ext uri="{BB962C8B-B14F-4D97-AF65-F5344CB8AC3E}">
        <p14:creationId xmlns:p14="http://schemas.microsoft.com/office/powerpoint/2010/main" val="8402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763000" cy="5029199"/>
          </a:xfrm>
        </p:spPr>
        <p:txBody>
          <a:bodyPr>
            <a:noAutofit/>
          </a:bodyPr>
          <a:lstStyle/>
          <a:p>
            <a:pPr algn="l">
              <a:buFont typeface="Arial" panose="020B0604020202020204" pitchFamily="34" charset="0"/>
              <a:buChar char="•"/>
            </a:pPr>
            <a:r>
              <a:rPr lang="en-US" sz="1800" b="0" i="0">
                <a:solidFill>
                  <a:srgbClr val="374151"/>
                </a:solidFill>
                <a:effectLst/>
              </a:rPr>
              <a:t>Build a machine learning model to predict housing prices based on various features.</a:t>
            </a:r>
          </a:p>
          <a:p>
            <a:pPr lvl="1"/>
            <a:r>
              <a:rPr lang="en-US" sz="1800" b="0" i="1">
                <a:solidFill>
                  <a:srgbClr val="374151"/>
                </a:solidFill>
                <a:effectLst/>
              </a:rPr>
              <a:t>Dataset: Boston Housing Dataset (link </a:t>
            </a:r>
            <a:r>
              <a:rPr lang="en-US" sz="1800" b="0" i="1">
                <a:solidFill>
                  <a:srgbClr val="374151"/>
                </a:solidFill>
                <a:effectLst/>
                <a:hlinkClick r:id="rId3"/>
              </a:rPr>
              <a:t>http://lib.stat.cmu.edu/datasets/boston</a:t>
            </a:r>
            <a:r>
              <a:rPr lang="en-US" sz="1800" b="0" i="1">
                <a:solidFill>
                  <a:srgbClr val="374151"/>
                </a:solidFill>
                <a:effectLst/>
              </a:rPr>
              <a:t> )</a:t>
            </a:r>
          </a:p>
          <a:p>
            <a:pPr lvl="1"/>
            <a:r>
              <a:rPr lang="en-US" sz="1800" b="0" i="1">
                <a:solidFill>
                  <a:srgbClr val="374151"/>
                </a:solidFill>
                <a:effectLst/>
              </a:rPr>
              <a:t>Preprocessing: handling missing values, and outlier removal.</a:t>
            </a:r>
          </a:p>
          <a:p>
            <a:pPr lvl="1"/>
            <a:r>
              <a:rPr lang="en-US" sz="1800" i="1">
                <a:solidFill>
                  <a:srgbClr val="374151"/>
                </a:solidFill>
              </a:rPr>
              <a:t>Exploring datasets and visualizing the data </a:t>
            </a:r>
          </a:p>
          <a:p>
            <a:pPr lvl="1"/>
            <a:r>
              <a:rPr lang="en-US" sz="1800" b="0" i="1">
                <a:solidFill>
                  <a:srgbClr val="374151"/>
                </a:solidFill>
                <a:effectLst/>
              </a:rPr>
              <a:t>Predicting the price </a:t>
            </a:r>
            <a:r>
              <a:rPr lang="en-US" sz="1800" i="1">
                <a:solidFill>
                  <a:srgbClr val="374151"/>
                </a:solidFill>
              </a:rPr>
              <a:t>of housing based on user input data.</a:t>
            </a:r>
          </a:p>
          <a:p>
            <a:pPr lvl="1"/>
            <a:endParaRPr lang="en-US" sz="1800" b="0" i="0">
              <a:solidFill>
                <a:srgbClr val="374151"/>
              </a:solidFill>
              <a:effectLst/>
            </a:endParaRPr>
          </a:p>
          <a:p>
            <a:pPr algn="l">
              <a:buFont typeface="Arial" panose="020B0604020202020204" pitchFamily="34" charset="0"/>
              <a:buChar char="•"/>
            </a:pPr>
            <a:r>
              <a:rPr lang="en-US" sz="1800" b="0" i="0">
                <a:solidFill>
                  <a:srgbClr val="31333F"/>
                </a:solidFill>
                <a:effectLst/>
              </a:rPr>
              <a:t>The Boston Housing dataset contains information about various features of houses in Boston.</a:t>
            </a:r>
          </a:p>
          <a:p>
            <a:pPr algn="l">
              <a:buFont typeface="Arial" panose="020B0604020202020204" pitchFamily="34" charset="0"/>
              <a:buChar char="•"/>
            </a:pPr>
            <a:r>
              <a:rPr lang="en-US" sz="1800" b="0" i="0">
                <a:solidFill>
                  <a:srgbClr val="31333F"/>
                </a:solidFill>
                <a:effectLst/>
              </a:rPr>
              <a:t>It includes attributes such as per capita crime rate, proportion of residential land zoned for lots over 25,000 sq.ft., average number of rooms per dwelling, etc.</a:t>
            </a:r>
          </a:p>
          <a:p>
            <a:pPr algn="l">
              <a:buFont typeface="Arial" panose="020B0604020202020204" pitchFamily="34" charset="0"/>
              <a:buChar char="•"/>
            </a:pPr>
            <a:r>
              <a:rPr lang="en-US" sz="1800" b="0" i="0">
                <a:solidFill>
                  <a:srgbClr val="31333F"/>
                </a:solidFill>
                <a:effectLst/>
              </a:rPr>
              <a:t>The target variable is the median value of owner-occupied homes in thousands of dollars.</a:t>
            </a:r>
          </a:p>
          <a:p>
            <a:pPr algn="l">
              <a:buFont typeface="Arial" panose="020B0604020202020204" pitchFamily="34" charset="0"/>
              <a:buChar char="•"/>
            </a:pPr>
            <a:r>
              <a:rPr lang="en-US" sz="1800" b="0" i="0">
                <a:solidFill>
                  <a:srgbClr val="31333F"/>
                </a:solidFill>
                <a:effectLst/>
              </a:rPr>
              <a:t>The dataset consists of 506 instances and 13 input features.</a:t>
            </a:r>
          </a:p>
          <a:p>
            <a:endParaRPr lang="en-US" sz="1800" b="0" i="0">
              <a:solidFill>
                <a:srgbClr val="374151"/>
              </a:solidFill>
              <a:effectLst/>
            </a:endParaRPr>
          </a:p>
          <a:p>
            <a:pPr algn="l">
              <a:buFont typeface="Arial" panose="020B0604020202020204" pitchFamily="34" charset="0"/>
              <a:buChar char="•"/>
            </a:pPr>
            <a:endParaRPr lang="en-US" sz="1800" b="1" i="1" dirty="0">
              <a:solidFill>
                <a:srgbClr val="FF0000"/>
              </a:solidFill>
            </a:endParaRPr>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3. Project Description</a:t>
            </a:r>
            <a:endParaRPr lang="en-US" sz="2400" dirty="0"/>
          </a:p>
        </p:txBody>
      </p:sp>
      <p:sp>
        <p:nvSpPr>
          <p:cNvPr id="2" name="TextBox 1">
            <a:extLst>
              <a:ext uri="{FF2B5EF4-FFF2-40B4-BE49-F238E27FC236}">
                <a16:creationId xmlns:a16="http://schemas.microsoft.com/office/drawing/2014/main" id="{22DCB95C-AE0B-559A-BC6C-51B8CC63471B}"/>
              </a:ext>
            </a:extLst>
          </p:cNvPr>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spTree>
    <p:extLst>
      <p:ext uri="{BB962C8B-B14F-4D97-AF65-F5344CB8AC3E}">
        <p14:creationId xmlns:p14="http://schemas.microsoft.com/office/powerpoint/2010/main" val="296467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1"/>
            <a:ext cx="8763000" cy="5029199"/>
          </a:xfrm>
        </p:spPr>
        <p:txBody>
          <a:bodyPr>
            <a:noAutofit/>
          </a:bodyPr>
          <a:lstStyle/>
          <a:p>
            <a:pPr marL="114300" indent="0">
              <a:spcBef>
                <a:spcPts val="600"/>
              </a:spcBef>
              <a:spcAft>
                <a:spcPts val="600"/>
              </a:spcAft>
              <a:buNone/>
            </a:pPr>
            <a:r>
              <a:rPr lang="en-US" sz="1300" b="1" kern="0">
                <a:solidFill>
                  <a:srgbClr val="000000"/>
                </a:solidFill>
                <a:effectLst/>
              </a:rPr>
              <a:t>There are 14 attributes in each case of the dataset. They are:</a:t>
            </a:r>
            <a:endParaRPr lang="en-US" sz="1300" b="1" kern="100">
              <a:effectLst/>
            </a:endParaRPr>
          </a:p>
          <a:p>
            <a:pPr marL="342900" lvl="0" indent="-342900">
              <a:spcBef>
                <a:spcPts val="600"/>
              </a:spcBef>
              <a:spcAft>
                <a:spcPts val="600"/>
              </a:spcAft>
              <a:tabLst>
                <a:tab pos="457200" algn="l"/>
              </a:tabLst>
            </a:pPr>
            <a:r>
              <a:rPr lang="en-US" sz="1300" kern="0">
                <a:solidFill>
                  <a:srgbClr val="000000"/>
                </a:solidFill>
                <a:effectLst/>
              </a:rPr>
              <a:t>CRIM - per capita crime rate by town</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ZN - proportion of residential land zoned for lots over 25,000 sq.ft.</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INDUS - proportion of non-retail business acres per town.</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CHAS - Charles River dummy variable (1 if tract bounds river; 0 otherwise)</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NOX - nitric oxides concentration (parts per 10 million)</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RM - average number of rooms per dwelling</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AGE - proportion of owner-occupied units built prior to 1940</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DIS - weighted distances to five Boston employment centres</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RAD - index of accessibility to radial highways</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TAX - full-value property-tax rate per $10,000</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PTRATIO - pupil-teacher ratio by town</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B - 1000(Bk - 0.63)^2 where Bk is the proportion of blacks by town</a:t>
            </a:r>
            <a:endParaRPr lang="en-US" sz="1300" kern="100">
              <a:effectLst/>
            </a:endParaRPr>
          </a:p>
          <a:p>
            <a:pPr marL="342900" lvl="0" indent="-342900">
              <a:spcBef>
                <a:spcPts val="600"/>
              </a:spcBef>
              <a:spcAft>
                <a:spcPts val="600"/>
              </a:spcAft>
              <a:tabLst>
                <a:tab pos="457200" algn="l"/>
              </a:tabLst>
            </a:pPr>
            <a:r>
              <a:rPr lang="en-US" sz="1300" kern="0">
                <a:solidFill>
                  <a:srgbClr val="000000"/>
                </a:solidFill>
                <a:effectLst/>
              </a:rPr>
              <a:t>LSTAT - % lower status of the population</a:t>
            </a:r>
            <a:endParaRPr lang="en-US" sz="1300" kern="100">
              <a:effectLst/>
            </a:endParaRPr>
          </a:p>
          <a:p>
            <a:r>
              <a:rPr lang="en-US" sz="1300" b="1" kern="0">
                <a:solidFill>
                  <a:srgbClr val="000000"/>
                </a:solidFill>
                <a:effectLst/>
              </a:rPr>
              <a:t>MEDV - Median value of owner-occupied homes in $1000's</a:t>
            </a:r>
            <a:endParaRPr lang="en-US" sz="1300" b="1" i="0">
              <a:solidFill>
                <a:srgbClr val="374151"/>
              </a:solidFill>
              <a:effectLst/>
            </a:endParaRPr>
          </a:p>
          <a:p>
            <a:pPr algn="l">
              <a:buFont typeface="Arial" panose="020B0604020202020204" pitchFamily="34" charset="0"/>
              <a:buChar char="•"/>
            </a:pPr>
            <a:endParaRPr lang="en-US" sz="1300" b="1" i="1" dirty="0">
              <a:solidFill>
                <a:srgbClr val="FF0000"/>
              </a:solidFill>
            </a:endParaRPr>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a:t>3. Project Description</a:t>
            </a:r>
            <a:endParaRPr lang="en-US" sz="2400" dirty="0"/>
          </a:p>
        </p:txBody>
      </p:sp>
      <p:sp>
        <p:nvSpPr>
          <p:cNvPr id="2" name="TextBox 1">
            <a:extLst>
              <a:ext uri="{FF2B5EF4-FFF2-40B4-BE49-F238E27FC236}">
                <a16:creationId xmlns:a16="http://schemas.microsoft.com/office/drawing/2014/main" id="{22DCB95C-AE0B-559A-BC6C-51B8CC63471B}"/>
              </a:ext>
            </a:extLst>
          </p:cNvPr>
          <p:cNvSpPr txBox="1"/>
          <p:nvPr/>
        </p:nvSpPr>
        <p:spPr>
          <a:xfrm>
            <a:off x="2514600" y="6458803"/>
            <a:ext cx="4419600" cy="369332"/>
          </a:xfrm>
          <a:prstGeom prst="rect">
            <a:avLst/>
          </a:prstGeom>
          <a:noFill/>
        </p:spPr>
        <p:txBody>
          <a:bodyPr wrap="square" rtlCol="0">
            <a:spAutoFit/>
          </a:bodyPr>
          <a:lstStyle/>
          <a:p>
            <a:pPr algn="ctr"/>
            <a:r>
              <a:rPr lang="en-US" b="1">
                <a:solidFill>
                  <a:srgbClr val="FFFF00"/>
                </a:solidFill>
              </a:rPr>
              <a:t>Train the Trainer Program for VN2023</a:t>
            </a:r>
            <a:endParaRPr lang="en-US" b="1" dirty="0">
              <a:solidFill>
                <a:srgbClr val="FFFF00"/>
              </a:solidFill>
            </a:endParaRPr>
          </a:p>
        </p:txBody>
      </p:sp>
    </p:spTree>
    <p:extLst>
      <p:ext uri="{BB962C8B-B14F-4D97-AF65-F5344CB8AC3E}">
        <p14:creationId xmlns:p14="http://schemas.microsoft.com/office/powerpoint/2010/main" val="173806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dirty="0"/>
              <a:t>4</a:t>
            </a:r>
            <a:r>
              <a:rPr lang="en-US" sz="2400"/>
              <a:t>. High level Architecture</a:t>
            </a:r>
            <a:endParaRPr lang="en-US" sz="2400" dirty="0"/>
          </a:p>
        </p:txBody>
      </p:sp>
      <p:pic>
        <p:nvPicPr>
          <p:cNvPr id="4" name="Picture 3">
            <a:extLst>
              <a:ext uri="{FF2B5EF4-FFF2-40B4-BE49-F238E27FC236}">
                <a16:creationId xmlns:a16="http://schemas.microsoft.com/office/drawing/2014/main" id="{C44E86B4-1F4D-966D-17A9-3F7027A2E7BA}"/>
              </a:ext>
            </a:extLst>
          </p:cNvPr>
          <p:cNvPicPr>
            <a:picLocks noChangeAspect="1"/>
          </p:cNvPicPr>
          <p:nvPr/>
        </p:nvPicPr>
        <p:blipFill>
          <a:blip r:embed="rId3"/>
          <a:stretch>
            <a:fillRect/>
          </a:stretch>
        </p:blipFill>
        <p:spPr>
          <a:xfrm>
            <a:off x="0" y="1183035"/>
            <a:ext cx="9144000" cy="4491930"/>
          </a:xfrm>
          <a:prstGeom prst="rect">
            <a:avLst/>
          </a:prstGeom>
        </p:spPr>
      </p:pic>
    </p:spTree>
    <p:extLst>
      <p:ext uri="{BB962C8B-B14F-4D97-AF65-F5344CB8AC3E}">
        <p14:creationId xmlns:p14="http://schemas.microsoft.com/office/powerpoint/2010/main" val="281639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029199"/>
          </a:xfrm>
        </p:spPr>
        <p:txBody>
          <a:bodyPr>
            <a:normAutofit/>
          </a:bodyPr>
          <a:lstStyle/>
          <a:p>
            <a:pPr marL="457200" lvl="1" indent="0">
              <a:lnSpc>
                <a:spcPct val="150000"/>
              </a:lnSpc>
              <a:buNone/>
            </a:pPr>
            <a:endParaRPr lang="en-US" sz="2000"/>
          </a:p>
          <a:p>
            <a:pPr lvl="2">
              <a:lnSpc>
                <a:spcPct val="150000"/>
              </a:lnSpc>
            </a:pPr>
            <a:endParaRPr lang="en-US" sz="2000"/>
          </a:p>
          <a:p>
            <a:pPr lvl="1">
              <a:lnSpc>
                <a:spcPct val="150000"/>
              </a:lnSpc>
            </a:pPr>
            <a:endParaRPr lang="en-US" sz="2000" dirty="0"/>
          </a:p>
        </p:txBody>
      </p:sp>
      <p:sp>
        <p:nvSpPr>
          <p:cNvPr id="5" name="Title 1"/>
          <p:cNvSpPr txBox="1">
            <a:spLocks/>
          </p:cNvSpPr>
          <p:nvPr/>
        </p:nvSpPr>
        <p:spPr>
          <a:xfrm>
            <a:off x="609600" y="685800"/>
            <a:ext cx="8229600"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A60000"/>
                </a:solidFill>
                <a:latin typeface="Tahoma" pitchFamily="34" charset="0"/>
                <a:ea typeface="Tahoma" pitchFamily="34" charset="0"/>
                <a:cs typeface="Tahoma" pitchFamily="34" charset="0"/>
              </a:defRPr>
            </a:lvl1pPr>
          </a:lstStyle>
          <a:p>
            <a:r>
              <a:rPr lang="en-US" sz="2400" dirty="0"/>
              <a:t>4</a:t>
            </a:r>
            <a:r>
              <a:rPr lang="en-US" sz="2400"/>
              <a:t>. High level Architecture (Streamlit Application)</a:t>
            </a:r>
            <a:endParaRPr lang="en-US" sz="2400" dirty="0"/>
          </a:p>
        </p:txBody>
      </p:sp>
      <p:pic>
        <p:nvPicPr>
          <p:cNvPr id="6" name="Picture 5">
            <a:extLst>
              <a:ext uri="{FF2B5EF4-FFF2-40B4-BE49-F238E27FC236}">
                <a16:creationId xmlns:a16="http://schemas.microsoft.com/office/drawing/2014/main" id="{324A0D46-C0CA-FCCB-89F8-1530D56C31BE}"/>
              </a:ext>
            </a:extLst>
          </p:cNvPr>
          <p:cNvPicPr>
            <a:picLocks noChangeAspect="1"/>
          </p:cNvPicPr>
          <p:nvPr/>
        </p:nvPicPr>
        <p:blipFill>
          <a:blip r:embed="rId3"/>
          <a:stretch>
            <a:fillRect/>
          </a:stretch>
        </p:blipFill>
        <p:spPr>
          <a:xfrm>
            <a:off x="0" y="1516062"/>
            <a:ext cx="9144000" cy="3825875"/>
          </a:xfrm>
          <a:prstGeom prst="rect">
            <a:avLst/>
          </a:prstGeom>
        </p:spPr>
      </p:pic>
    </p:spTree>
    <p:extLst>
      <p:ext uri="{BB962C8B-B14F-4D97-AF65-F5344CB8AC3E}">
        <p14:creationId xmlns:p14="http://schemas.microsoft.com/office/powerpoint/2010/main" val="3043325689"/>
      </p:ext>
    </p:extLst>
  </p:cSld>
  <p:clrMapOvr>
    <a:masterClrMapping/>
  </p:clrMapOvr>
</p:sld>
</file>

<file path=ppt/theme/theme1.xml><?xml version="1.0" encoding="utf-8"?>
<a:theme xmlns:a="http://schemas.openxmlformats.org/drawingml/2006/main" name="UW Software testing program">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 template</Template>
  <TotalTime>4189</TotalTime>
  <Words>1341</Words>
  <Application>Microsoft Office PowerPoint</Application>
  <PresentationFormat>On-screen Show (4:3)</PresentationFormat>
  <Paragraphs>160</Paragraphs>
  <Slides>22</Slides>
  <Notes>20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Segoe UI</vt:lpstr>
      <vt:lpstr>Söhne</vt:lpstr>
      <vt:lpstr>Tahoma</vt:lpstr>
      <vt:lpstr>Times New Roman</vt:lpstr>
      <vt:lpstr>Wingdings</vt:lpstr>
      <vt:lpstr>UW Software testing program</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Demo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 Nguyen Duc</dc:creator>
  <cp:lastModifiedBy>Duc Man Nguyen</cp:lastModifiedBy>
  <cp:revision>287</cp:revision>
  <cp:lastPrinted>2018-08-27T04:09:25Z</cp:lastPrinted>
  <dcterms:created xsi:type="dcterms:W3CDTF">2015-08-04T01:37:49Z</dcterms:created>
  <dcterms:modified xsi:type="dcterms:W3CDTF">2023-07-21T12:33:23Z</dcterms:modified>
</cp:coreProperties>
</file>