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3" r:id="rId4"/>
    <p:sldId id="357" r:id="rId5"/>
    <p:sldId id="358" r:id="rId6"/>
    <p:sldId id="359" r:id="rId7"/>
    <p:sldId id="360" r:id="rId8"/>
    <p:sldId id="337" r:id="rId9"/>
    <p:sldId id="367" r:id="rId10"/>
    <p:sldId id="361" r:id="rId11"/>
    <p:sldId id="348" r:id="rId12"/>
    <p:sldId id="368" r:id="rId13"/>
    <p:sldId id="369" r:id="rId14"/>
    <p:sldId id="364" r:id="rId15"/>
    <p:sldId id="365" r:id="rId16"/>
    <p:sldId id="362" r:id="rId17"/>
    <p:sldId id="371" r:id="rId18"/>
    <p:sldId id="363" r:id="rId19"/>
    <p:sldId id="366" r:id="rId20"/>
    <p:sldId id="370" r:id="rId21"/>
    <p:sldId id="294" r:id="rId2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6" autoAdjust="0"/>
  </p:normalViewPr>
  <p:slideViewPr>
    <p:cSldViewPr>
      <p:cViewPr varScale="1">
        <p:scale>
          <a:sx n="68" d="100"/>
          <a:sy n="68" d="100"/>
        </p:scale>
        <p:origin x="123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7280-874B-4C6F-AABE-809853FD4F7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6673-5416-4E6E-819A-B8B88894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4B98D-F154-45B7-B404-BBE285F3E68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4CEAA-E788-4DE2-9447-F5116AA2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5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3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8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9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CEAA-E788-4DE2-9447-F5116AA24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" y="4038600"/>
            <a:ext cx="4191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14800" y="4038600"/>
            <a:ext cx="43434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endParaRPr lang="en-US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61A305-C319-439C-AEA4-E816D144E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B35F2496-72FD-400F-B0ED-EAD55AE930D7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048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461A305-C319-439C-AEA4-E816D144E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A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aseline="0" dirty="0"/>
              <a:t>									</a:t>
            </a:r>
            <a:fld id="{D74AE533-5FDD-43D4-B68F-0DA2EF8BF608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50800"/>
            <a:ext cx="91440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153400" y="6400800"/>
            <a:ext cx="533400" cy="457200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red and grey logo&#10;&#10;Description automatically generated">
            <a:extLst>
              <a:ext uri="{FF2B5EF4-FFF2-40B4-BE49-F238E27FC236}">
                <a16:creationId xmlns:a16="http://schemas.microsoft.com/office/drawing/2014/main" id="{F2451260-D2BD-6E61-4A44-747323C53BD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455"/>
            <a:ext cx="1828800" cy="539818"/>
          </a:xfrm>
          <a:prstGeom prst="rect">
            <a:avLst/>
          </a:prstGeom>
        </p:spPr>
      </p:pic>
      <p:pic>
        <p:nvPicPr>
          <p:cNvPr id="1028" name="Picture 4" descr="Smash Lab – Smart Sensing for Humans Lab at Carnegie Mellon University">
            <a:extLst>
              <a:ext uri="{FF2B5EF4-FFF2-40B4-BE49-F238E27FC236}">
                <a16:creationId xmlns:a16="http://schemas.microsoft.com/office/drawing/2014/main" id="{8C225C99-2EB6-37A5-2D92-320FAAD0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-16988"/>
            <a:ext cx="3200400" cy="60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A60000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3vncmu-housing-prediction.streamlit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datasets/bost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638399"/>
            <a:ext cx="7599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Machine Learning</a:t>
            </a:r>
          </a:p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9E954-FEF5-04CE-0C3D-D57D1B0540D1}"/>
              </a:ext>
            </a:extLst>
          </p:cNvPr>
          <p:cNvSpPr/>
          <p:nvPr/>
        </p:nvSpPr>
        <p:spPr>
          <a:xfrm>
            <a:off x="533400" y="2746454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title: Boston Housing Price 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167C1-B144-1D81-BBDF-EBFAF15D7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1" t="12402" r="14799" b="11600"/>
          <a:stretch/>
        </p:blipFill>
        <p:spPr>
          <a:xfrm>
            <a:off x="3352800" y="3505200"/>
            <a:ext cx="2438400" cy="25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Pipeline of Implementing ML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3298B-1949-9602-387B-1ACBBD80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077200" cy="248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E64EF-F349-DBE2-54E9-A602127184A7}"/>
              </a:ext>
            </a:extLst>
          </p:cNvPr>
          <p:cNvSpPr txBox="1"/>
          <p:nvPr/>
        </p:nvSpPr>
        <p:spPr>
          <a:xfrm>
            <a:off x="914400" y="5177135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Machine Learning Algorithms Explored: Linear Regression, and Random Forests.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Evaluation Metrics: Mean Squared Error (MSE) and R-squared (R2) score.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E936-926C-3878-CD13-E53E9124FD24}"/>
              </a:ext>
            </a:extLst>
          </p:cNvPr>
          <p:cNvSpPr txBox="1"/>
          <p:nvPr/>
        </p:nvSpPr>
        <p:spPr>
          <a:xfrm>
            <a:off x="914400" y="480780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Preprocessing: handling missing values, and outlier removal.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9946E-84B3-E600-1840-FAB83AA86CB0}"/>
              </a:ext>
            </a:extLst>
          </p:cNvPr>
          <p:cNvSpPr txBox="1"/>
          <p:nvPr/>
        </p:nvSpPr>
        <p:spPr>
          <a:xfrm>
            <a:off x="914400" y="443847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Exploring and visualizing: Scatter plot, Histogram, Heatmap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Technologies</a:t>
            </a:r>
            <a:endParaRPr lang="en-US" sz="2400" dirty="0"/>
          </a:p>
        </p:txBody>
      </p:sp>
      <p:pic>
        <p:nvPicPr>
          <p:cNvPr id="1028" name="Picture 4" descr="What does the Python logo stand for? - Quora">
            <a:extLst>
              <a:ext uri="{FF2B5EF4-FFF2-40B4-BE49-F238E27FC236}">
                <a16:creationId xmlns:a16="http://schemas.microsoft.com/office/drawing/2014/main" id="{197E6CD7-E0A2-8001-9A7E-812B49A0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371600" cy="131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amlit Web App | Build Web Applications using Streamlit">
            <a:extLst>
              <a:ext uri="{FF2B5EF4-FFF2-40B4-BE49-F238E27FC236}">
                <a16:creationId xmlns:a16="http://schemas.microsoft.com/office/drawing/2014/main" id="{CDE9AC8C-F4D3-E039-1C47-887551D0E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1296" r="16667" b="14917"/>
          <a:stretch/>
        </p:blipFill>
        <p:spPr bwMode="auto">
          <a:xfrm>
            <a:off x="3162300" y="1219200"/>
            <a:ext cx="2133600" cy="109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517B55-720A-AA99-0FB1-0BA61EBD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8" y="310451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timize Your AWS S3 Performance. AWS S3 provides a great ...">
            <a:extLst>
              <a:ext uri="{FF2B5EF4-FFF2-40B4-BE49-F238E27FC236}">
                <a16:creationId xmlns:a16="http://schemas.microsoft.com/office/drawing/2014/main" id="{51685125-6E6E-C0A6-4DDC-02A7F3A2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86" y="2828907"/>
            <a:ext cx="2742714" cy="17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Amazon EC2 in AWS? | DevOps Automateinfra Learning">
            <a:extLst>
              <a:ext uri="{FF2B5EF4-FFF2-40B4-BE49-F238E27FC236}">
                <a16:creationId xmlns:a16="http://schemas.microsoft.com/office/drawing/2014/main" id="{393B4003-FF77-6AE8-7111-08E57C31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9" y="1143000"/>
            <a:ext cx="3056495" cy="19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3E17610-22E9-EF26-BDF1-8ABE4630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2931"/>
            <a:ext cx="1124585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secure AWS Api Gateway Requests with Signature ...">
            <a:extLst>
              <a:ext uri="{FF2B5EF4-FFF2-40B4-BE49-F238E27FC236}">
                <a16:creationId xmlns:a16="http://schemas.microsoft.com/office/drawing/2014/main" id="{4A89C09C-A92A-B348-67DC-18257FFA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86" y="4556227"/>
            <a:ext cx="1143000" cy="141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ro to Machine Learning">
            <a:extLst>
              <a:ext uri="{FF2B5EF4-FFF2-40B4-BE49-F238E27FC236}">
                <a16:creationId xmlns:a16="http://schemas.microsoft.com/office/drawing/2014/main" id="{4F09CB79-7D05-DF20-DE41-3AB763B4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4" y="4359276"/>
            <a:ext cx="2856281" cy="182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8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25822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36097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5. Machine learning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1398B-72DD-B565-BA93-FA3708AA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2" y="1149622"/>
            <a:ext cx="8945968" cy="52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5. Machine learning models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80F4-D020-9AFF-1AA8-148DCFD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" y="780820"/>
            <a:ext cx="9070322" cy="56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7. Implement &amp; Results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EE370-23BE-3FC7-19A4-E4B71C2E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4120"/>
            <a:ext cx="9144000" cy="3062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2BEE7-5BAF-16E5-5D7F-FD5A9ED3B5A1}"/>
              </a:ext>
            </a:extLst>
          </p:cNvPr>
          <p:cNvSpPr txBox="1"/>
          <p:nvPr/>
        </p:nvSpPr>
        <p:spPr>
          <a:xfrm>
            <a:off x="228600" y="4971871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df.describe() function provides a concise overview of the dataset's numerical features, quickly understand the data distribution, identify potential outliers, and get an overall sense of the range and variability of each feature.</a:t>
            </a:r>
          </a:p>
        </p:txBody>
      </p:sp>
    </p:spTree>
    <p:extLst>
      <p:ext uri="{BB962C8B-B14F-4D97-AF65-F5344CB8AC3E}">
        <p14:creationId xmlns:p14="http://schemas.microsoft.com/office/powerpoint/2010/main" val="188747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Implement &amp; Results</a:t>
            </a:r>
            <a:endParaRPr lang="en-US" sz="2400" dirty="0"/>
          </a:p>
        </p:txBody>
      </p:sp>
      <p:pic>
        <p:nvPicPr>
          <p:cNvPr id="4098" name="Picture 2" descr="0">
            <a:extLst>
              <a:ext uri="{FF2B5EF4-FFF2-40B4-BE49-F238E27FC236}">
                <a16:creationId xmlns:a16="http://schemas.microsoft.com/office/drawing/2014/main" id="{035F02BE-421C-E5A5-423B-F9BF78CF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" y="1193800"/>
            <a:ext cx="2934835" cy="22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">
            <a:extLst>
              <a:ext uri="{FF2B5EF4-FFF2-40B4-BE49-F238E27FC236}">
                <a16:creationId xmlns:a16="http://schemas.microsoft.com/office/drawing/2014/main" id="{FC33AAF7-A1A3-F7C1-C868-DCFFB1D0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93800"/>
            <a:ext cx="2934835" cy="22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0">
            <a:extLst>
              <a:ext uri="{FF2B5EF4-FFF2-40B4-BE49-F238E27FC236}">
                <a16:creationId xmlns:a16="http://schemas.microsoft.com/office/drawing/2014/main" id="{A7A98E20-5172-EA12-63BE-9D26282F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62" y="3422397"/>
            <a:ext cx="3528454" cy="29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7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6. Implement &amp; Results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Machine Learning Algorithms Explored: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Linear Regression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and Random Forests.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Evaluation Metrics: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Mean Squared Error (MSE) and R-squared (R2) score.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Results: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Linear Regression: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Mean Squared Error: 21.737522829041577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R-squared Score: 0.7035810523845631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Random Forests: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Mean Squared Error: 8.026046029411765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R-squared Score: 0.890554589119381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Söhne"/>
              </a:rPr>
              <a:t>Insights:</a:t>
            </a: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Random Forests outperformed other algorithms with the lowest MSE and highest R2 score.</a:t>
            </a:r>
          </a:p>
        </p:txBody>
      </p:sp>
    </p:spTree>
    <p:extLst>
      <p:ext uri="{BB962C8B-B14F-4D97-AF65-F5344CB8AC3E}">
        <p14:creationId xmlns:p14="http://schemas.microsoft.com/office/powerpoint/2010/main" val="273878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7A7-33B6-25CA-6AE1-CDC8380E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F186-80A4-9E14-727F-FB077ACD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1BA37-4E0C-324F-51EE-75C1482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376"/>
            <a:ext cx="476321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BB7DB-FD61-4E78-DEFC-2F37F23E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16" y="-24618"/>
            <a:ext cx="4280844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7B48B-751E-68FC-00D0-2F161315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-43376"/>
            <a:ext cx="584442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28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999" y="1111746"/>
            <a:ext cx="8458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57200"/>
          </a:xfrm>
        </p:spPr>
        <p:txBody>
          <a:bodyPr/>
          <a:lstStyle/>
          <a:p>
            <a:r>
              <a:rPr lang="en-US" sz="2400"/>
              <a:t>7. Demo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EB7A0-56B7-D564-A1DC-81681BE8EC6F}"/>
              </a:ext>
            </a:extLst>
          </p:cNvPr>
          <p:cNvSpPr txBox="1"/>
          <p:nvPr/>
        </p:nvSpPr>
        <p:spPr>
          <a:xfrm>
            <a:off x="533400" y="1307336"/>
            <a:ext cx="8458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hlinkClick r:id="rId3"/>
              </a:rPr>
              <a:t>https://team3vncmu-housing-prediction.streamlit.app/</a:t>
            </a:r>
            <a:r>
              <a:rPr lang="en-US" sz="28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EE903-386A-3BDE-05F5-87D92DB0E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18" y="2263039"/>
            <a:ext cx="2347163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1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8. Lesson Learned - Things went well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549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Understanding the Fundamentals of ML concepts and ML algorithms.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Practice some types of Machine Learning Algorithms: Linear Regression, Decision Tree, RandomForest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Understanding and Practicing Data Preprocessing, Model Selection and Evaluation: the methods to evaluate models such as Mean Squared Error, R-squared, và F1-score. Visualizing dataset. Apply the pipeline of Data Analysis.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 the various technologies AWS, Streamlit, Python, PyCham, Notebooks, Git, …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Demonstrate the “Real-world” Applications: Apply ML Algorithms/ Models that we have learned to solve “the real” problems. (just a small case)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to / the approach to deliver the course ML to students (lectures/ Quiz, Assignments, team projects, teamwork…)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0539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Project Description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High-level Architecture &amp; Pipeline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ML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Experiment &amp;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Demo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Lesson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Q&amp;A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BF273-AEAE-7185-25DA-AD366D1CCD7D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FC026-BC33-F5A2-4C0A-4D659FEBF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t="12402" r="14799" b="11600"/>
          <a:stretch/>
        </p:blipFill>
        <p:spPr>
          <a:xfrm>
            <a:off x="6553200" y="3654355"/>
            <a:ext cx="2438400" cy="251784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450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8. Lesson Learned - Things not went well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EF24E-EF23-201F-ABEB-124B877E08D7}"/>
              </a:ext>
            </a:extLst>
          </p:cNvPr>
          <p:cNvSpPr txBox="1"/>
          <p:nvPr/>
        </p:nvSpPr>
        <p:spPr>
          <a:xfrm>
            <a:off x="609600" y="1290102"/>
            <a:ext cx="830580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ML is indeed a challenge for some team members: Machine Learning (ML) can be a challenge for some team members as it requires specific skills and in-depth knowledge.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374151"/>
                </a:solidFill>
                <a:latin typeface="Söhne"/>
              </a:rPr>
              <a:t>We have to research and practice more about clustering, classification, and tuning the performance of the models, etc.,</a:t>
            </a:r>
            <a:endParaRPr lang="en-US" sz="2000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The deployment of the AWS infrastructure has not been successful</a:t>
            </a:r>
            <a:r>
              <a:rPr lang="en-US" sz="200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/>
              <a:t>Thank you very much! 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600" b="1"/>
              <a:t>Trân trọng Cảm </a:t>
            </a:r>
            <a:r>
              <a:rPr lang="en-US" sz="3600" b="1" dirty="0" err="1"/>
              <a:t>ơn</a:t>
            </a:r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82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F8DC9-6E50-2870-5F67-69868178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47" t="7434" r="8546" b="36571"/>
          <a:stretch/>
        </p:blipFill>
        <p:spPr>
          <a:xfrm>
            <a:off x="762000" y="1447800"/>
            <a:ext cx="7391400" cy="28067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1</a:t>
            </a:r>
            <a:r>
              <a:rPr lang="en-US" sz="2400"/>
              <a:t>. Team Introduction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AE67B-D3D7-71F4-71B1-653E40B4A725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3D90EE-674F-DA6E-8B1D-53227D8640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Dieu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92F412-7DE8-582A-B447-0F368E07EF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66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Trinh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F53ACC-4F2F-D3A4-C7E2-730F71493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00600" y="2641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Tinh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66ABF-3063-BDF7-C44F-297B4EFDD1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15000" y="26416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Mentor: Jason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42CC19-2E8E-C5A2-4697-86F610FCA7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40259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07A631-9AC1-2BC2-A49B-CAAA8E672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6600" y="402590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FD0FC2D-B721-691A-AEF5-08F5A04F5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41666" t="63175" r="41667" b="8828"/>
          <a:stretch/>
        </p:blipFill>
        <p:spPr>
          <a:xfrm>
            <a:off x="6019800" y="2928203"/>
            <a:ext cx="1371600" cy="129540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33AF0C-15DE-E434-1859-607C745BA7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09920" y="3995420"/>
            <a:ext cx="914400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Sanh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A5EC4-3683-21DD-B14D-91E48D52C1B2}"/>
              </a:ext>
            </a:extLst>
          </p:cNvPr>
          <p:cNvSpPr txBox="1"/>
          <p:nvPr/>
        </p:nvSpPr>
        <p:spPr>
          <a:xfrm>
            <a:off x="220980" y="4648200"/>
            <a:ext cx="4960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Mr. Dieu</a:t>
            </a:r>
          </a:p>
          <a:p>
            <a:pPr lvl="1"/>
            <a:r>
              <a:rPr lang="en-US"/>
              <a:t>Team lead, ML models</a:t>
            </a:r>
          </a:p>
          <a:p>
            <a:r>
              <a:rPr lang="en-US" b="1"/>
              <a:t>Mr. Thuan, Mr. Tinh</a:t>
            </a:r>
          </a:p>
          <a:p>
            <a:pPr lvl="1"/>
            <a:r>
              <a:rPr lang="en-US"/>
              <a:t>Infrastructures: AWS, EC2, git, deploy web app</a:t>
            </a:r>
          </a:p>
          <a:p>
            <a:r>
              <a:rPr lang="en-US" b="1"/>
              <a:t>Mr. Man</a:t>
            </a:r>
            <a:endParaRPr lang="en-US"/>
          </a:p>
          <a:p>
            <a:r>
              <a:rPr lang="en-US"/>
              <a:t>	Architecture, Pipeline, MLs, Presentation</a:t>
            </a:r>
          </a:p>
          <a:p>
            <a:pPr lvl="1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4866B-5C11-86A7-20BF-613CBE524D44}"/>
              </a:ext>
            </a:extLst>
          </p:cNvPr>
          <p:cNvSpPr txBox="1"/>
          <p:nvPr/>
        </p:nvSpPr>
        <p:spPr>
          <a:xfrm>
            <a:off x="5250180" y="5233074"/>
            <a:ext cx="4130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Mr. Sanh, and Mr. Thuan</a:t>
            </a:r>
            <a:r>
              <a:rPr lang="en-US" sz="1800"/>
              <a:t> </a:t>
            </a:r>
          </a:p>
          <a:p>
            <a:r>
              <a:rPr lang="en-US"/>
              <a:t>	</a:t>
            </a:r>
            <a:r>
              <a:rPr lang="en-US" sz="1800"/>
              <a:t>Web App Development, MLs</a:t>
            </a:r>
          </a:p>
          <a:p>
            <a:r>
              <a:rPr lang="en-US" sz="1800" b="1"/>
              <a:t>Ms. Trinh </a:t>
            </a:r>
          </a:p>
          <a:p>
            <a:r>
              <a:rPr lang="en-US"/>
              <a:t>	</a:t>
            </a:r>
            <a:r>
              <a:rPr lang="en-US" sz="1800"/>
              <a:t>Testing, Docs, MLs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02919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000"/>
              <a:t>AI/ML is becoming increasingly important in the real estate market. 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AI/ML can help in automating various tasks such as property valuation, lead generation, and customer service.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AI can analyze large amounts of data to determine the value of a property based on various factors such as location, size, and amenities.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ML algorithms can also be used to identify potential buyers or sellers based on their online behavior and preferences.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i="1">
                <a:solidFill>
                  <a:srgbClr val="FF0000"/>
                </a:solidFill>
              </a:rPr>
              <a:t>=&gt; </a:t>
            </a:r>
            <a:r>
              <a:rPr lang="en-US" sz="2000" b="1" i="1">
                <a:solidFill>
                  <a:srgbClr val="FF0000"/>
                </a:solidFill>
                <a:effectLst/>
                <a:latin typeface="Söhne"/>
              </a:rPr>
              <a:t>Housing price prediction assists buyers, sellers, and real estate agents in making informed decisions.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1. Introduction (2)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0291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/>
              <a:t>Goals of Project</a:t>
            </a:r>
          </a:p>
          <a:p>
            <a:pPr lvl="1"/>
            <a:r>
              <a:rPr lang="en-US" sz="1800" i="1"/>
              <a:t>Building web applications and successfully deploying machine learning models for predicting house prices in Boston, based on the Boston housing dataset.</a:t>
            </a:r>
          </a:p>
          <a:p>
            <a:pPr lvl="1"/>
            <a:r>
              <a:rPr lang="en-US" sz="2000" i="1"/>
              <a:t>Enable real estate agents to provide data-driven insights to clients.</a:t>
            </a:r>
          </a:p>
          <a:p>
            <a:pPr lvl="1"/>
            <a:endParaRPr lang="en-US" sz="2000" i="1"/>
          </a:p>
          <a:p>
            <a:r>
              <a:rPr lang="en-US" sz="2000" b="1"/>
              <a:t>Goals of team members</a:t>
            </a:r>
          </a:p>
          <a:p>
            <a:pPr lvl="1">
              <a:lnSpc>
                <a:spcPct val="150000"/>
              </a:lnSpc>
            </a:pPr>
            <a:r>
              <a:rPr lang="en-US" sz="1800" i="1"/>
              <a:t>Learn the ML Models and the pipeline to implement MLs</a:t>
            </a:r>
          </a:p>
          <a:p>
            <a:pPr lvl="1">
              <a:lnSpc>
                <a:spcPct val="150000"/>
              </a:lnSpc>
            </a:pPr>
            <a:r>
              <a:rPr lang="en-US" sz="1800" i="1"/>
              <a:t>Demonstrate how to deploy the ML project in the real environment using many related technologies (AWS, Git, Python, …)</a:t>
            </a:r>
          </a:p>
          <a:p>
            <a:pPr lvl="1">
              <a:lnSpc>
                <a:spcPct val="150000"/>
              </a:lnSpc>
            </a:pPr>
            <a:r>
              <a:rPr lang="en-US" sz="1800" b="1" i="1"/>
              <a:t>Learn the way to apply those activities / deliver the course at our university efficiently.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2. Project Goals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0291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74151"/>
                </a:solidFill>
                <a:effectLst/>
              </a:rPr>
              <a:t>Build a machine learning model to predict housing prices based on various features.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Dataset: Boston Housing Dataset (link </a:t>
            </a:r>
            <a:r>
              <a:rPr lang="en-US" sz="1800" b="0" i="1">
                <a:solidFill>
                  <a:srgbClr val="374151"/>
                </a:solidFill>
                <a:effectLst/>
                <a:hlinkClick r:id="rId3"/>
              </a:rPr>
              <a:t>http://lib.stat.cmu.edu/datasets/boston</a:t>
            </a:r>
            <a:r>
              <a:rPr lang="en-US" sz="1800" b="0" i="1">
                <a:solidFill>
                  <a:srgbClr val="374151"/>
                </a:solidFill>
                <a:effectLst/>
              </a:rPr>
              <a:t> )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Preprocessing: handling missing values, and outlier removal.</a:t>
            </a:r>
          </a:p>
          <a:p>
            <a:pPr lvl="1"/>
            <a:r>
              <a:rPr lang="en-US" sz="1800" i="1">
                <a:solidFill>
                  <a:srgbClr val="374151"/>
                </a:solidFill>
              </a:rPr>
              <a:t>Exploring datasets and visualizing the data </a:t>
            </a:r>
          </a:p>
          <a:p>
            <a:pPr lvl="1"/>
            <a:r>
              <a:rPr lang="en-US" sz="1800" b="0" i="1">
                <a:solidFill>
                  <a:srgbClr val="374151"/>
                </a:solidFill>
                <a:effectLst/>
              </a:rPr>
              <a:t>Predicting the price </a:t>
            </a:r>
            <a:r>
              <a:rPr lang="en-US" sz="1800" i="1">
                <a:solidFill>
                  <a:srgbClr val="374151"/>
                </a:solidFill>
              </a:rPr>
              <a:t>of housing based on user input data.</a:t>
            </a:r>
          </a:p>
          <a:p>
            <a:pPr lvl="1"/>
            <a:endParaRPr lang="en-US" sz="1800" b="0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Boston Housing dataset contains information about various features of houses in Boston.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It includes attributes such as per capita crime rate, proportion of residential land zoned for lots over 25,000 sq.ft., average number of rooms per dwelling,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target variable is the median value of owner-occupied homes in thousands of dollars.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31333F"/>
                </a:solidFill>
                <a:effectLst/>
              </a:rPr>
              <a:t>The dataset consists of 506 instances and 13 input features.</a:t>
            </a:r>
          </a:p>
          <a:p>
            <a:endParaRPr lang="en-US" sz="1800" b="0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3. Project Description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7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763000" cy="5029199"/>
          </a:xfrm>
        </p:spPr>
        <p:txBody>
          <a:bodyPr>
            <a:noAutofit/>
          </a:bodyPr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b="1" kern="0">
                <a:solidFill>
                  <a:srgbClr val="000000"/>
                </a:solidFill>
                <a:effectLst/>
              </a:rPr>
              <a:t>There are 14 attributes in each case of the dataset. They are:</a:t>
            </a:r>
            <a:endParaRPr lang="en-US" sz="1300" b="1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CRIM - per capita crime rate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ZN - proportion of residential land zoned for lots over 25,000 sq.ft.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INDUS - proportion of non-retail business acres per town.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CHAS - Charles River dummy variable (1 if tract bounds river; 0 otherwise)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NOX - nitric oxides concentration (parts per 10 million)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RM - average number of rooms per dwelling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AGE - proportion of owner-occupied units built prior to 1940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DIS - weighted distances to five Boston employment centres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RAD - index of accessibility to radial highways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TAX - full-value property-tax rate per $10,000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PTRATIO - pupil-teacher ratio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B - 1000(Bk - 0.63)^2 where Bk is the proportion of blacks by town</a:t>
            </a:r>
            <a:endParaRPr lang="en-US" sz="1300" kern="100">
              <a:effectLst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300" kern="0">
                <a:solidFill>
                  <a:srgbClr val="000000"/>
                </a:solidFill>
                <a:effectLst/>
              </a:rPr>
              <a:t>LSTAT - % lower status of the population</a:t>
            </a:r>
            <a:endParaRPr lang="en-US" sz="1300" kern="100">
              <a:effectLst/>
            </a:endParaRPr>
          </a:p>
          <a:p>
            <a:r>
              <a:rPr lang="en-US" sz="1300" b="1" kern="0">
                <a:solidFill>
                  <a:srgbClr val="000000"/>
                </a:solidFill>
                <a:effectLst/>
              </a:rPr>
              <a:t>MEDV - Median value of owner-occupied homes in $1000's</a:t>
            </a:r>
            <a:endParaRPr lang="en-US" sz="1300" b="1" i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/>
              <a:t>3. Project Description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CB95C-AE0B-559A-BC6C-51B8CC63471B}"/>
              </a:ext>
            </a:extLst>
          </p:cNvPr>
          <p:cNvSpPr txBox="1"/>
          <p:nvPr/>
        </p:nvSpPr>
        <p:spPr>
          <a:xfrm>
            <a:off x="2514600" y="645880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High level Architecture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E86B4-1F4D-966D-17A9-3F7027A2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035"/>
            <a:ext cx="9144000" cy="4491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50F1F-062F-8F5B-5C37-55E77001E707}"/>
              </a:ext>
            </a:extLst>
          </p:cNvPr>
          <p:cNvSpPr txBox="1"/>
          <p:nvPr/>
        </p:nvSpPr>
        <p:spPr>
          <a:xfrm>
            <a:off x="2514600" y="64886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Train the Trainer Program for VN2023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9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1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85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A6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400" dirty="0"/>
              <a:t>4</a:t>
            </a:r>
            <a:r>
              <a:rPr lang="en-US" sz="2400"/>
              <a:t>. High level Architecture (Streamlit Application)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A0D46-C0CA-FCCB-89F8-1530D56C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062"/>
            <a:ext cx="9144000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5689"/>
      </p:ext>
    </p:extLst>
  </p:cSld>
  <p:clrMapOvr>
    <a:masterClrMapping/>
  </p:clrMapOvr>
</p:sld>
</file>

<file path=ppt/theme/theme1.xml><?xml version="1.0" encoding="utf-8"?>
<a:theme xmlns:a="http://schemas.openxmlformats.org/drawingml/2006/main" name="UW Software testing progra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 template</Template>
  <TotalTime>4211</TotalTime>
  <Words>1117</Words>
  <Application>Microsoft Office PowerPoint</Application>
  <PresentationFormat>On-screen Show (4:3)</PresentationFormat>
  <Paragraphs>153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Segoe UI</vt:lpstr>
      <vt:lpstr>Söhne</vt:lpstr>
      <vt:lpstr>Tahoma</vt:lpstr>
      <vt:lpstr>Times New Roman</vt:lpstr>
      <vt:lpstr>Wingdings</vt:lpstr>
      <vt:lpstr>UW Software testing program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Nguyen Duc</dc:creator>
  <cp:lastModifiedBy>Thuan Nguyen Trung</cp:lastModifiedBy>
  <cp:revision>291</cp:revision>
  <cp:lastPrinted>2018-08-27T04:09:25Z</cp:lastPrinted>
  <dcterms:created xsi:type="dcterms:W3CDTF">2015-08-04T01:37:49Z</dcterms:created>
  <dcterms:modified xsi:type="dcterms:W3CDTF">2023-07-21T13:07:29Z</dcterms:modified>
</cp:coreProperties>
</file>