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6" roundtripDataSignature="AMtx7mjXonx20FesHKcFsNGdDoog0Yx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d93bb38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2d93bb38a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grpSp>
        <p:nvGrpSpPr>
          <p:cNvPr id="112" name="Google Shape;112;p25"/>
          <p:cNvGrpSpPr/>
          <p:nvPr/>
        </p:nvGrpSpPr>
        <p:grpSpPr>
          <a:xfrm>
            <a:off x="0" y="4128572"/>
            <a:ext cx="698925" cy="684657"/>
            <a:chOff x="0" y="3785672"/>
            <a:chExt cx="698925" cy="684657"/>
          </a:xfrm>
        </p:grpSpPr>
        <p:sp>
          <p:nvSpPr>
            <p:cNvPr id="113" name="Google Shape;113;p2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6" name="Google Shape;1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6"/>
          <p:cNvGrpSpPr/>
          <p:nvPr/>
        </p:nvGrpSpPr>
        <p:grpSpPr>
          <a:xfrm>
            <a:off x="4406400" y="0"/>
            <a:ext cx="4737600" cy="5143065"/>
            <a:chOff x="4406400" y="0"/>
            <a:chExt cx="4737600" cy="5143065"/>
          </a:xfrm>
        </p:grpSpPr>
        <p:sp>
          <p:nvSpPr>
            <p:cNvPr id="119" name="Google Shape;119;p2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2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38" name="Google Shape;138;p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9" name="Google Shape;13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42" name="Shape 142"/>
        <p:cNvGrpSpPr/>
        <p:nvPr/>
      </p:nvGrpSpPr>
      <p:grpSpPr>
        <a:xfrm>
          <a:off x="0" y="0"/>
          <a:ext cx="0" cy="0"/>
          <a:chOff x="0" y="0"/>
          <a:chExt cx="0" cy="0"/>
        </a:xfrm>
      </p:grpSpPr>
      <p:sp>
        <p:nvSpPr>
          <p:cNvPr id="143" name="Google Shape;143;p28"/>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44" name="Google Shape;144;p28"/>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8"/>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
        <p:nvSpPr>
          <p:cNvPr id="146" name="Google Shape;146;p2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8"/>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8"/>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28"/>
          <p:cNvGrpSpPr/>
          <p:nvPr/>
        </p:nvGrpSpPr>
        <p:grpSpPr>
          <a:xfrm>
            <a:off x="0" y="381001"/>
            <a:ext cx="1037850" cy="1016288"/>
            <a:chOff x="0" y="381001"/>
            <a:chExt cx="1037850" cy="1016288"/>
          </a:xfrm>
        </p:grpSpPr>
        <p:sp>
          <p:nvSpPr>
            <p:cNvPr id="151" name="Google Shape;151;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8"/>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54" name="Google Shape;1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55" name="Shape 155"/>
        <p:cNvGrpSpPr/>
        <p:nvPr/>
      </p:nvGrpSpPr>
      <p:grpSpPr>
        <a:xfrm>
          <a:off x="0" y="0"/>
          <a:ext cx="0" cy="0"/>
          <a:chOff x="0" y="0"/>
          <a:chExt cx="0" cy="0"/>
        </a:xfrm>
      </p:grpSpPr>
      <p:sp>
        <p:nvSpPr>
          <p:cNvPr id="156" name="Google Shape;156;p29"/>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57" name="Google Shape;157;p29"/>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29"/>
          <p:cNvGrpSpPr/>
          <p:nvPr/>
        </p:nvGrpSpPr>
        <p:grpSpPr>
          <a:xfrm>
            <a:off x="0" y="381001"/>
            <a:ext cx="1037850" cy="1016288"/>
            <a:chOff x="0" y="381001"/>
            <a:chExt cx="1037850" cy="1016288"/>
          </a:xfrm>
        </p:grpSpPr>
        <p:sp>
          <p:nvSpPr>
            <p:cNvPr id="163" name="Google Shape;163;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9"/>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66" name="Google Shape;16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
        <p:nvSpPr>
          <p:cNvPr id="167" name="Google Shape;167;p29"/>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grpSp>
        <p:nvGrpSpPr>
          <p:cNvPr id="27" name="Google Shape;27;p18"/>
          <p:cNvGrpSpPr/>
          <p:nvPr/>
        </p:nvGrpSpPr>
        <p:grpSpPr>
          <a:xfrm>
            <a:off x="0" y="381001"/>
            <a:ext cx="1037850" cy="1016288"/>
            <a:chOff x="0" y="381001"/>
            <a:chExt cx="1037850" cy="1016288"/>
          </a:xfrm>
        </p:grpSpPr>
        <p:sp>
          <p:nvSpPr>
            <p:cNvPr id="28" name="Google Shape;28;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33" name="Shape 33"/>
        <p:cNvGrpSpPr/>
        <p:nvPr/>
      </p:nvGrpSpPr>
      <p:grpSpPr>
        <a:xfrm>
          <a:off x="0" y="0"/>
          <a:ext cx="0" cy="0"/>
          <a:chOff x="0" y="0"/>
          <a:chExt cx="0" cy="0"/>
        </a:xfrm>
      </p:grpSpPr>
      <p:pic>
        <p:nvPicPr>
          <p:cNvPr descr="offset_comp_343059.jpg" id="34" name="Google Shape;34;p19"/>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35" name="Google Shape;35;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9"/>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0"/>
              </a:spcBef>
              <a:spcAft>
                <a:spcPts val="0"/>
              </a:spcAft>
              <a:buClr>
                <a:schemeClr val="dk2"/>
              </a:buClr>
              <a:buSzPts val="1100"/>
              <a:buChar char="○"/>
              <a:defRPr>
                <a:solidFill>
                  <a:schemeClr val="dk2"/>
                </a:solidFill>
              </a:defRPr>
            </a:lvl2pPr>
            <a:lvl3pPr indent="-298450" lvl="2" marL="1371600" algn="l">
              <a:lnSpc>
                <a:spcPct val="115000"/>
              </a:lnSpc>
              <a:spcBef>
                <a:spcPts val="0"/>
              </a:spcBef>
              <a:spcAft>
                <a:spcPts val="0"/>
              </a:spcAft>
              <a:buClr>
                <a:schemeClr val="dk2"/>
              </a:buClr>
              <a:buSzPts val="1100"/>
              <a:buChar char="■"/>
              <a:defRPr>
                <a:solidFill>
                  <a:schemeClr val="dk2"/>
                </a:solidFill>
              </a:defRPr>
            </a:lvl3pPr>
            <a:lvl4pPr indent="-298450" lvl="3" marL="1828800" algn="l">
              <a:lnSpc>
                <a:spcPct val="115000"/>
              </a:lnSpc>
              <a:spcBef>
                <a:spcPts val="0"/>
              </a:spcBef>
              <a:spcAft>
                <a:spcPts val="0"/>
              </a:spcAft>
              <a:buClr>
                <a:schemeClr val="dk2"/>
              </a:buClr>
              <a:buSzPts val="1100"/>
              <a:buChar char="●"/>
              <a:defRPr>
                <a:solidFill>
                  <a:schemeClr val="dk2"/>
                </a:solidFill>
              </a:defRPr>
            </a:lvl4pPr>
            <a:lvl5pPr indent="-298450" lvl="4" marL="2286000" algn="l">
              <a:lnSpc>
                <a:spcPct val="115000"/>
              </a:lnSpc>
              <a:spcBef>
                <a:spcPts val="0"/>
              </a:spcBef>
              <a:spcAft>
                <a:spcPts val="0"/>
              </a:spcAft>
              <a:buClr>
                <a:schemeClr val="dk2"/>
              </a:buClr>
              <a:buSzPts val="1100"/>
              <a:buChar char="○"/>
              <a:defRPr>
                <a:solidFill>
                  <a:schemeClr val="dk2"/>
                </a:solidFill>
              </a:defRPr>
            </a:lvl5pPr>
            <a:lvl6pPr indent="-298450" lvl="5" marL="2743200" algn="l">
              <a:lnSpc>
                <a:spcPct val="115000"/>
              </a:lnSpc>
              <a:spcBef>
                <a:spcPts val="0"/>
              </a:spcBef>
              <a:spcAft>
                <a:spcPts val="0"/>
              </a:spcAft>
              <a:buClr>
                <a:schemeClr val="dk2"/>
              </a:buClr>
              <a:buSzPts val="1100"/>
              <a:buChar char="■"/>
              <a:defRPr>
                <a:solidFill>
                  <a:schemeClr val="dk2"/>
                </a:solidFill>
              </a:defRPr>
            </a:lvl6pPr>
            <a:lvl7pPr indent="-298450" lvl="6" marL="3200400" algn="l">
              <a:lnSpc>
                <a:spcPct val="115000"/>
              </a:lnSpc>
              <a:spcBef>
                <a:spcPts val="0"/>
              </a:spcBef>
              <a:spcAft>
                <a:spcPts val="0"/>
              </a:spcAft>
              <a:buClr>
                <a:schemeClr val="dk2"/>
              </a:buClr>
              <a:buSzPts val="1100"/>
              <a:buChar char="●"/>
              <a:defRPr>
                <a:solidFill>
                  <a:schemeClr val="dk2"/>
                </a:solidFill>
              </a:defRPr>
            </a:lvl7pPr>
            <a:lvl8pPr indent="-298450" lvl="7" marL="3657600" algn="l">
              <a:lnSpc>
                <a:spcPct val="115000"/>
              </a:lnSpc>
              <a:spcBef>
                <a:spcPts val="0"/>
              </a:spcBef>
              <a:spcAft>
                <a:spcPts val="0"/>
              </a:spcAft>
              <a:buClr>
                <a:schemeClr val="dk2"/>
              </a:buClr>
              <a:buSzPts val="1100"/>
              <a:buChar char="○"/>
              <a:defRPr>
                <a:solidFill>
                  <a:schemeClr val="dk2"/>
                </a:solidFill>
              </a:defRPr>
            </a:lvl8pPr>
            <a:lvl9pPr indent="-298450" lvl="8" marL="4114800" algn="l">
              <a:lnSpc>
                <a:spcPct val="115000"/>
              </a:lnSpc>
              <a:spcBef>
                <a:spcPts val="0"/>
              </a:spcBef>
              <a:spcAft>
                <a:spcPts val="0"/>
              </a:spcAft>
              <a:buClr>
                <a:schemeClr val="dk2"/>
              </a:buClr>
              <a:buSzPts val="1100"/>
              <a:buChar char="■"/>
              <a:defRPr>
                <a:solidFill>
                  <a:schemeClr val="dk2"/>
                </a:solidFill>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
        <p:nvSpPr>
          <p:cNvPr id="38" name="Google Shape;38;p1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9"/>
          <p:cNvGrpSpPr/>
          <p:nvPr/>
        </p:nvGrpSpPr>
        <p:grpSpPr>
          <a:xfrm>
            <a:off x="0" y="381001"/>
            <a:ext cx="1037850" cy="1016288"/>
            <a:chOff x="0" y="381001"/>
            <a:chExt cx="1037850" cy="1016288"/>
          </a:xfrm>
        </p:grpSpPr>
        <p:sp>
          <p:nvSpPr>
            <p:cNvPr id="43" name="Google Shape;4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grpSp>
        <p:nvGrpSpPr>
          <p:cNvPr id="46" name="Google Shape;46;p20"/>
          <p:cNvGrpSpPr/>
          <p:nvPr/>
        </p:nvGrpSpPr>
        <p:grpSpPr>
          <a:xfrm>
            <a:off x="4406400" y="0"/>
            <a:ext cx="4737600" cy="5143065"/>
            <a:chOff x="4406400" y="0"/>
            <a:chExt cx="4737600" cy="5143065"/>
          </a:xfrm>
        </p:grpSpPr>
        <p:sp>
          <p:nvSpPr>
            <p:cNvPr id="47" name="Google Shape;47;p2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21"/>
          <p:cNvGrpSpPr/>
          <p:nvPr/>
        </p:nvGrpSpPr>
        <p:grpSpPr>
          <a:xfrm>
            <a:off x="0" y="381001"/>
            <a:ext cx="1037850" cy="1016288"/>
            <a:chOff x="0" y="381001"/>
            <a:chExt cx="1037850" cy="1016288"/>
          </a:xfrm>
        </p:grpSpPr>
        <p:sp>
          <p:nvSpPr>
            <p:cNvPr id="69" name="Google Shape;69;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2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3" name="Google Shape;73;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22"/>
          <p:cNvGrpSpPr/>
          <p:nvPr/>
        </p:nvGrpSpPr>
        <p:grpSpPr>
          <a:xfrm>
            <a:off x="0" y="381001"/>
            <a:ext cx="1037850" cy="1016288"/>
            <a:chOff x="0" y="381001"/>
            <a:chExt cx="1037850" cy="1016288"/>
          </a:xfrm>
        </p:grpSpPr>
        <p:sp>
          <p:nvSpPr>
            <p:cNvPr id="77" name="Google Shape;77;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23"/>
          <p:cNvGrpSpPr/>
          <p:nvPr/>
        </p:nvGrpSpPr>
        <p:grpSpPr>
          <a:xfrm>
            <a:off x="4406400" y="0"/>
            <a:ext cx="4737600" cy="5143500"/>
            <a:chOff x="4406400" y="0"/>
            <a:chExt cx="4737600" cy="5143500"/>
          </a:xfrm>
        </p:grpSpPr>
        <p:sp>
          <p:nvSpPr>
            <p:cNvPr id="83" name="Google Shape;83;p2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grpSp>
        <p:nvGrpSpPr>
          <p:cNvPr id="104" name="Google Shape;104;p24"/>
          <p:cNvGrpSpPr/>
          <p:nvPr/>
        </p:nvGrpSpPr>
        <p:grpSpPr>
          <a:xfrm>
            <a:off x="0" y="381001"/>
            <a:ext cx="1037850" cy="1016288"/>
            <a:chOff x="0" y="381001"/>
            <a:chExt cx="1037850" cy="1016288"/>
          </a:xfrm>
        </p:grpSpPr>
        <p:sp>
          <p:nvSpPr>
            <p:cNvPr id="105" name="Google Shape;105;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2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9" name="Google Shape;109;p2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0" name="Google Shape;11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vi">
                <a:latin typeface="Arial"/>
                <a:ea typeface="Arial"/>
                <a:cs typeface="Arial"/>
                <a:sym typeface="Arial"/>
              </a:rPr>
              <a:t>Thuật toán Minimax và cắt tỉa alpha-beta</a:t>
            </a:r>
            <a:endParaRPr>
              <a:latin typeface="Arial"/>
              <a:ea typeface="Arial"/>
              <a:cs typeface="Arial"/>
              <a:sym typeface="Arial"/>
            </a:endParaRPr>
          </a:p>
        </p:txBody>
      </p:sp>
      <p:sp>
        <p:nvSpPr>
          <p:cNvPr id="173" name="Google Shape;173;p1"/>
          <p:cNvSpPr txBox="1"/>
          <p:nvPr>
            <p:ph idx="1" type="subTitle"/>
          </p:nvPr>
        </p:nvSpPr>
        <p:spPr>
          <a:xfrm>
            <a:off x="5083950" y="3924925"/>
            <a:ext cx="3811200" cy="506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0000"/>
              <a:buNone/>
            </a:pPr>
            <a:r>
              <a:rPr lang="vi">
                <a:latin typeface="Arial"/>
                <a:ea typeface="Arial"/>
                <a:cs typeface="Arial"/>
                <a:sym typeface="Arial"/>
              </a:rPr>
              <a:t>Thuật toán minimax và thuật toán cắt tỉa alpha-beta đều là các thuật toán áp dụng trong lý thuyết trò chơi.</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sz="2700"/>
              <a:t>Khái niệm thuật toán Minimax</a:t>
            </a:r>
            <a:endParaRPr sz="2700"/>
          </a:p>
        </p:txBody>
      </p:sp>
      <p:sp>
        <p:nvSpPr>
          <p:cNvPr id="179" name="Google Shape;179;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529"/>
              <a:buNone/>
            </a:pPr>
            <a:r>
              <a:rPr lang="vi" sz="1600">
                <a:latin typeface="Open Sans"/>
                <a:ea typeface="Open Sans"/>
                <a:cs typeface="Open Sans"/>
                <a:sym typeface="Open Sans"/>
              </a:rPr>
              <a:t>Thuật toán minimax là gì? 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endParaRPr sz="1600">
              <a:latin typeface="Open Sans"/>
              <a:ea typeface="Open Sans"/>
              <a:cs typeface="Open Sans"/>
              <a:sym typeface="Open Sans"/>
            </a:endParaRPr>
          </a:p>
          <a:p>
            <a:pPr indent="0" lvl="0" marL="0" rtl="0" algn="l">
              <a:lnSpc>
                <a:spcPct val="115000"/>
              </a:lnSpc>
              <a:spcBef>
                <a:spcPts val="1200"/>
              </a:spcBef>
              <a:spcAft>
                <a:spcPts val="1200"/>
              </a:spcAft>
              <a:buSzPts val="152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Tại sao phải cần dùng minimax?</a:t>
            </a:r>
            <a:endParaRPr/>
          </a:p>
        </p:txBody>
      </p:sp>
      <p:sp>
        <p:nvSpPr>
          <p:cNvPr id="185" name="Google Shape;185;p3"/>
          <p:cNvSpPr txBox="1"/>
          <p:nvPr/>
        </p:nvSpPr>
        <p:spPr>
          <a:xfrm>
            <a:off x="1115900" y="1487900"/>
            <a:ext cx="71481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vi" sz="1600">
                <a:solidFill>
                  <a:schemeClr val="lt1"/>
                </a:solidFill>
                <a:latin typeface="Open Sans"/>
                <a:ea typeface="Open Sans"/>
                <a:cs typeface="Open Sans"/>
                <a:sym typeface="Open Sans"/>
              </a:rPr>
              <a:t>Những game đối kháng trong đối người chơi luân phiên đánh như cờ vua, cờ tướng , caro... Khi chơi bạn có thể khai triển hết không gian trạng thái nhưng khó khăn chủ yếu là bạn phải tính toán được phản ứng và nước đi của đối thủ mình như thế nào? Cách xử lý đơn giản là bạn giả sử đối thủ của bạn cũng sử dụng kiến thức về không gian trạng thái giống bạn. Giải thuật Minimax áp dụng giả thuyết này để tìm kiếm không gian trạng thái của trò chơi. Trường hợp này thuật toán minimax sẽ đáp ứng những gì mình cần.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67"/>
              <a:buNone/>
            </a:pPr>
            <a:r>
              <a:rPr lang="vi"/>
              <a:t>Giải thuật Minimax</a:t>
            </a:r>
            <a:endParaRPr/>
          </a:p>
        </p:txBody>
      </p:sp>
      <p:sp>
        <p:nvSpPr>
          <p:cNvPr id="191" name="Google Shape;191;p4"/>
          <p:cNvSpPr txBox="1"/>
          <p:nvPr/>
        </p:nvSpPr>
        <p:spPr>
          <a:xfrm>
            <a:off x="1007400" y="1507725"/>
            <a:ext cx="7619100" cy="153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300"/>
              <a:buFont typeface="Arial"/>
              <a:buNone/>
            </a:pPr>
            <a:r>
              <a:rPr lang="vi" sz="1300">
                <a:solidFill>
                  <a:schemeClr val="dk2"/>
                </a:solidFill>
                <a:latin typeface="Open Sans"/>
                <a:ea typeface="Open Sans"/>
                <a:cs typeface="Open Sans"/>
                <a:sym typeface="Open Sans"/>
              </a:rPr>
              <a:t>Giải thuật Minimax Hai người chơi trong game được đại diện là MAX và MIN. MAX đại diện cho người chơi luôn muốn chiến thắng và cố gắng tối ưu hóa ưu thế của mình còn MIN đại diện cho người chơi cố gắng cho người MAX giành số điểm càng thấp càng tốt. Giải thuật Minimax thể hiện bằng cách định trị các Node trên cây trò chơi: Node thuộc lớp MAX thì gán cho nó giá trị lớn nhất của con Node đó. Node thuộc lớp MIN thì gán cho nó giá trị nhỏ nhất của con Node đó. Từ các giá trị này người chơi sẽ lựa chọn cho mình nước đi tiếp theo hợp lý nhất.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1297500" y="393750"/>
            <a:ext cx="7312800" cy="149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Game tree  TicTacToe có áp dụng thuật toán Minimax</a:t>
            </a:r>
            <a:endParaRPr/>
          </a:p>
        </p:txBody>
      </p:sp>
      <p:pic>
        <p:nvPicPr>
          <p:cNvPr id="197" name="Google Shape;197;p5"/>
          <p:cNvPicPr preferRelativeResize="0"/>
          <p:nvPr/>
        </p:nvPicPr>
        <p:blipFill>
          <a:blip r:embed="rId3">
            <a:alphaModFix/>
          </a:blip>
          <a:stretch>
            <a:fillRect/>
          </a:stretch>
        </p:blipFill>
        <p:spPr>
          <a:xfrm>
            <a:off x="2965625" y="1199925"/>
            <a:ext cx="4682550" cy="371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Khái niệm cắt tỉa Alpha-beta</a:t>
            </a:r>
            <a:endParaRPr/>
          </a:p>
        </p:txBody>
      </p:sp>
      <p:sp>
        <p:nvSpPr>
          <p:cNvPr id="203" name="Google Shape;203;p6"/>
          <p:cNvSpPr txBox="1"/>
          <p:nvPr/>
        </p:nvSpPr>
        <p:spPr>
          <a:xfrm>
            <a:off x="956075" y="1636000"/>
            <a:ext cx="7619100" cy="297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300"/>
              <a:buFont typeface="Arial"/>
              <a:buNone/>
            </a:pPr>
            <a:r>
              <a:rPr lang="vi" sz="1600">
                <a:solidFill>
                  <a:schemeClr val="dk2"/>
                </a:solidFill>
                <a:latin typeface="Open Sans"/>
                <a:ea typeface="Open Sans"/>
                <a:cs typeface="Open Sans"/>
                <a:sym typeface="Open Sans"/>
              </a:rPr>
              <a:t>Cắt tỉa alpha là một kỹ thuật cải tiến trong thuật toán minimax được sử dụng để tối ưu hóa quá trình tìm kiếm cây game. Với mỗi nút tính toán, giá trị alpha đại diện cho giá trị lớn nhất mà người chơi hiện tại có thể đảm bảo được; trong khi đó, giá trị beta đại diện cho giá trị nhỏ nhất mà đối thủ có thể đảm bảo được. Trong quá trình tìm kiếm, khi giá trị beta của một nhánh con bé hơn hoặc bằng giá trị alpha của nút cha trên đường tìm kiếm, ta có thể cắt tỉa toàn bộ nhánh con đó, vì không có nước đi nào trong nhánh con đó có thể làm tăng giá trị của nút cha trên đường tìm kiếm được nữa. Kỹ thuật này giúp loại bỏ một số nhánh con không cần thiết và giúp tối ưu hóa quá trình tìm kiếm cây game.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2d93bb38ad_0_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a:t>Khái niệm cắt tỉa Alpha-beta</a:t>
            </a:r>
            <a:endParaRPr/>
          </a:p>
        </p:txBody>
      </p:sp>
      <p:pic>
        <p:nvPicPr>
          <p:cNvPr id="209" name="Google Shape;209;g22d93bb38ad_0_26"/>
          <p:cNvPicPr preferRelativeResize="0"/>
          <p:nvPr/>
        </p:nvPicPr>
        <p:blipFill>
          <a:blip r:embed="rId3">
            <a:alphaModFix/>
          </a:blip>
          <a:stretch>
            <a:fillRect/>
          </a:stretch>
        </p:blipFill>
        <p:spPr>
          <a:xfrm>
            <a:off x="1655175" y="1307852"/>
            <a:ext cx="6913600" cy="344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1962000" y="1718325"/>
            <a:ext cx="5570700" cy="1264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vi" sz="3400"/>
              <a:t>Cảm ơn đã lắng nghe!</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