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Roboto Medium"/>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RobotoMedium-regular.fntdata"/><Relationship Id="rId43" Type="http://schemas.openxmlformats.org/officeDocument/2006/relationships/font" Target="fonts/Roboto-boldItalic.fntdata"/><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obotoMedium-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dec6ecc6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dec6ecc6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45ad036b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45ad036b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45ad036b3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45ad036b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dec6ecc6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dec6ecc6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dec6ecc6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dec6ecc6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dec6ecc6e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dec6ecc6e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dec6ecc6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dec6ecc6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dec6ecc6e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dec6ecc6e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dec6ecc6e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dec6ecc6e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dec6ecc6e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dec6ecc6e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397a680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397a680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47c58c6c0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47c58c6c0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47c58c6c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47c58c6c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dec6ecc6e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dec6ecc6e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dec6ecc6e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dec6ecc6e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dec6ecc6e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dec6ecc6e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dec6ecc6e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dec6ecc6e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45ad036b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45ad036b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45ad036b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45ad036b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dec6ecc6e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dec6ecc6e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dec6ecc6e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dec6ecc6e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397a680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397a680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dec6ecc6e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dec6ecc6e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dec6ecc6e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dec6ecc6e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397a680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397a680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dec6ecc6e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dec6ecc6e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dec6ecc6e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dec6ecc6e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dec6ecc6e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dec6ecc6e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dec6ecc6e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dec6ecc6e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755">
                <a:solidFill>
                  <a:schemeClr val="accent3"/>
                </a:solidFill>
              </a:rPr>
              <a:t>Chuyên đề 2:</a:t>
            </a:r>
            <a:endParaRPr sz="2755">
              <a:solidFill>
                <a:schemeClr val="accent3"/>
              </a:solidFill>
            </a:endParaRPr>
          </a:p>
          <a:p>
            <a:pPr indent="0" lvl="0" marL="0" rtl="0" algn="l">
              <a:spcBef>
                <a:spcPts val="0"/>
              </a:spcBef>
              <a:spcAft>
                <a:spcPts val="0"/>
              </a:spcAft>
              <a:buNone/>
            </a:pPr>
            <a:r>
              <a:rPr lang="vi">
                <a:solidFill>
                  <a:schemeClr val="dk1"/>
                </a:solidFill>
              </a:rPr>
              <a:t>CÁC THUẬT TOÁN TÌM KIẾM MÙ</a:t>
            </a:r>
            <a:endParaRPr>
              <a:solidFill>
                <a:schemeClr val="dk1"/>
              </a:solidFill>
            </a:endParaRPr>
          </a:p>
        </p:txBody>
      </p:sp>
      <p:sp>
        <p:nvSpPr>
          <p:cNvPr id="87" name="Google Shape;87;p13"/>
          <p:cNvSpPr txBox="1"/>
          <p:nvPr>
            <p:ph idx="1" type="subTitle"/>
          </p:nvPr>
        </p:nvSpPr>
        <p:spPr>
          <a:xfrm>
            <a:off x="729625" y="3172900"/>
            <a:ext cx="7688100" cy="13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Nhóm 10:</a:t>
            </a:r>
            <a:br>
              <a:rPr lang="vi"/>
            </a:br>
            <a:r>
              <a:rPr lang="vi"/>
              <a:t>N20DCCN020 - VŨ HUY HÙNG</a:t>
            </a:r>
            <a:endParaRPr/>
          </a:p>
          <a:p>
            <a:pPr indent="0" lvl="0" marL="0" rtl="0" algn="l">
              <a:spcBef>
                <a:spcPts val="0"/>
              </a:spcBef>
              <a:spcAft>
                <a:spcPts val="0"/>
              </a:spcAft>
              <a:buNone/>
            </a:pPr>
            <a:r>
              <a:rPr lang="vi"/>
              <a:t>N20DCCN022 - VÕ QUANG HUY</a:t>
            </a:r>
            <a:endParaRPr/>
          </a:p>
          <a:p>
            <a:pPr indent="0" lvl="0" marL="0" rtl="0" algn="l">
              <a:spcBef>
                <a:spcPts val="0"/>
              </a:spcBef>
              <a:spcAft>
                <a:spcPts val="0"/>
              </a:spcAft>
              <a:buNone/>
            </a:pPr>
            <a:r>
              <a:rPr lang="vi"/>
              <a:t>N20DCCN026 - VĂN TỐ HỮU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sp>
        <p:nvSpPr>
          <p:cNvPr id="145" name="Google Shape;145;p22"/>
          <p:cNvSpPr txBox="1"/>
          <p:nvPr>
            <p:ph idx="1" type="body"/>
          </p:nvPr>
        </p:nvSpPr>
        <p:spPr>
          <a:xfrm>
            <a:off x="729450" y="2078875"/>
            <a:ext cx="3790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650">
                <a:solidFill>
                  <a:srgbClr val="1B1B1B"/>
                </a:solidFill>
                <a:highlight>
                  <a:srgbClr val="FFFFFF"/>
                </a:highlight>
                <a:latin typeface="Arial"/>
                <a:ea typeface="Arial"/>
                <a:cs typeface="Arial"/>
                <a:sym typeface="Arial"/>
              </a:rPr>
              <a:t>Thuật toán UCS là một thuật toán duyệt, tìm kiếm trên một cấu trúc cây, hoặc đồ thị có trọng số (chi phí). Việc tìm kiếm bắt đầu tại nút gốc và tiếp tục bằng cách duyệt các nút tiếp theo với trọng số hay chi phí thấp nhất tính từ nút gốc.</a:t>
            </a:r>
            <a:endParaRPr/>
          </a:p>
        </p:txBody>
      </p:sp>
      <p:pic>
        <p:nvPicPr>
          <p:cNvPr id="146" name="Google Shape;146;p22"/>
          <p:cNvPicPr preferRelativeResize="0"/>
          <p:nvPr/>
        </p:nvPicPr>
        <p:blipFill>
          <a:blip r:embed="rId3">
            <a:alphaModFix/>
          </a:blip>
          <a:stretch>
            <a:fillRect/>
          </a:stretch>
        </p:blipFill>
        <p:spPr>
          <a:xfrm>
            <a:off x="5163000" y="1380500"/>
            <a:ext cx="3186450" cy="2698100"/>
          </a:xfrm>
          <a:prstGeom prst="rect">
            <a:avLst/>
          </a:prstGeom>
          <a:noFill/>
          <a:ln>
            <a:noFill/>
          </a:ln>
        </p:spPr>
      </p:pic>
      <p:sp>
        <p:nvSpPr>
          <p:cNvPr id="147" name="Google Shape;147;p22"/>
          <p:cNvSpPr txBox="1"/>
          <p:nvPr/>
        </p:nvSpPr>
        <p:spPr>
          <a:xfrm>
            <a:off x="5058500" y="4245575"/>
            <a:ext cx="35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Hình 1</a:t>
            </a:r>
            <a:r>
              <a:rPr lang="vi"/>
              <a:t>. Đồ thị ví dụ cách hoạt động UCS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pic>
        <p:nvPicPr>
          <p:cNvPr id="153" name="Google Shape;153;p23"/>
          <p:cNvPicPr preferRelativeResize="0"/>
          <p:nvPr/>
        </p:nvPicPr>
        <p:blipFill>
          <a:blip r:embed="rId3">
            <a:alphaModFix/>
          </a:blip>
          <a:stretch>
            <a:fillRect/>
          </a:stretch>
        </p:blipFill>
        <p:spPr>
          <a:xfrm>
            <a:off x="6420625" y="1097175"/>
            <a:ext cx="2342900" cy="1983825"/>
          </a:xfrm>
          <a:prstGeom prst="rect">
            <a:avLst/>
          </a:prstGeom>
          <a:noFill/>
          <a:ln>
            <a:noFill/>
          </a:ln>
        </p:spPr>
      </p:pic>
      <p:pic>
        <p:nvPicPr>
          <p:cNvPr id="154" name="Google Shape;154;p23"/>
          <p:cNvPicPr preferRelativeResize="0"/>
          <p:nvPr/>
        </p:nvPicPr>
        <p:blipFill>
          <a:blip r:embed="rId4">
            <a:alphaModFix/>
          </a:blip>
          <a:stretch>
            <a:fillRect/>
          </a:stretch>
        </p:blipFill>
        <p:spPr>
          <a:xfrm>
            <a:off x="729450" y="2435800"/>
            <a:ext cx="5407876" cy="2344825"/>
          </a:xfrm>
          <a:prstGeom prst="rect">
            <a:avLst/>
          </a:prstGeom>
          <a:noFill/>
          <a:ln>
            <a:noFill/>
          </a:ln>
        </p:spPr>
      </p:pic>
      <p:sp>
        <p:nvSpPr>
          <p:cNvPr id="155" name="Google Shape;155;p23"/>
          <p:cNvSpPr txBox="1"/>
          <p:nvPr/>
        </p:nvSpPr>
        <p:spPr>
          <a:xfrm>
            <a:off x="841275" y="1782800"/>
            <a:ext cx="5252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50">
                <a:solidFill>
                  <a:srgbClr val="1B1B1B"/>
                </a:solidFill>
                <a:highlight>
                  <a:srgbClr val="FFFFFF"/>
                </a:highlight>
              </a:rPr>
              <a:t>nút gốc là A, duyệt và tìm đường đi đến G với chi phí thấp nhất. Bảng dưới đấy mô tả các bước duyệt đồ thị Hình 1:</a:t>
            </a:r>
            <a:endParaRPr>
              <a:latin typeface="Lato"/>
              <a:ea typeface="Lato"/>
              <a:cs typeface="Lato"/>
              <a:sym typeface="Lato"/>
            </a:endParaRPr>
          </a:p>
        </p:txBody>
      </p:sp>
      <p:sp>
        <p:nvSpPr>
          <p:cNvPr id="156" name="Google Shape;156;p23"/>
          <p:cNvSpPr txBox="1"/>
          <p:nvPr/>
        </p:nvSpPr>
        <p:spPr>
          <a:xfrm>
            <a:off x="6278925" y="3395600"/>
            <a:ext cx="24846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50">
                <a:solidFill>
                  <a:srgbClr val="1B1B1B"/>
                </a:solidFill>
                <a:highlight>
                  <a:srgbClr val="FFFFFF"/>
                </a:highlight>
              </a:rPr>
              <a:t>Trong đó:</a:t>
            </a:r>
            <a:endParaRPr sz="1350">
              <a:solidFill>
                <a:srgbClr val="1B1B1B"/>
              </a:solidFill>
              <a:highlight>
                <a:srgbClr val="FFFFFF"/>
              </a:highlight>
            </a:endParaRPr>
          </a:p>
          <a:p>
            <a:pPr indent="0" lvl="0" marL="0" rtl="0" algn="l">
              <a:spcBef>
                <a:spcPts val="0"/>
              </a:spcBef>
              <a:spcAft>
                <a:spcPts val="0"/>
              </a:spcAft>
              <a:buNone/>
            </a:pPr>
            <a:r>
              <a:rPr lang="vi" sz="1350">
                <a:solidFill>
                  <a:srgbClr val="1B1B1B"/>
                </a:solidFill>
                <a:highlight>
                  <a:srgbClr val="FFFFFF"/>
                </a:highlight>
              </a:rPr>
              <a:t>[*] Nút được chọn để duyệt cho bước tiếp theo.</a:t>
            </a:r>
            <a:endParaRPr sz="1350">
              <a:solidFill>
                <a:srgbClr val="1B1B1B"/>
              </a:solidFill>
              <a:highlight>
                <a:srgbClr val="FFFFFF"/>
              </a:highlight>
            </a:endParaRPr>
          </a:p>
          <a:p>
            <a:pPr indent="0" lvl="0" marL="0" rtl="0" algn="l">
              <a:spcBef>
                <a:spcPts val="0"/>
              </a:spcBef>
              <a:spcAft>
                <a:spcPts val="0"/>
              </a:spcAft>
              <a:buNone/>
            </a:pPr>
            <a:r>
              <a:rPr lang="vi" sz="1350">
                <a:solidFill>
                  <a:srgbClr val="1B1B1B"/>
                </a:solidFill>
                <a:highlight>
                  <a:srgbClr val="FFFFFF"/>
                </a:highlight>
              </a:rPr>
              <a:t>[**] B không được thêm vào hàng đợi vì nó đã nằm trong tập đã xét.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pic>
        <p:nvPicPr>
          <p:cNvPr id="162" name="Google Shape;162;p24"/>
          <p:cNvPicPr preferRelativeResize="0"/>
          <p:nvPr/>
        </p:nvPicPr>
        <p:blipFill rotWithShape="1">
          <a:blip r:embed="rId3">
            <a:alphaModFix/>
          </a:blip>
          <a:srcRect b="0" l="0" r="-36072" t="0"/>
          <a:stretch/>
        </p:blipFill>
        <p:spPr>
          <a:xfrm>
            <a:off x="1503250" y="1897450"/>
            <a:ext cx="639902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Code</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Nhận xét</a:t>
            </a:r>
            <a:endParaRPr/>
          </a:p>
        </p:txBody>
      </p:sp>
      <p:sp>
        <p:nvSpPr>
          <p:cNvPr id="174" name="Google Shape;17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Tìm kiếm theo chiều sâu</a:t>
            </a:r>
            <a:endParaRPr/>
          </a:p>
          <a:p>
            <a:pPr indent="0" lvl="0" marL="0" rtl="0" algn="l">
              <a:spcBef>
                <a:spcPts val="0"/>
              </a:spcBef>
              <a:spcAft>
                <a:spcPts val="0"/>
              </a:spcAft>
              <a:buNone/>
            </a:pPr>
            <a:r>
              <a:rPr lang="vi"/>
              <a:t>(Depth - first search)</a:t>
            </a:r>
            <a:endParaRPr/>
          </a:p>
        </p:txBody>
      </p:sp>
      <p:sp>
        <p:nvSpPr>
          <p:cNvPr id="180" name="Google Shape;180;p2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sp>
        <p:nvSpPr>
          <p:cNvPr id="186" name="Google Shape;186;p28"/>
          <p:cNvSpPr txBox="1"/>
          <p:nvPr>
            <p:ph idx="1" type="body"/>
          </p:nvPr>
        </p:nvSpPr>
        <p:spPr>
          <a:xfrm>
            <a:off x="438900" y="1801375"/>
            <a:ext cx="7874700" cy="2554800"/>
          </a:xfrm>
          <a:prstGeom prst="rect">
            <a:avLst/>
          </a:prstGeom>
        </p:spPr>
        <p:txBody>
          <a:bodyPr anchorCtr="0" anchor="t" bIns="91425" lIns="91425" spcFirstLastPara="1" rIns="91425" wrap="square" tIns="91425">
            <a:noAutofit/>
          </a:bodyPr>
          <a:lstStyle/>
          <a:p>
            <a:pPr indent="-300990" lvl="0" marL="457200" rtl="0" algn="l">
              <a:lnSpc>
                <a:spcPct val="130000"/>
              </a:lnSpc>
              <a:spcBef>
                <a:spcPts val="1000"/>
              </a:spcBef>
              <a:spcAft>
                <a:spcPts val="0"/>
              </a:spcAft>
              <a:buClr>
                <a:srgbClr val="000000"/>
              </a:buClr>
              <a:buSzPts val="1140"/>
              <a:buFont typeface="Roboto Medium"/>
              <a:buChar char="●"/>
            </a:pPr>
            <a:r>
              <a:rPr lang="vi" sz="1340">
                <a:solidFill>
                  <a:srgbClr val="000000"/>
                </a:solidFill>
                <a:highlight>
                  <a:srgbClr val="FFFFFF"/>
                </a:highlight>
                <a:latin typeface="Roboto"/>
                <a:ea typeface="Roboto"/>
                <a:cs typeface="Roboto"/>
                <a:sym typeface="Roboto"/>
              </a:rPr>
              <a:t>Trong quá trình tìm kiếm, ưu tiên “chiều sâu” hơn “chiều rộng”</a:t>
            </a:r>
            <a:br>
              <a:rPr lang="vi" sz="1340">
                <a:solidFill>
                  <a:srgbClr val="000000"/>
                </a:solidFill>
                <a:highlight>
                  <a:srgbClr val="FFFFFF"/>
                </a:highlight>
                <a:latin typeface="Roboto Medium"/>
                <a:ea typeface="Roboto Medium"/>
                <a:cs typeface="Roboto Medium"/>
                <a:sym typeface="Roboto Medium"/>
              </a:rPr>
            </a:br>
            <a:r>
              <a:rPr lang="vi" sz="1150">
                <a:solidFill>
                  <a:srgbClr val="000000"/>
                </a:solidFill>
                <a:highlight>
                  <a:srgbClr val="FFFFFF"/>
                </a:highlight>
                <a:latin typeface="Roboto Medium"/>
                <a:ea typeface="Roboto Medium"/>
                <a:cs typeface="Roboto Medium"/>
                <a:sym typeface="Roboto Medium"/>
              </a:rPr>
              <a:t>– Đi xuống sâu nhất có thể trước khi quay lại</a:t>
            </a:r>
            <a:endParaRPr sz="1150">
              <a:solidFill>
                <a:srgbClr val="000000"/>
              </a:solidFill>
              <a:highlight>
                <a:srgbClr val="FFFFFF"/>
              </a:highlight>
              <a:latin typeface="Roboto Medium"/>
              <a:ea typeface="Roboto Medium"/>
              <a:cs typeface="Roboto Medium"/>
              <a:sym typeface="Roboto Medium"/>
            </a:endParaRPr>
          </a:p>
          <a:p>
            <a:pPr indent="-300990" lvl="0" marL="457200" rtl="0" algn="l">
              <a:lnSpc>
                <a:spcPct val="130000"/>
              </a:lnSpc>
              <a:spcBef>
                <a:spcPts val="1000"/>
              </a:spcBef>
              <a:spcAft>
                <a:spcPts val="0"/>
              </a:spcAft>
              <a:buClr>
                <a:srgbClr val="000000"/>
              </a:buClr>
              <a:buSzPts val="1140"/>
              <a:buFont typeface="Roboto Medium"/>
              <a:buChar char="●"/>
            </a:pPr>
            <a:r>
              <a:rPr lang="vi" sz="1340">
                <a:solidFill>
                  <a:srgbClr val="000000"/>
                </a:solidFill>
                <a:highlight>
                  <a:srgbClr val="FFFFFF"/>
                </a:highlight>
                <a:latin typeface="Roboto"/>
                <a:ea typeface="Roboto"/>
                <a:cs typeface="Roboto"/>
                <a:sym typeface="Roboto"/>
              </a:rPr>
              <a:t>Bắt đầu tại một đỉnh v0 nào đó, chọn một đỉnh u bất kỳ kề với v0 và lấy nó làm đỉnh duyệt tiếp theo.</a:t>
            </a:r>
            <a:br>
              <a:rPr lang="vi" sz="1340">
                <a:solidFill>
                  <a:srgbClr val="000000"/>
                </a:solidFill>
                <a:highlight>
                  <a:srgbClr val="FFFFFF"/>
                </a:highlight>
                <a:latin typeface="Roboto"/>
                <a:ea typeface="Roboto"/>
                <a:cs typeface="Roboto"/>
                <a:sym typeface="Roboto"/>
              </a:rPr>
            </a:br>
            <a:r>
              <a:rPr lang="vi" sz="1150">
                <a:solidFill>
                  <a:srgbClr val="000000"/>
                </a:solidFill>
                <a:highlight>
                  <a:srgbClr val="FFFFFF"/>
                </a:highlight>
                <a:latin typeface="Roboto Medium"/>
                <a:ea typeface="Roboto Medium"/>
                <a:cs typeface="Roboto Medium"/>
                <a:sym typeface="Roboto Medium"/>
              </a:rPr>
              <a:t>– Cách duyệt tiếp theo được thực hiện tương tự như đối với đỉnh v0 với đỉnh bắt đầu là u.</a:t>
            </a:r>
            <a:endParaRPr sz="1150">
              <a:solidFill>
                <a:srgbClr val="000000"/>
              </a:solidFill>
              <a:highlight>
                <a:srgbClr val="FFFFFF"/>
              </a:highlight>
              <a:latin typeface="Roboto Medium"/>
              <a:ea typeface="Roboto Medium"/>
              <a:cs typeface="Roboto Medium"/>
              <a:sym typeface="Roboto Medium"/>
            </a:endParaRPr>
          </a:p>
          <a:p>
            <a:pPr indent="-313690" lvl="0" marL="457200" rtl="0" algn="l">
              <a:lnSpc>
                <a:spcPct val="80000"/>
              </a:lnSpc>
              <a:spcBef>
                <a:spcPts val="1000"/>
              </a:spcBef>
              <a:spcAft>
                <a:spcPts val="0"/>
              </a:spcAft>
              <a:buClr>
                <a:srgbClr val="000000"/>
              </a:buClr>
              <a:buSzPts val="1340"/>
              <a:buFont typeface="Roboto"/>
              <a:buChar char="●"/>
            </a:pPr>
            <a:r>
              <a:rPr lang="vi" sz="1340">
                <a:solidFill>
                  <a:srgbClr val="000000"/>
                </a:solidFill>
                <a:highlight>
                  <a:srgbClr val="FFFFFF"/>
                </a:highlight>
                <a:latin typeface="Roboto"/>
                <a:ea typeface="Roboto"/>
                <a:cs typeface="Roboto"/>
                <a:sym typeface="Roboto"/>
              </a:rPr>
              <a:t>Để kiểm tra việc duyệt mỗi đỉnh đúng một lần, chúng ta sử dụng một mảng chuaxet[] gồm n phần tử (tương ứng với n đỉnh):</a:t>
            </a:r>
            <a:endParaRPr sz="1340">
              <a:solidFill>
                <a:srgbClr val="000000"/>
              </a:solidFill>
              <a:highlight>
                <a:srgbClr val="FFFFFF"/>
              </a:highlight>
              <a:latin typeface="Roboto"/>
              <a:ea typeface="Roboto"/>
              <a:cs typeface="Roboto"/>
              <a:sym typeface="Roboto"/>
            </a:endParaRPr>
          </a:p>
          <a:p>
            <a:pPr indent="457200" lvl="0" marL="0" rtl="0" algn="l">
              <a:lnSpc>
                <a:spcPct val="80000"/>
              </a:lnSpc>
              <a:spcBef>
                <a:spcPts val="1000"/>
              </a:spcBef>
              <a:spcAft>
                <a:spcPts val="0"/>
              </a:spcAft>
              <a:buSzPts val="523"/>
              <a:buNone/>
            </a:pPr>
            <a:r>
              <a:rPr lang="vi" sz="1150">
                <a:solidFill>
                  <a:srgbClr val="000000"/>
                </a:solidFill>
                <a:highlight>
                  <a:srgbClr val="FFFFFF"/>
                </a:highlight>
                <a:latin typeface="Roboto Medium"/>
                <a:ea typeface="Roboto Medium"/>
                <a:cs typeface="Roboto Medium"/>
                <a:sym typeface="Roboto Medium"/>
              </a:rPr>
              <a:t>– Nếu đỉnh thứ u đã được duyệt, phần tử tương ứng trong mảng chuaxet[u] có giá trị FALSE.</a:t>
            </a:r>
            <a:endParaRPr sz="1150">
              <a:solidFill>
                <a:srgbClr val="000000"/>
              </a:solidFill>
              <a:highlight>
                <a:srgbClr val="FFFFFF"/>
              </a:highlight>
              <a:latin typeface="Roboto Medium"/>
              <a:ea typeface="Roboto Medium"/>
              <a:cs typeface="Roboto Medium"/>
              <a:sym typeface="Roboto Medium"/>
            </a:endParaRPr>
          </a:p>
          <a:p>
            <a:pPr indent="0" lvl="0" marL="457200" rtl="0" algn="l">
              <a:lnSpc>
                <a:spcPct val="80000"/>
              </a:lnSpc>
              <a:spcBef>
                <a:spcPts val="1000"/>
              </a:spcBef>
              <a:spcAft>
                <a:spcPts val="0"/>
              </a:spcAft>
              <a:buSzPts val="523"/>
              <a:buNone/>
            </a:pPr>
            <a:r>
              <a:rPr lang="vi" sz="1150">
                <a:solidFill>
                  <a:srgbClr val="000000"/>
                </a:solidFill>
                <a:highlight>
                  <a:srgbClr val="FFFFFF"/>
                </a:highlight>
                <a:latin typeface="Roboto Medium"/>
                <a:ea typeface="Roboto Medium"/>
                <a:cs typeface="Roboto Medium"/>
                <a:sym typeface="Roboto Medium"/>
              </a:rPr>
              <a:t>– Ngược lại, nếu đỉnh chưa được duyệt, phần tử tương ứng trong mảng có giá trị TRUE.</a:t>
            </a:r>
            <a:endParaRPr sz="1150">
              <a:solidFill>
                <a:srgbClr val="000000"/>
              </a:solidFill>
              <a:highlight>
                <a:srgbClr val="FFFFFF"/>
              </a:highlight>
              <a:latin typeface="Roboto Medium"/>
              <a:ea typeface="Roboto Medium"/>
              <a:cs typeface="Roboto Medium"/>
              <a:sym typeface="Roboto Medium"/>
            </a:endParaRPr>
          </a:p>
          <a:p>
            <a:pPr indent="0" lvl="0" marL="457200" rtl="0" algn="l">
              <a:lnSpc>
                <a:spcPct val="80000"/>
              </a:lnSpc>
              <a:spcBef>
                <a:spcPts val="1000"/>
              </a:spcBef>
              <a:spcAft>
                <a:spcPts val="1000"/>
              </a:spcAft>
              <a:buSzPts val="523"/>
              <a:buNone/>
            </a:pPr>
            <a:r>
              <a:t/>
            </a:r>
            <a:endParaRPr sz="912">
              <a:solidFill>
                <a:srgbClr val="000000"/>
              </a:solidFill>
              <a:latin typeface="Roboto Medium"/>
              <a:ea typeface="Roboto Medium"/>
              <a:cs typeface="Roboto Medium"/>
              <a:sym typeface="Robot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Code</a:t>
            </a:r>
            <a:endParaRPr/>
          </a:p>
        </p:txBody>
      </p:sp>
      <p:sp>
        <p:nvSpPr>
          <p:cNvPr id="192" name="Google Shape;192;p29"/>
          <p:cNvSpPr txBox="1"/>
          <p:nvPr>
            <p:ph idx="1" type="body"/>
          </p:nvPr>
        </p:nvSpPr>
        <p:spPr>
          <a:xfrm>
            <a:off x="729450" y="1853850"/>
            <a:ext cx="4872900" cy="22611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200"/>
              </a:spcBef>
              <a:spcAft>
                <a:spcPts val="0"/>
              </a:spcAft>
              <a:buClr>
                <a:srgbClr val="000000"/>
              </a:buClr>
              <a:buSzPts val="1200"/>
              <a:buFont typeface="Roboto"/>
              <a:buChar char="●"/>
            </a:pPr>
            <a:r>
              <a:rPr lang="vi" sz="1200">
                <a:solidFill>
                  <a:srgbClr val="000000"/>
                </a:solidFill>
                <a:highlight>
                  <a:srgbClr val="FFFFFF"/>
                </a:highlight>
                <a:latin typeface="Roboto"/>
                <a:ea typeface="Roboto"/>
                <a:cs typeface="Roboto"/>
                <a:sym typeface="Roboto"/>
              </a:rPr>
              <a:t>DFS(u) có thể được mô tả bằng thủ tục đệ qui như sau:</a:t>
            </a:r>
            <a:endParaRPr sz="1200">
              <a:solidFill>
                <a:srgbClr val="000000"/>
              </a:solidFill>
              <a:highlight>
                <a:srgbClr val="FFFFFF"/>
              </a:highlight>
              <a:latin typeface="Roboto"/>
              <a:ea typeface="Roboto"/>
              <a:cs typeface="Roboto"/>
              <a:sym typeface="Roboto"/>
            </a:endParaRPr>
          </a:p>
          <a:p>
            <a:pPr indent="0" lvl="0" marL="457200" rtl="0" algn="l">
              <a:lnSpc>
                <a:spcPct val="70000"/>
              </a:lnSpc>
              <a:spcBef>
                <a:spcPts val="1200"/>
              </a:spcBef>
              <a:spcAft>
                <a:spcPts val="0"/>
              </a:spcAft>
              <a:buNone/>
            </a:pPr>
            <a:r>
              <a:rPr lang="vi" sz="1200">
                <a:solidFill>
                  <a:srgbClr val="000000"/>
                </a:solidFill>
                <a:highlight>
                  <a:srgbClr val="FFFFFF"/>
                </a:highlight>
                <a:latin typeface="Roboto"/>
                <a:ea typeface="Roboto"/>
                <a:cs typeface="Roboto"/>
                <a:sym typeface="Roboto"/>
              </a:rPr>
              <a:t>Thuật toán DFS (u): //u là đỉnh bắt đầu duyệt </a:t>
            </a:r>
            <a:endParaRPr sz="1200">
              <a:solidFill>
                <a:srgbClr val="000000"/>
              </a:solidFill>
              <a:highlight>
                <a:srgbClr val="FFFFFF"/>
              </a:highlight>
              <a:latin typeface="Roboto"/>
              <a:ea typeface="Roboto"/>
              <a:cs typeface="Roboto"/>
              <a:sym typeface="Roboto"/>
            </a:endParaRPr>
          </a:p>
          <a:p>
            <a:pPr indent="0" lvl="0" marL="4572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Begin</a:t>
            </a:r>
            <a:endParaRPr sz="1200">
              <a:solidFill>
                <a:srgbClr val="000000"/>
              </a:solidFill>
              <a:highlight>
                <a:srgbClr val="FFFFFF"/>
              </a:highlight>
              <a:latin typeface="Roboto"/>
              <a:ea typeface="Roboto"/>
              <a:cs typeface="Roboto"/>
              <a:sym typeface="Roboto"/>
            </a:endParaRPr>
          </a:p>
          <a:p>
            <a:pPr indent="457200" lvl="0" marL="4572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&lt;Thăm đỉnh u&gt;; //Duyệt đỉnh u</a:t>
            </a:r>
            <a:endParaRPr sz="1200">
              <a:solidFill>
                <a:srgbClr val="000000"/>
              </a:solidFill>
              <a:highlight>
                <a:srgbClr val="FFFFFF"/>
              </a:highlight>
              <a:latin typeface="Roboto"/>
              <a:ea typeface="Roboto"/>
              <a:cs typeface="Roboto"/>
              <a:sym typeface="Roboto"/>
            </a:endParaRPr>
          </a:p>
          <a:p>
            <a:pPr indent="457200" lvl="0" marL="4572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chuaxet[u] := FALSE; //Xác nhận đỉnh u đã duyệt </a:t>
            </a:r>
            <a:endParaRPr sz="1200">
              <a:solidFill>
                <a:srgbClr val="000000"/>
              </a:solidFill>
              <a:highlight>
                <a:srgbClr val="FFFFFF"/>
              </a:highlight>
              <a:latin typeface="Roboto"/>
              <a:ea typeface="Roboto"/>
              <a:cs typeface="Roboto"/>
              <a:sym typeface="Roboto"/>
            </a:endParaRPr>
          </a:p>
          <a:p>
            <a:pPr indent="457200" lvl="0" marL="4572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for each v  Ke(u) do //Lấy mỗi đỉnh v Ke(u).</a:t>
            </a:r>
            <a:endParaRPr sz="1200">
              <a:solidFill>
                <a:srgbClr val="000000"/>
              </a:solidFill>
              <a:highlight>
                <a:srgbClr val="FFFFFF"/>
              </a:highlight>
              <a:latin typeface="Roboto"/>
              <a:ea typeface="Roboto"/>
              <a:cs typeface="Roboto"/>
              <a:sym typeface="Roboto"/>
            </a:endParaRPr>
          </a:p>
          <a:p>
            <a:pPr indent="457200" lvl="0" marL="9144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If (chuaxet[v] ) then //Nếu đỉnh v chưa duyệt </a:t>
            </a:r>
            <a:endParaRPr sz="1200">
              <a:solidFill>
                <a:srgbClr val="000000"/>
              </a:solidFill>
              <a:highlight>
                <a:srgbClr val="FFFFFF"/>
              </a:highlight>
              <a:latin typeface="Roboto"/>
              <a:ea typeface="Roboto"/>
              <a:cs typeface="Roboto"/>
              <a:sym typeface="Roboto"/>
            </a:endParaRPr>
          </a:p>
          <a:p>
            <a:pPr indent="457200" lvl="0" marL="13716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DFS(v); //Duyệt theo chiều sâu bắt từ đỉnh v</a:t>
            </a:r>
            <a:endParaRPr sz="1200">
              <a:solidFill>
                <a:srgbClr val="000000"/>
              </a:solidFill>
              <a:highlight>
                <a:srgbClr val="FFFFFF"/>
              </a:highlight>
              <a:latin typeface="Roboto"/>
              <a:ea typeface="Roboto"/>
              <a:cs typeface="Roboto"/>
              <a:sym typeface="Roboto"/>
            </a:endParaRPr>
          </a:p>
          <a:p>
            <a:pPr indent="457200" lvl="0" marL="9144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EndIf; </a:t>
            </a:r>
            <a:endParaRPr sz="1200">
              <a:solidFill>
                <a:srgbClr val="000000"/>
              </a:solidFill>
              <a:highlight>
                <a:srgbClr val="FFFFFF"/>
              </a:highlight>
              <a:latin typeface="Roboto"/>
              <a:ea typeface="Roboto"/>
              <a:cs typeface="Roboto"/>
              <a:sym typeface="Roboto"/>
            </a:endParaRPr>
          </a:p>
          <a:p>
            <a:pPr indent="457200" lvl="0" marL="4572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EndFor;</a:t>
            </a:r>
            <a:endParaRPr sz="1200">
              <a:solidFill>
                <a:srgbClr val="000000"/>
              </a:solidFill>
              <a:highlight>
                <a:srgbClr val="FFFFFF"/>
              </a:highlight>
              <a:latin typeface="Roboto"/>
              <a:ea typeface="Roboto"/>
              <a:cs typeface="Roboto"/>
              <a:sym typeface="Roboto"/>
            </a:endParaRPr>
          </a:p>
          <a:p>
            <a:pPr indent="0" lvl="0" marL="457200" rtl="0" algn="l">
              <a:lnSpc>
                <a:spcPct val="70000"/>
              </a:lnSpc>
              <a:spcBef>
                <a:spcPts val="1000"/>
              </a:spcBef>
              <a:spcAft>
                <a:spcPts val="0"/>
              </a:spcAft>
              <a:buNone/>
            </a:pPr>
            <a:r>
              <a:rPr lang="vi" sz="1200">
                <a:solidFill>
                  <a:srgbClr val="000000"/>
                </a:solidFill>
                <a:highlight>
                  <a:srgbClr val="FFFFFF"/>
                </a:highlight>
                <a:latin typeface="Roboto"/>
                <a:ea typeface="Roboto"/>
                <a:cs typeface="Roboto"/>
                <a:sym typeface="Roboto"/>
              </a:rPr>
              <a:t>End.</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1000"/>
              </a:spcBef>
              <a:spcAft>
                <a:spcPts val="0"/>
              </a:spcAft>
              <a:buSzPts val="852"/>
              <a:buNone/>
            </a:pPr>
            <a:r>
              <a:t/>
            </a:r>
            <a:endParaRPr sz="207">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Nhận xét</a:t>
            </a:r>
            <a:endParaRPr/>
          </a:p>
        </p:txBody>
      </p:sp>
      <p:sp>
        <p:nvSpPr>
          <p:cNvPr id="198" name="Google Shape;198;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20000"/>
          </a:bodyPr>
          <a:lstStyle/>
          <a:p>
            <a:pPr indent="-326390" lvl="0" marL="457200" rtl="0" algn="l">
              <a:spcBef>
                <a:spcPts val="1200"/>
              </a:spcBef>
              <a:spcAft>
                <a:spcPts val="0"/>
              </a:spcAft>
              <a:buClr>
                <a:srgbClr val="000000"/>
              </a:buClr>
              <a:buSzPct val="100000"/>
              <a:buFont typeface="Arial"/>
              <a:buChar char="●"/>
            </a:pPr>
            <a:r>
              <a:rPr lang="vi" sz="2800">
                <a:solidFill>
                  <a:srgbClr val="000000"/>
                </a:solidFill>
                <a:highlight>
                  <a:srgbClr val="FFFFFF"/>
                </a:highlight>
                <a:latin typeface="Arial"/>
                <a:ea typeface="Arial"/>
                <a:cs typeface="Arial"/>
                <a:sym typeface="Arial"/>
              </a:rPr>
              <a:t> Độ phức tạp thuật toán DFS(u) phụ thuộc vào phương pháp biểu diễn đồ thị</a:t>
            </a:r>
            <a:endParaRPr sz="28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rPr lang="vi" sz="2400">
                <a:solidFill>
                  <a:srgbClr val="000000"/>
                </a:solidFill>
                <a:highlight>
                  <a:srgbClr val="FFFFFF"/>
                </a:highlight>
                <a:latin typeface="Arial"/>
                <a:ea typeface="Arial"/>
                <a:cs typeface="Arial"/>
                <a:sym typeface="Arial"/>
              </a:rPr>
              <a:t>– Độ phức tạp thuật toán là O(n</a:t>
            </a:r>
            <a:r>
              <a:rPr lang="vi" sz="1600">
                <a:solidFill>
                  <a:srgbClr val="000000"/>
                </a:solidFill>
                <a:highlight>
                  <a:srgbClr val="FFFFFF"/>
                </a:highlight>
                <a:latin typeface="Arial"/>
                <a:ea typeface="Arial"/>
                <a:cs typeface="Arial"/>
                <a:sym typeface="Arial"/>
              </a:rPr>
              <a:t>2</a:t>
            </a:r>
            <a:r>
              <a:rPr lang="vi" sz="2400">
                <a:solidFill>
                  <a:srgbClr val="000000"/>
                </a:solidFill>
                <a:highlight>
                  <a:srgbClr val="FFFFFF"/>
                </a:highlight>
                <a:latin typeface="Arial"/>
                <a:ea typeface="Arial"/>
                <a:cs typeface="Arial"/>
                <a:sym typeface="Arial"/>
              </a:rPr>
              <a:t>) trong trường hợp đồ thị biểu diễn dưới dạng ma trận kề, với n là số đỉnh của đồ thị.</a:t>
            </a:r>
            <a:endParaRPr sz="24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rPr lang="vi" sz="2400">
                <a:solidFill>
                  <a:srgbClr val="000000"/>
                </a:solidFill>
                <a:highlight>
                  <a:srgbClr val="FFFFFF"/>
                </a:highlight>
                <a:latin typeface="Arial"/>
                <a:ea typeface="Arial"/>
                <a:cs typeface="Arial"/>
                <a:sym typeface="Arial"/>
              </a:rPr>
              <a:t>– Độ phức tạp thuật toán là O(n.m) trong trường hợp đồ thị biểu diễn dưới dạng danh sách cạnh, với n là số đỉnh của đồ thị, m là số cạnh của đồ thị.</a:t>
            </a:r>
            <a:endParaRPr sz="24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rPr lang="vi" sz="2400">
                <a:solidFill>
                  <a:srgbClr val="000000"/>
                </a:solidFill>
                <a:highlight>
                  <a:srgbClr val="FFFFFF"/>
                </a:highlight>
                <a:latin typeface="Arial"/>
                <a:ea typeface="Arial"/>
                <a:cs typeface="Arial"/>
                <a:sym typeface="Arial"/>
              </a:rPr>
              <a:t>– Độ phức tạp thuật toán là O(max(n, m)) trong trường hợp đồ thị biểu diễn dưới dạng danh sách kề, với n là số đỉnh của đồ thị, m là số cạnh của đồ thị.</a:t>
            </a:r>
            <a:endParaRPr sz="24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Tìm kiếm giới hạn độ sâu</a:t>
            </a:r>
            <a:endParaRPr/>
          </a:p>
          <a:p>
            <a:pPr indent="0" lvl="0" marL="0" rtl="0" algn="l">
              <a:spcBef>
                <a:spcPts val="0"/>
              </a:spcBef>
              <a:spcAft>
                <a:spcPts val="0"/>
              </a:spcAft>
              <a:buNone/>
            </a:pPr>
            <a:r>
              <a:rPr lang="vi"/>
              <a:t>(Depth - limited search)</a:t>
            </a:r>
            <a:endParaRPr/>
          </a:p>
        </p:txBody>
      </p:sp>
      <p:sp>
        <p:nvSpPr>
          <p:cNvPr id="204" name="Google Shape;204;p31"/>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Giới thiệu khái niệm tìm kiếm mù</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sp>
        <p:nvSpPr>
          <p:cNvPr id="210" name="Google Shape;210;p32"/>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00">
                <a:solidFill>
                  <a:srgbClr val="404040"/>
                </a:solidFill>
                <a:highlight>
                  <a:srgbClr val="FFFFFF"/>
                </a:highlight>
                <a:latin typeface="Arial"/>
                <a:ea typeface="Arial"/>
                <a:cs typeface="Arial"/>
                <a:sym typeface="Arial"/>
              </a:rPr>
              <a:t>Trong trí tuệ nhân tạo hay các lý thuyết đồ thị, thuật toán tìm kiếm có giới hạn độ sâu (DLS)  hay  depth-limited search algorithm là một thuật toán phát triển các nút chưa xét các theo chiều sâu nhưng có giới hạn mức để tránh đi vào những con đường không mang lại kết quả tốt như trong thuật toán tìm kiếm sâu dần.</a:t>
            </a:r>
            <a:endParaRPr sz="1200">
              <a:solidFill>
                <a:srgbClr val="404040"/>
              </a:solidFill>
              <a:highlight>
                <a:srgbClr val="FFFFFF"/>
              </a:highlight>
              <a:latin typeface="Arial"/>
              <a:ea typeface="Arial"/>
              <a:cs typeface="Arial"/>
              <a:sym typeface="Arial"/>
            </a:endParaRPr>
          </a:p>
          <a:p>
            <a:pPr indent="0" lvl="0" marL="0" rtl="0" algn="l">
              <a:spcBef>
                <a:spcPts val="1200"/>
              </a:spcBef>
              <a:spcAft>
                <a:spcPts val="1200"/>
              </a:spcAft>
              <a:buNone/>
            </a:pPr>
            <a:r>
              <a:rPr lang="vi" sz="1200">
                <a:solidFill>
                  <a:srgbClr val="404040"/>
                </a:solidFill>
                <a:highlight>
                  <a:srgbClr val="FFFFFF"/>
                </a:highlight>
                <a:latin typeface="Arial"/>
                <a:ea typeface="Arial"/>
                <a:cs typeface="Arial"/>
                <a:sym typeface="Arial"/>
              </a:rPr>
              <a:t>Giải thuật tương tự DFS tuy nhiên có thêm giới hạn độ sâu.</a:t>
            </a:r>
            <a:endParaRPr sz="1200">
              <a:solidFill>
                <a:srgbClr val="404040"/>
              </a:solidFill>
              <a:highlight>
                <a:srgbClr val="FFFFFF"/>
              </a:highlight>
              <a:latin typeface="Arial"/>
              <a:ea typeface="Arial"/>
              <a:cs typeface="Arial"/>
              <a:sym typeface="Arial"/>
            </a:endParaRPr>
          </a:p>
        </p:txBody>
      </p:sp>
      <p:pic>
        <p:nvPicPr>
          <p:cNvPr id="211" name="Google Shape;211;p32"/>
          <p:cNvPicPr preferRelativeResize="0"/>
          <p:nvPr/>
        </p:nvPicPr>
        <p:blipFill>
          <a:blip r:embed="rId3">
            <a:alphaModFix/>
          </a:blip>
          <a:stretch>
            <a:fillRect/>
          </a:stretch>
        </p:blipFill>
        <p:spPr>
          <a:xfrm>
            <a:off x="4724550" y="2006250"/>
            <a:ext cx="4267051" cy="26485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sp>
        <p:nvSpPr>
          <p:cNvPr id="217" name="Google Shape;217;p33"/>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vi" sz="2100">
                <a:solidFill>
                  <a:srgbClr val="202124"/>
                </a:solidFill>
                <a:highlight>
                  <a:srgbClr val="F8F9FA"/>
                </a:highlight>
                <a:latin typeface="Arial"/>
                <a:ea typeface="Arial"/>
                <a:cs typeface="Arial"/>
                <a:sym typeface="Arial"/>
              </a:rPr>
              <a:t>B1: Giống như DFS bình thường và bắt đầu với nút gốc 1 ở mức 0.</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vi" sz="2100">
                <a:solidFill>
                  <a:srgbClr val="202124"/>
                </a:solidFill>
                <a:highlight>
                  <a:srgbClr val="F8F9FA"/>
                </a:highlight>
                <a:latin typeface="Arial"/>
                <a:ea typeface="Arial"/>
                <a:cs typeface="Arial"/>
                <a:sym typeface="Arial"/>
              </a:rPr>
              <a:t>B2: Đánh dấu nó đã truy cập và thêm các nút con của nó, 2 và 3, vào ngăn xếp. Tăng Level counter lên 1</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vi" sz="2100">
                <a:solidFill>
                  <a:srgbClr val="202124"/>
                </a:solidFill>
                <a:highlight>
                  <a:srgbClr val="F8F9FA"/>
                </a:highlight>
                <a:latin typeface="Arial"/>
                <a:ea typeface="Arial"/>
                <a:cs typeface="Arial"/>
                <a:sym typeface="Arial"/>
              </a:rPr>
              <a:t>B3: Nút 2 nằm ở đầu ngăn xếp. Thêm con của nó 4 và 5, vào ngăn xếp.Level đang là 2. Level counter tăng lên 2.</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vi" sz="2100">
                <a:solidFill>
                  <a:srgbClr val="202124"/>
                </a:solidFill>
                <a:highlight>
                  <a:srgbClr val="F8F9FA"/>
                </a:highlight>
                <a:latin typeface="Arial"/>
                <a:ea typeface="Arial"/>
                <a:cs typeface="Arial"/>
                <a:sym typeface="Arial"/>
              </a:rPr>
              <a:t>B4: Nút 4 ở trên cùng của ngăn xếp. Chúng ta có thể thêm nút con 6 của nó vào ngăn xếp của mình. Tuy nhiên, làm như vậy Level counter sẽ lớn hơn level limit, vì vậy ta bỏ qua Nút 6.</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vi" sz="2100">
                <a:solidFill>
                  <a:srgbClr val="202124"/>
                </a:solidFill>
                <a:highlight>
                  <a:srgbClr val="F8F9FA"/>
                </a:highlight>
                <a:latin typeface="Arial"/>
                <a:ea typeface="Arial"/>
                <a:cs typeface="Arial"/>
                <a:sym typeface="Arial"/>
              </a:rPr>
              <a:t>B6: Nút 5 nằm ở đầu ngăn xếp của chúng tôi. Nó không có con để thêm vào ngăn xếp.</a:t>
            </a:r>
            <a:endParaRPr sz="2100">
              <a:solidFill>
                <a:srgbClr val="202124"/>
              </a:solidFill>
              <a:highlight>
                <a:srgbClr val="F8F9FA"/>
              </a:highlight>
              <a:latin typeface="Arial"/>
              <a:ea typeface="Arial"/>
              <a:cs typeface="Arial"/>
              <a:sym typeface="Arial"/>
            </a:endParaRPr>
          </a:p>
          <a:p>
            <a:pPr indent="0" lvl="0" marL="0" marR="38100" rtl="0" algn="l">
              <a:lnSpc>
                <a:spcPct val="128571"/>
              </a:lnSpc>
              <a:spcBef>
                <a:spcPts val="1200"/>
              </a:spcBef>
              <a:spcAft>
                <a:spcPts val="0"/>
              </a:spcAft>
              <a:buNone/>
            </a:pPr>
            <a:r>
              <a:rPr lang="vi" sz="2100">
                <a:solidFill>
                  <a:srgbClr val="202124"/>
                </a:solidFill>
                <a:highlight>
                  <a:srgbClr val="F8F9FA"/>
                </a:highlight>
                <a:latin typeface="Arial"/>
                <a:ea typeface="Arial"/>
                <a:cs typeface="Arial"/>
                <a:sym typeface="Arial"/>
              </a:rPr>
              <a:t>Nút 5 là kết quả mong muốn của chúng tôi, vì vậy thuật toán dừng lại.</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sz="1200">
              <a:solidFill>
                <a:srgbClr val="404040"/>
              </a:solidFill>
              <a:highlight>
                <a:srgbClr val="FFFFFF"/>
              </a:highlight>
              <a:latin typeface="Arial"/>
              <a:ea typeface="Arial"/>
              <a:cs typeface="Arial"/>
              <a:sym typeface="Arial"/>
            </a:endParaRPr>
          </a:p>
        </p:txBody>
      </p:sp>
      <p:pic>
        <p:nvPicPr>
          <p:cNvPr id="218" name="Google Shape;218;p33"/>
          <p:cNvPicPr preferRelativeResize="0"/>
          <p:nvPr/>
        </p:nvPicPr>
        <p:blipFill>
          <a:blip r:embed="rId3">
            <a:alphaModFix/>
          </a:blip>
          <a:stretch>
            <a:fillRect/>
          </a:stretch>
        </p:blipFill>
        <p:spPr>
          <a:xfrm>
            <a:off x="4724550" y="2006250"/>
            <a:ext cx="4267051" cy="26485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Code</a:t>
            </a:r>
            <a:endParaRPr/>
          </a:p>
        </p:txBody>
      </p:sp>
      <p:sp>
        <p:nvSpPr>
          <p:cNvPr id="224" name="Google Shape;22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Nhận xét</a:t>
            </a:r>
            <a:endParaRPr/>
          </a:p>
        </p:txBody>
      </p:sp>
      <p:sp>
        <p:nvSpPr>
          <p:cNvPr id="230" name="Google Shape;230;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Tìm kiếm sâu đần</a:t>
            </a:r>
            <a:endParaRPr/>
          </a:p>
          <a:p>
            <a:pPr indent="0" lvl="0" marL="0" rtl="0" algn="l">
              <a:spcBef>
                <a:spcPts val="0"/>
              </a:spcBef>
              <a:spcAft>
                <a:spcPts val="0"/>
              </a:spcAft>
              <a:buNone/>
            </a:pPr>
            <a:r>
              <a:rPr lang="vi"/>
              <a:t>(Iterative deepening search)</a:t>
            </a:r>
            <a:endParaRPr/>
          </a:p>
        </p:txBody>
      </p:sp>
      <p:sp>
        <p:nvSpPr>
          <p:cNvPr id="236" name="Google Shape;236;p3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sp>
        <p:nvSpPr>
          <p:cNvPr id="242" name="Google Shape;242;p37"/>
          <p:cNvSpPr txBox="1"/>
          <p:nvPr/>
        </p:nvSpPr>
        <p:spPr>
          <a:xfrm>
            <a:off x="950250" y="2033425"/>
            <a:ext cx="6810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Thuật toán được đưa ra để khắc phục điểm yếu của thuật toán tìm kiếm giới hạn độ sâu DLS . Đó là khi mà tất cả các lời giải nằm ở độ sâu lớn hơn giới hạn độ sâu l thì giải thuật DLS sẽ thất bại.</a:t>
            </a:r>
            <a:endParaRPr/>
          </a:p>
          <a:p>
            <a:pPr indent="0" lvl="0" marL="0" rtl="0" algn="l">
              <a:spcBef>
                <a:spcPts val="0"/>
              </a:spcBef>
              <a:spcAft>
                <a:spcPts val="0"/>
              </a:spcAft>
              <a:buNone/>
            </a:pPr>
            <a:r>
              <a:rPr lang="vi"/>
              <a:t> Giải thuật tìm kiếm sâu dần  sẽ :</a:t>
            </a:r>
            <a:endParaRPr/>
          </a:p>
          <a:p>
            <a:pPr indent="-317500" lvl="0" marL="457200" rtl="0" algn="l">
              <a:spcBef>
                <a:spcPts val="0"/>
              </a:spcBef>
              <a:spcAft>
                <a:spcPts val="0"/>
              </a:spcAft>
              <a:buSzPts val="1400"/>
              <a:buChar char="●"/>
            </a:pPr>
            <a:r>
              <a:rPr lang="vi"/>
              <a:t> Áp dụng giải thuật DLS đối với đường đi có độ dài &lt;= 1 </a:t>
            </a:r>
            <a:endParaRPr/>
          </a:p>
          <a:p>
            <a:pPr indent="-317500" lvl="0" marL="457200" rtl="0" algn="l">
              <a:spcBef>
                <a:spcPts val="0"/>
              </a:spcBef>
              <a:spcAft>
                <a:spcPts val="0"/>
              </a:spcAft>
              <a:buSzPts val="1400"/>
              <a:buChar char="●"/>
            </a:pPr>
            <a:r>
              <a:rPr lang="vi"/>
              <a:t>Nếu thất bại, tiếp tục áp dụng giải thuật dfs đối với đường đi có độ dài &lt;= 2 </a:t>
            </a:r>
            <a:endParaRPr/>
          </a:p>
          <a:p>
            <a:pPr indent="-317500" lvl="0" marL="457200" rtl="0" algn="l">
              <a:spcBef>
                <a:spcPts val="0"/>
              </a:spcBef>
              <a:spcAft>
                <a:spcPts val="0"/>
              </a:spcAft>
              <a:buSzPts val="1400"/>
              <a:buChar char="●"/>
            </a:pPr>
            <a:r>
              <a:rPr lang="vi"/>
              <a:t>…..Cứ như vậy đến khi tìm được lời giải hoặc khi toàn bộ cây đã được xét mà không tìm được lời giải.</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pic>
        <p:nvPicPr>
          <p:cNvPr id="248" name="Google Shape;248;p38"/>
          <p:cNvPicPr preferRelativeResize="0"/>
          <p:nvPr/>
        </p:nvPicPr>
        <p:blipFill>
          <a:blip r:embed="rId3">
            <a:alphaModFix/>
          </a:blip>
          <a:stretch>
            <a:fillRect/>
          </a:stretch>
        </p:blipFill>
        <p:spPr>
          <a:xfrm>
            <a:off x="4954700" y="1766675"/>
            <a:ext cx="3682725" cy="2359250"/>
          </a:xfrm>
          <a:prstGeom prst="rect">
            <a:avLst/>
          </a:prstGeom>
          <a:noFill/>
          <a:ln>
            <a:noFill/>
          </a:ln>
        </p:spPr>
      </p:pic>
      <p:sp>
        <p:nvSpPr>
          <p:cNvPr id="249" name="Google Shape;249;p38"/>
          <p:cNvSpPr txBox="1"/>
          <p:nvPr/>
        </p:nvSpPr>
        <p:spPr>
          <a:xfrm>
            <a:off x="6148150" y="1853850"/>
            <a:ext cx="6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K=0</a:t>
            </a:r>
            <a:endParaRPr>
              <a:latin typeface="Lato"/>
              <a:ea typeface="Lato"/>
              <a:cs typeface="Lato"/>
              <a:sym typeface="Lato"/>
            </a:endParaRPr>
          </a:p>
        </p:txBody>
      </p:sp>
      <p:sp>
        <p:nvSpPr>
          <p:cNvPr id="250" name="Google Shape;250;p38"/>
          <p:cNvSpPr txBox="1"/>
          <p:nvPr/>
        </p:nvSpPr>
        <p:spPr>
          <a:xfrm>
            <a:off x="5603350" y="241195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K=1</a:t>
            </a:r>
            <a:endParaRPr>
              <a:latin typeface="Lato"/>
              <a:ea typeface="Lato"/>
              <a:cs typeface="Lato"/>
              <a:sym typeface="Lato"/>
            </a:endParaRPr>
          </a:p>
        </p:txBody>
      </p:sp>
      <p:sp>
        <p:nvSpPr>
          <p:cNvPr id="251" name="Google Shape;251;p38"/>
          <p:cNvSpPr txBox="1"/>
          <p:nvPr/>
        </p:nvSpPr>
        <p:spPr>
          <a:xfrm>
            <a:off x="5004000" y="29829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K=2</a:t>
            </a:r>
            <a:endParaRPr>
              <a:latin typeface="Lato"/>
              <a:ea typeface="Lato"/>
              <a:cs typeface="Lato"/>
              <a:sym typeface="Lato"/>
            </a:endParaRPr>
          </a:p>
        </p:txBody>
      </p:sp>
      <p:sp>
        <p:nvSpPr>
          <p:cNvPr id="252" name="Google Shape;252;p38"/>
          <p:cNvSpPr txBox="1"/>
          <p:nvPr/>
        </p:nvSpPr>
        <p:spPr>
          <a:xfrm>
            <a:off x="4518225" y="3507425"/>
            <a:ext cx="6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K=3</a:t>
            </a:r>
            <a:endParaRPr>
              <a:latin typeface="Lato"/>
              <a:ea typeface="Lato"/>
              <a:cs typeface="Lato"/>
              <a:sym typeface="Lato"/>
            </a:endParaRPr>
          </a:p>
        </p:txBody>
      </p:sp>
      <p:pic>
        <p:nvPicPr>
          <p:cNvPr id="253" name="Google Shape;253;p38"/>
          <p:cNvPicPr preferRelativeResize="0"/>
          <p:nvPr/>
        </p:nvPicPr>
        <p:blipFill>
          <a:blip r:embed="rId4">
            <a:alphaModFix/>
          </a:blip>
          <a:stretch>
            <a:fillRect/>
          </a:stretch>
        </p:blipFill>
        <p:spPr>
          <a:xfrm>
            <a:off x="774025" y="2196875"/>
            <a:ext cx="4078851" cy="1797925"/>
          </a:xfrm>
          <a:prstGeom prst="rect">
            <a:avLst/>
          </a:prstGeom>
          <a:noFill/>
          <a:ln>
            <a:noFill/>
          </a:ln>
        </p:spPr>
      </p:pic>
      <p:sp>
        <p:nvSpPr>
          <p:cNvPr id="254" name="Google Shape;254;p38"/>
          <p:cNvSpPr txBox="1"/>
          <p:nvPr/>
        </p:nvSpPr>
        <p:spPr>
          <a:xfrm>
            <a:off x="2388675" y="1673825"/>
            <a:ext cx="17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Chiều sâu lặp t=2</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sp>
        <p:nvSpPr>
          <p:cNvPr id="260" name="Google Shape;260;p39"/>
          <p:cNvSpPr txBox="1"/>
          <p:nvPr/>
        </p:nvSpPr>
        <p:spPr>
          <a:xfrm>
            <a:off x="1135500" y="2218675"/>
            <a:ext cx="62769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vi" sz="1600">
                <a:latin typeface="Lato"/>
                <a:ea typeface="Lato"/>
                <a:cs typeface="Lato"/>
                <a:sym typeface="Lato"/>
              </a:rPr>
              <a:t>Khi K&lt;2 thuật toán sẽ tìm kiếm theo chiều sâu</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vi" sz="1600">
                <a:latin typeface="Lato"/>
                <a:ea typeface="Lato"/>
                <a:cs typeface="Lato"/>
                <a:sym typeface="Lato"/>
              </a:rPr>
              <a:t>Khi gặp K=T(ban đầu T=t=2 như ví dụ)  thì thuật toán sẽ dừng xét theo chiều sâu và bắt đầu xét theo chiều rộng.</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vi" sz="1600">
                <a:latin typeface="Lato"/>
                <a:ea typeface="Lato"/>
                <a:cs typeface="Lato"/>
                <a:sym typeface="Lato"/>
              </a:rPr>
              <a:t>Khi gặp K&gt;T thì thuật toán sẽ xét lại T=T+t( khi k=3,k&gt;T=2, thì T=T+t=4, và thuật toán tiếp tục cho đến khi kết thúc)</a:t>
            </a:r>
            <a:endParaRPr sz="16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Code</a:t>
            </a:r>
            <a:endParaRPr/>
          </a:p>
        </p:txBody>
      </p:sp>
      <p:sp>
        <p:nvSpPr>
          <p:cNvPr id="266" name="Google Shape;266;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Nhận xét</a:t>
            </a:r>
            <a:endParaRPr/>
          </a:p>
        </p:txBody>
      </p:sp>
      <p:sp>
        <p:nvSpPr>
          <p:cNvPr id="272" name="Google Shape;272;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Giới thiệu khái niệm tìm kiếm mù</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8" name="Google Shape;278;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9" name="Google Shape;279;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Tìm kiếm theo chiều rộng</a:t>
            </a:r>
            <a:endParaRPr/>
          </a:p>
          <a:p>
            <a:pPr indent="0" lvl="0" marL="0" rtl="0" algn="l">
              <a:spcBef>
                <a:spcPts val="0"/>
              </a:spcBef>
              <a:spcAft>
                <a:spcPts val="0"/>
              </a:spcAft>
              <a:buNone/>
            </a:pPr>
            <a:r>
              <a:rPr lang="vi"/>
              <a:t>(Breadth - first search)</a:t>
            </a:r>
            <a:endParaRPr/>
          </a:p>
        </p:txBody>
      </p:sp>
      <p:sp>
        <p:nvSpPr>
          <p:cNvPr id="105" name="Google Shape;105;p1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Yêu cầu </a:t>
            </a:r>
            <a:endParaRPr/>
          </a:p>
        </p:txBody>
      </p:sp>
      <p:sp>
        <p:nvSpPr>
          <p:cNvPr id="111" name="Google Shape;111;p17"/>
          <p:cNvSpPr txBox="1"/>
          <p:nvPr>
            <p:ph idx="1" type="body"/>
          </p:nvPr>
        </p:nvSpPr>
        <p:spPr>
          <a:xfrm>
            <a:off x="729450" y="2078875"/>
            <a:ext cx="3258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50">
                <a:solidFill>
                  <a:srgbClr val="3C4043"/>
                </a:solidFill>
                <a:latin typeface="Roboto"/>
                <a:ea typeface="Roboto"/>
                <a:cs typeface="Roboto"/>
                <a:sym typeface="Roboto"/>
              </a:rPr>
              <a:t>Dữ liệu đầu vào sử dụng danh sách cạnh, được đọc vào từ file</a:t>
            </a:r>
            <a:endParaRPr sz="1250">
              <a:solidFill>
                <a:srgbClr val="3C4043"/>
              </a:solidFill>
              <a:latin typeface="Roboto"/>
              <a:ea typeface="Roboto"/>
              <a:cs typeface="Roboto"/>
              <a:sym typeface="Roboto"/>
            </a:endParaRPr>
          </a:p>
          <a:p>
            <a:pPr indent="0" lvl="0" marL="0" rtl="0" algn="l">
              <a:spcBef>
                <a:spcPts val="1200"/>
              </a:spcBef>
              <a:spcAft>
                <a:spcPts val="0"/>
              </a:spcAft>
              <a:buNone/>
            </a:pPr>
            <a:r>
              <a:rPr lang="vi" sz="1250">
                <a:solidFill>
                  <a:srgbClr val="3C4043"/>
                </a:solidFill>
                <a:latin typeface="Roboto"/>
                <a:ea typeface="Roboto"/>
                <a:cs typeface="Roboto"/>
                <a:sym typeface="Roboto"/>
              </a:rPr>
              <a:t>Dữ liệu đầu ra: </a:t>
            </a:r>
            <a:endParaRPr sz="1250">
              <a:solidFill>
                <a:srgbClr val="3C4043"/>
              </a:solidFill>
              <a:latin typeface="Roboto"/>
              <a:ea typeface="Roboto"/>
              <a:cs typeface="Roboto"/>
              <a:sym typeface="Roboto"/>
            </a:endParaRPr>
          </a:p>
          <a:p>
            <a:pPr indent="0" lvl="0" marL="0" rtl="0" algn="l">
              <a:spcBef>
                <a:spcPts val="1200"/>
              </a:spcBef>
              <a:spcAft>
                <a:spcPts val="0"/>
              </a:spcAft>
              <a:buNone/>
            </a:pPr>
            <a:r>
              <a:rPr lang="vi" sz="1250">
                <a:solidFill>
                  <a:srgbClr val="3C4043"/>
                </a:solidFill>
                <a:latin typeface="Roboto"/>
                <a:ea typeface="Roboto"/>
                <a:cs typeface="Roboto"/>
                <a:sym typeface="Roboto"/>
              </a:rPr>
              <a:t>- Có dạng sau: đỉnh bắt đầu -&gt; đỉnh A -&gt; đỉnh B -&gt; đỉnh đích</a:t>
            </a:r>
            <a:endParaRPr sz="1250">
              <a:solidFill>
                <a:srgbClr val="3C4043"/>
              </a:solidFill>
              <a:latin typeface="Roboto"/>
              <a:ea typeface="Roboto"/>
              <a:cs typeface="Roboto"/>
              <a:sym typeface="Roboto"/>
            </a:endParaRPr>
          </a:p>
          <a:p>
            <a:pPr indent="0" lvl="0" marL="0" rtl="0" algn="l">
              <a:spcBef>
                <a:spcPts val="1200"/>
              </a:spcBef>
              <a:spcAft>
                <a:spcPts val="1200"/>
              </a:spcAft>
              <a:buNone/>
            </a:pPr>
            <a:r>
              <a:rPr lang="vi" sz="1250">
                <a:solidFill>
                  <a:srgbClr val="3C4043"/>
                </a:solidFill>
                <a:latin typeface="Roboto"/>
                <a:ea typeface="Roboto"/>
                <a:cs typeface="Roboto"/>
                <a:sym typeface="Roboto"/>
              </a:rPr>
              <a:t>- Xuất ra màn hình và lưu vào file </a:t>
            </a:r>
            <a:endParaRPr sz="1500">
              <a:latin typeface="Roboto"/>
              <a:ea typeface="Roboto"/>
              <a:cs typeface="Roboto"/>
              <a:sym typeface="Roboto"/>
            </a:endParaRPr>
          </a:p>
        </p:txBody>
      </p:sp>
      <p:pic>
        <p:nvPicPr>
          <p:cNvPr id="112" name="Google Shape;112;p17"/>
          <p:cNvPicPr preferRelativeResize="0"/>
          <p:nvPr/>
        </p:nvPicPr>
        <p:blipFill>
          <a:blip r:embed="rId3">
            <a:alphaModFix/>
          </a:blip>
          <a:stretch>
            <a:fillRect/>
          </a:stretch>
        </p:blipFill>
        <p:spPr>
          <a:xfrm>
            <a:off x="4867500" y="2217063"/>
            <a:ext cx="2902750" cy="1859576"/>
          </a:xfrm>
          <a:prstGeom prst="rect">
            <a:avLst/>
          </a:prstGeom>
          <a:noFill/>
          <a:ln>
            <a:noFill/>
          </a:ln>
        </p:spPr>
      </p:pic>
      <p:sp>
        <p:nvSpPr>
          <p:cNvPr id="113" name="Google Shape;113;p17"/>
          <p:cNvSpPr txBox="1"/>
          <p:nvPr/>
        </p:nvSpPr>
        <p:spPr>
          <a:xfrm>
            <a:off x="7928100" y="1853863"/>
            <a:ext cx="1215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t>Danh sách cạnh đồ thị:</a:t>
            </a:r>
            <a:endParaRPr b="1" sz="1200"/>
          </a:p>
          <a:p>
            <a:pPr indent="0" lvl="0" marL="0" rtl="0" algn="l">
              <a:spcBef>
                <a:spcPts val="0"/>
              </a:spcBef>
              <a:spcAft>
                <a:spcPts val="0"/>
              </a:spcAft>
              <a:buNone/>
            </a:pPr>
            <a:r>
              <a:rPr lang="vi" sz="1200"/>
              <a:t>1 2</a:t>
            </a:r>
            <a:endParaRPr sz="1200"/>
          </a:p>
          <a:p>
            <a:pPr indent="0" lvl="0" marL="0" rtl="0" algn="l">
              <a:spcBef>
                <a:spcPts val="0"/>
              </a:spcBef>
              <a:spcAft>
                <a:spcPts val="0"/>
              </a:spcAft>
              <a:buNone/>
            </a:pPr>
            <a:r>
              <a:rPr lang="vi" sz="1200"/>
              <a:t>1 7</a:t>
            </a:r>
            <a:endParaRPr sz="1200"/>
          </a:p>
          <a:p>
            <a:pPr indent="0" lvl="0" marL="0" rtl="0" algn="l">
              <a:spcBef>
                <a:spcPts val="0"/>
              </a:spcBef>
              <a:spcAft>
                <a:spcPts val="0"/>
              </a:spcAft>
              <a:buNone/>
            </a:pPr>
            <a:r>
              <a:rPr lang="vi" sz="1200"/>
              <a:t>1 8</a:t>
            </a:r>
            <a:endParaRPr sz="1200"/>
          </a:p>
          <a:p>
            <a:pPr indent="0" lvl="0" marL="0" rtl="0" algn="l">
              <a:spcBef>
                <a:spcPts val="0"/>
              </a:spcBef>
              <a:spcAft>
                <a:spcPts val="0"/>
              </a:spcAft>
              <a:buNone/>
            </a:pPr>
            <a:r>
              <a:rPr lang="vi" sz="1200"/>
              <a:t>2 3</a:t>
            </a:r>
            <a:endParaRPr sz="1200"/>
          </a:p>
          <a:p>
            <a:pPr indent="0" lvl="0" marL="0" rtl="0" algn="l">
              <a:spcBef>
                <a:spcPts val="0"/>
              </a:spcBef>
              <a:spcAft>
                <a:spcPts val="0"/>
              </a:spcAft>
              <a:buNone/>
            </a:pPr>
            <a:r>
              <a:rPr lang="vi" sz="1200"/>
              <a:t>2 6</a:t>
            </a:r>
            <a:endParaRPr sz="1200"/>
          </a:p>
          <a:p>
            <a:pPr indent="0" lvl="0" marL="0" rtl="0" algn="l">
              <a:spcBef>
                <a:spcPts val="0"/>
              </a:spcBef>
              <a:spcAft>
                <a:spcPts val="0"/>
              </a:spcAft>
              <a:buNone/>
            </a:pPr>
            <a:r>
              <a:rPr lang="vi" sz="1200"/>
              <a:t>3 4</a:t>
            </a:r>
            <a:endParaRPr sz="1200"/>
          </a:p>
          <a:p>
            <a:pPr indent="0" lvl="0" marL="0" rtl="0" algn="l">
              <a:spcBef>
                <a:spcPts val="0"/>
              </a:spcBef>
              <a:spcAft>
                <a:spcPts val="0"/>
              </a:spcAft>
              <a:buNone/>
            </a:pPr>
            <a:r>
              <a:rPr lang="vi" sz="1200"/>
              <a:t>3 5</a:t>
            </a:r>
            <a:endParaRPr sz="1200"/>
          </a:p>
          <a:p>
            <a:pPr indent="0" lvl="0" marL="0" rtl="0" algn="l">
              <a:spcBef>
                <a:spcPts val="0"/>
              </a:spcBef>
              <a:spcAft>
                <a:spcPts val="0"/>
              </a:spcAft>
              <a:buNone/>
            </a:pPr>
            <a:r>
              <a:rPr lang="vi" sz="1200"/>
              <a:t>8 9</a:t>
            </a:r>
            <a:endParaRPr sz="1200"/>
          </a:p>
          <a:p>
            <a:pPr indent="0" lvl="0" marL="0" rtl="0" algn="l">
              <a:spcBef>
                <a:spcPts val="0"/>
              </a:spcBef>
              <a:spcAft>
                <a:spcPts val="0"/>
              </a:spcAft>
              <a:buNone/>
            </a:pPr>
            <a:r>
              <a:rPr lang="vi" sz="1200"/>
              <a:t>8 12</a:t>
            </a:r>
            <a:endParaRPr sz="1200"/>
          </a:p>
          <a:p>
            <a:pPr indent="0" lvl="0" marL="0" rtl="0" algn="l">
              <a:spcBef>
                <a:spcPts val="0"/>
              </a:spcBef>
              <a:spcAft>
                <a:spcPts val="0"/>
              </a:spcAft>
              <a:buNone/>
            </a:pPr>
            <a:r>
              <a:rPr lang="vi" sz="1200"/>
              <a:t>9 10</a:t>
            </a:r>
            <a:endParaRPr sz="1200"/>
          </a:p>
          <a:p>
            <a:pPr indent="0" lvl="0" marL="0" rtl="0" algn="l">
              <a:spcBef>
                <a:spcPts val="0"/>
              </a:spcBef>
              <a:spcAft>
                <a:spcPts val="0"/>
              </a:spcAft>
              <a:buNone/>
            </a:pPr>
            <a:r>
              <a:rPr lang="vi" sz="1200"/>
              <a:t>9 11</a:t>
            </a:r>
            <a:endParaRPr sz="1200"/>
          </a:p>
        </p:txBody>
      </p:sp>
      <p:sp>
        <p:nvSpPr>
          <p:cNvPr id="114" name="Google Shape;114;p17"/>
          <p:cNvSpPr txBox="1"/>
          <p:nvPr/>
        </p:nvSpPr>
        <p:spPr>
          <a:xfrm>
            <a:off x="5106800" y="1945450"/>
            <a:ext cx="20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Input: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Ý tưởng</a:t>
            </a:r>
            <a:endParaRPr/>
          </a:p>
        </p:txBody>
      </p:sp>
      <p:sp>
        <p:nvSpPr>
          <p:cNvPr id="120" name="Google Shape;120;p18"/>
          <p:cNvSpPr txBox="1"/>
          <p:nvPr>
            <p:ph idx="1" type="body"/>
          </p:nvPr>
        </p:nvSpPr>
        <p:spPr>
          <a:xfrm>
            <a:off x="930700" y="1925925"/>
            <a:ext cx="4438200" cy="3016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Roboto"/>
              <a:buChar char="●"/>
            </a:pPr>
            <a:r>
              <a:rPr lang="vi" sz="1500">
                <a:solidFill>
                  <a:srgbClr val="000000"/>
                </a:solidFill>
                <a:highlight>
                  <a:srgbClr val="FFFFFF"/>
                </a:highlight>
                <a:latin typeface="Roboto"/>
                <a:ea typeface="Roboto"/>
                <a:cs typeface="Roboto"/>
                <a:sym typeface="Roboto"/>
              </a:rPr>
              <a:t>Trong quá trình tìm kiếm, ưu tiên “chiều rộng” hơn “chiều sâu”</a:t>
            </a:r>
            <a:endParaRPr sz="1500">
              <a:solidFill>
                <a:srgbClr val="000000"/>
              </a:solidFill>
              <a:highlight>
                <a:srgbClr val="FFFFFF"/>
              </a:highlight>
              <a:latin typeface="Roboto"/>
              <a:ea typeface="Roboto"/>
              <a:cs typeface="Roboto"/>
              <a:sym typeface="Roboto"/>
            </a:endParaRPr>
          </a:p>
          <a:p>
            <a:pPr indent="-323850" lvl="0" marL="457200" rtl="0" algn="l">
              <a:spcBef>
                <a:spcPts val="0"/>
              </a:spcBef>
              <a:spcAft>
                <a:spcPts val="0"/>
              </a:spcAft>
              <a:buClr>
                <a:srgbClr val="000000"/>
              </a:buClr>
              <a:buSzPts val="1500"/>
              <a:buFont typeface="Roboto"/>
              <a:buChar char="●"/>
            </a:pPr>
            <a:r>
              <a:rPr lang="vi" sz="1500">
                <a:solidFill>
                  <a:srgbClr val="000000"/>
                </a:solidFill>
                <a:highlight>
                  <a:srgbClr val="FFFFFF"/>
                </a:highlight>
                <a:latin typeface="Roboto"/>
                <a:ea typeface="Roboto"/>
                <a:cs typeface="Roboto"/>
                <a:sym typeface="Roboto"/>
              </a:rPr>
              <a:t>Tìm kiếm xung quanh trước khi đi xuống sâu hơn</a:t>
            </a:r>
            <a:endParaRPr sz="1500">
              <a:solidFill>
                <a:srgbClr val="000000"/>
              </a:solidFill>
              <a:highlight>
                <a:srgbClr val="FFFFFF"/>
              </a:highlight>
              <a:latin typeface="Roboto"/>
              <a:ea typeface="Roboto"/>
              <a:cs typeface="Roboto"/>
              <a:sym typeface="Roboto"/>
            </a:endParaRPr>
          </a:p>
          <a:p>
            <a:pPr indent="-323850" lvl="0" marL="457200" rtl="0" algn="l">
              <a:spcBef>
                <a:spcPts val="0"/>
              </a:spcBef>
              <a:spcAft>
                <a:spcPts val="0"/>
              </a:spcAft>
              <a:buClr>
                <a:srgbClr val="000000"/>
              </a:buClr>
              <a:buSzPts val="1500"/>
              <a:buFont typeface="Roboto"/>
              <a:buChar char="●"/>
            </a:pPr>
            <a:r>
              <a:rPr lang="vi" sz="1500">
                <a:solidFill>
                  <a:srgbClr val="000000"/>
                </a:solidFill>
                <a:highlight>
                  <a:srgbClr val="FFFFFF"/>
                </a:highlight>
                <a:latin typeface="Roboto"/>
                <a:ea typeface="Roboto"/>
                <a:cs typeface="Roboto"/>
                <a:sym typeface="Roboto"/>
              </a:rPr>
              <a:t>Đỉnh được nạp vào hàng đợi đầu tiên là u</a:t>
            </a:r>
            <a:endParaRPr sz="1500">
              <a:solidFill>
                <a:srgbClr val="000000"/>
              </a:solidFill>
              <a:highlight>
                <a:srgbClr val="FFFFFF"/>
              </a:highlight>
              <a:latin typeface="Roboto"/>
              <a:ea typeface="Roboto"/>
              <a:cs typeface="Roboto"/>
              <a:sym typeface="Roboto"/>
            </a:endParaRPr>
          </a:p>
          <a:p>
            <a:pPr indent="457200" lvl="0" marL="0" rtl="0" algn="l">
              <a:spcBef>
                <a:spcPts val="1200"/>
              </a:spcBef>
              <a:spcAft>
                <a:spcPts val="0"/>
              </a:spcAft>
              <a:buNone/>
            </a:pPr>
            <a:r>
              <a:rPr lang="vi" sz="1100">
                <a:solidFill>
                  <a:srgbClr val="000000"/>
                </a:solidFill>
                <a:highlight>
                  <a:srgbClr val="FFFFFF"/>
                </a:highlight>
                <a:latin typeface="Roboto"/>
                <a:ea typeface="Roboto"/>
                <a:cs typeface="Roboto"/>
                <a:sym typeface="Roboto"/>
              </a:rPr>
              <a:t>- </a:t>
            </a:r>
            <a:r>
              <a:rPr lang="vi" sz="1100">
                <a:solidFill>
                  <a:srgbClr val="000000"/>
                </a:solidFill>
                <a:highlight>
                  <a:srgbClr val="FFFFFF"/>
                </a:highlight>
                <a:latin typeface="Roboto Medium"/>
                <a:ea typeface="Roboto Medium"/>
                <a:cs typeface="Roboto Medium"/>
                <a:sym typeface="Roboto Medium"/>
              </a:rPr>
              <a:t>Các đỉnh kề với u là ( v1, v2, . . ., vk) được nạp vào hàng đợi nếu như nó chưa được xét đến.</a:t>
            </a:r>
            <a:endParaRPr sz="1100">
              <a:solidFill>
                <a:srgbClr val="000000"/>
              </a:solidFill>
              <a:highlight>
                <a:srgbClr val="FFFFFF"/>
              </a:highlight>
              <a:latin typeface="Roboto Medium"/>
              <a:ea typeface="Roboto Medium"/>
              <a:cs typeface="Roboto Medium"/>
              <a:sym typeface="Roboto Medium"/>
            </a:endParaRPr>
          </a:p>
          <a:p>
            <a:pPr indent="-323850" lvl="0" marL="457200" rtl="0" algn="l">
              <a:spcBef>
                <a:spcPts val="1200"/>
              </a:spcBef>
              <a:spcAft>
                <a:spcPts val="0"/>
              </a:spcAft>
              <a:buClr>
                <a:srgbClr val="000000"/>
              </a:buClr>
              <a:buSzPts val="1500"/>
              <a:buFont typeface="Roboto"/>
              <a:buChar char="●"/>
            </a:pPr>
            <a:r>
              <a:rPr lang="vi" sz="1500">
                <a:solidFill>
                  <a:srgbClr val="000000"/>
                </a:solidFill>
                <a:highlight>
                  <a:srgbClr val="FFFFFF"/>
                </a:highlight>
                <a:latin typeface="Roboto"/>
                <a:ea typeface="Roboto"/>
                <a:cs typeface="Roboto"/>
                <a:sym typeface="Roboto"/>
              </a:rPr>
              <a:t>Quá trình duyệt tiếp theo được bắt đầu từ các đỉnh còn có mặt trong hàng đợi.</a:t>
            </a:r>
            <a:endParaRPr sz="1500">
              <a:solidFill>
                <a:srgbClr val="000000"/>
              </a:solidFill>
              <a:highlight>
                <a:srgbClr val="FFFFFF"/>
              </a:highlight>
              <a:latin typeface="Roboto"/>
              <a:ea typeface="Roboto"/>
              <a:cs typeface="Roboto"/>
              <a:sym typeface="Roboto"/>
            </a:endParaRPr>
          </a:p>
          <a:p>
            <a:pPr indent="-323850" lvl="0" marL="457200" rtl="0" algn="l">
              <a:spcBef>
                <a:spcPts val="0"/>
              </a:spcBef>
              <a:spcAft>
                <a:spcPts val="0"/>
              </a:spcAft>
              <a:buClr>
                <a:srgbClr val="000000"/>
              </a:buClr>
              <a:buSzPts val="1500"/>
              <a:buFont typeface="Roboto"/>
              <a:buChar char="●"/>
            </a:pPr>
            <a:r>
              <a:rPr lang="vi" sz="1500">
                <a:solidFill>
                  <a:srgbClr val="000000"/>
                </a:solidFill>
                <a:highlight>
                  <a:srgbClr val="FFFFFF"/>
                </a:highlight>
                <a:latin typeface="Roboto"/>
                <a:ea typeface="Roboto"/>
                <a:cs typeface="Roboto"/>
                <a:sym typeface="Roboto"/>
              </a:rPr>
              <a:t>Thuật toán dừng khi hàng đợi rỗng.</a:t>
            </a:r>
            <a:endParaRPr sz="600">
              <a:solidFill>
                <a:srgbClr val="000000"/>
              </a:solidFill>
              <a:latin typeface="Roboto"/>
              <a:ea typeface="Roboto"/>
              <a:cs typeface="Roboto"/>
              <a:sym typeface="Roboto"/>
            </a:endParaRPr>
          </a:p>
          <a:p>
            <a:pPr indent="0" lvl="0" marL="457200" rtl="0" algn="l">
              <a:lnSpc>
                <a:spcPct val="95000"/>
              </a:lnSpc>
              <a:spcBef>
                <a:spcPts val="1200"/>
              </a:spcBef>
              <a:spcAft>
                <a:spcPts val="0"/>
              </a:spcAft>
              <a:buSzPts val="275"/>
              <a:buNone/>
            </a:pPr>
            <a:r>
              <a:t/>
            </a:r>
            <a:endParaRPr sz="600">
              <a:solidFill>
                <a:srgbClr val="000000"/>
              </a:solidFill>
              <a:latin typeface="Roboto"/>
              <a:ea typeface="Roboto"/>
              <a:cs typeface="Roboto"/>
              <a:sym typeface="Roboto"/>
            </a:endParaRPr>
          </a:p>
          <a:p>
            <a:pPr indent="0" lvl="0" marL="0" rtl="0" algn="l">
              <a:lnSpc>
                <a:spcPct val="95000"/>
              </a:lnSpc>
              <a:spcBef>
                <a:spcPts val="1200"/>
              </a:spcBef>
              <a:spcAft>
                <a:spcPts val="1200"/>
              </a:spcAft>
              <a:buSzPts val="275"/>
              <a:buNone/>
            </a:pPr>
            <a:r>
              <a:t/>
            </a:r>
            <a:endParaRPr sz="600">
              <a:latin typeface="Roboto"/>
              <a:ea typeface="Roboto"/>
              <a:cs typeface="Roboto"/>
              <a:sym typeface="Roboto"/>
            </a:endParaRPr>
          </a:p>
        </p:txBody>
      </p:sp>
      <p:pic>
        <p:nvPicPr>
          <p:cNvPr id="121" name="Google Shape;121;p18"/>
          <p:cNvPicPr preferRelativeResize="0"/>
          <p:nvPr/>
        </p:nvPicPr>
        <p:blipFill>
          <a:blip r:embed="rId3">
            <a:alphaModFix/>
          </a:blip>
          <a:stretch>
            <a:fillRect/>
          </a:stretch>
        </p:blipFill>
        <p:spPr>
          <a:xfrm>
            <a:off x="5956725" y="1752263"/>
            <a:ext cx="2902750" cy="1859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237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Code</a:t>
            </a:r>
            <a:endParaRPr/>
          </a:p>
        </p:txBody>
      </p:sp>
      <p:pic>
        <p:nvPicPr>
          <p:cNvPr descr="page16image28690672" id="127" name="Google Shape;127;p19"/>
          <p:cNvPicPr preferRelativeResize="0"/>
          <p:nvPr/>
        </p:nvPicPr>
        <p:blipFill>
          <a:blip r:embed="rId3">
            <a:alphaModFix/>
          </a:blip>
          <a:stretch>
            <a:fillRect/>
          </a:stretch>
        </p:blipFill>
        <p:spPr>
          <a:xfrm>
            <a:off x="804400" y="1869050"/>
            <a:ext cx="4915613" cy="306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650" y="1326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Nhận xét</a:t>
            </a:r>
            <a:endParaRPr/>
          </a:p>
        </p:txBody>
      </p:sp>
      <p:sp>
        <p:nvSpPr>
          <p:cNvPr id="133" name="Google Shape;133;p20"/>
          <p:cNvSpPr txBox="1"/>
          <p:nvPr/>
        </p:nvSpPr>
        <p:spPr>
          <a:xfrm>
            <a:off x="622450" y="1967325"/>
            <a:ext cx="7606500" cy="25194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1200"/>
              </a:spcBef>
              <a:spcAft>
                <a:spcPts val="0"/>
              </a:spcAft>
              <a:buSzPts val="1700"/>
              <a:buFont typeface="Roboto"/>
              <a:buChar char="●"/>
            </a:pPr>
            <a:r>
              <a:rPr lang="vi" sz="1700">
                <a:highlight>
                  <a:srgbClr val="FFFFFF"/>
                </a:highlight>
                <a:latin typeface="Roboto"/>
                <a:ea typeface="Roboto"/>
                <a:cs typeface="Roboto"/>
                <a:sym typeface="Roboto"/>
              </a:rPr>
              <a:t>Độ phức tạp thuật toán BFS(u) phụ thuộc vào</a:t>
            </a:r>
            <a:endParaRPr sz="1700">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rPr lang="vi" sz="1700">
                <a:highlight>
                  <a:srgbClr val="FFFFFF"/>
                </a:highlight>
                <a:latin typeface="Roboto"/>
                <a:ea typeface="Roboto"/>
                <a:cs typeface="Roboto"/>
                <a:sym typeface="Roboto"/>
              </a:rPr>
              <a:t>phương pháp biểu diễn đồ thị</a:t>
            </a:r>
            <a:endParaRPr sz="1700">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rPr lang="vi" sz="1300">
                <a:highlight>
                  <a:srgbClr val="FFFFFF"/>
                </a:highlight>
                <a:latin typeface="Roboto"/>
                <a:ea typeface="Roboto"/>
                <a:cs typeface="Roboto"/>
                <a:sym typeface="Roboto"/>
              </a:rPr>
              <a:t>– </a:t>
            </a:r>
            <a:r>
              <a:rPr lang="vi" sz="1300">
                <a:highlight>
                  <a:srgbClr val="FFFFFF"/>
                </a:highlight>
                <a:latin typeface="Roboto Medium"/>
                <a:ea typeface="Roboto Medium"/>
                <a:cs typeface="Roboto Medium"/>
                <a:sym typeface="Roboto Medium"/>
              </a:rPr>
              <a:t>Độ phức tạp thuật toán là O(n</a:t>
            </a:r>
            <a:r>
              <a:rPr lang="vi" sz="500">
                <a:highlight>
                  <a:srgbClr val="FFFFFF"/>
                </a:highlight>
                <a:latin typeface="Roboto Medium"/>
                <a:ea typeface="Roboto Medium"/>
                <a:cs typeface="Roboto Medium"/>
                <a:sym typeface="Roboto Medium"/>
              </a:rPr>
              <a:t>2</a:t>
            </a:r>
            <a:r>
              <a:rPr lang="vi" sz="1300">
                <a:highlight>
                  <a:srgbClr val="FFFFFF"/>
                </a:highlight>
                <a:latin typeface="Roboto Medium"/>
                <a:ea typeface="Roboto Medium"/>
                <a:cs typeface="Roboto Medium"/>
                <a:sym typeface="Roboto Medium"/>
              </a:rPr>
              <a:t>) trong trường hợp đồ thị biểu diễn dưới dạng ma trận kề, với n là số đỉnh của đồ thị.</a:t>
            </a:r>
            <a:endParaRPr sz="1300">
              <a:highlight>
                <a:srgbClr val="FFFFFF"/>
              </a:highlight>
              <a:latin typeface="Roboto Medium"/>
              <a:ea typeface="Roboto Medium"/>
              <a:cs typeface="Roboto Medium"/>
              <a:sym typeface="Roboto Medium"/>
            </a:endParaRPr>
          </a:p>
          <a:p>
            <a:pPr indent="0" lvl="0" marL="457200" rtl="0" algn="l">
              <a:lnSpc>
                <a:spcPct val="115000"/>
              </a:lnSpc>
              <a:spcBef>
                <a:spcPts val="1200"/>
              </a:spcBef>
              <a:spcAft>
                <a:spcPts val="0"/>
              </a:spcAft>
              <a:buNone/>
            </a:pPr>
            <a:r>
              <a:rPr lang="vi" sz="1300">
                <a:highlight>
                  <a:srgbClr val="FFFFFF"/>
                </a:highlight>
                <a:latin typeface="Roboto Medium"/>
                <a:ea typeface="Roboto Medium"/>
                <a:cs typeface="Roboto Medium"/>
                <a:sym typeface="Roboto Medium"/>
              </a:rPr>
              <a:t>– Độ phức tạp thuật toán là O(n.m) trong trường hợp đồ thị biểu diễn dưới dạng danh sách cạnh, với n là số đỉnh của đồ thị, m là số cạnh của đồ thị.</a:t>
            </a:r>
            <a:endParaRPr sz="1300">
              <a:highlight>
                <a:srgbClr val="FFFFFF"/>
              </a:highlight>
              <a:latin typeface="Roboto Medium"/>
              <a:ea typeface="Roboto Medium"/>
              <a:cs typeface="Roboto Medium"/>
              <a:sym typeface="Roboto Medium"/>
            </a:endParaRPr>
          </a:p>
          <a:p>
            <a:pPr indent="0" lvl="0" marL="457200" rtl="0" algn="l">
              <a:lnSpc>
                <a:spcPct val="115000"/>
              </a:lnSpc>
              <a:spcBef>
                <a:spcPts val="1200"/>
              </a:spcBef>
              <a:spcAft>
                <a:spcPts val="1200"/>
              </a:spcAft>
              <a:buNone/>
            </a:pPr>
            <a:r>
              <a:rPr lang="vi" sz="1300">
                <a:highlight>
                  <a:srgbClr val="FFFFFF"/>
                </a:highlight>
                <a:latin typeface="Roboto Medium"/>
                <a:ea typeface="Roboto Medium"/>
                <a:cs typeface="Roboto Medium"/>
                <a:sym typeface="Roboto Medium"/>
              </a:rPr>
              <a:t>– Độ phức tạp thuật toán là O(max(n, m)) trong trường hợp đồ thị biểu diễn dưới dạng danh sách kề, với n là số đỉnh của đồ thị, m là số cạnh của đồ thị.</a:t>
            </a:r>
            <a:endParaRPr sz="100">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Tìm kiếm với chi phí cực tiểu</a:t>
            </a:r>
            <a:endParaRPr/>
          </a:p>
          <a:p>
            <a:pPr indent="0" lvl="0" marL="0" rtl="0" algn="l">
              <a:spcBef>
                <a:spcPts val="0"/>
              </a:spcBef>
              <a:spcAft>
                <a:spcPts val="0"/>
              </a:spcAft>
              <a:buNone/>
            </a:pPr>
            <a:r>
              <a:rPr lang="vi"/>
              <a:t>(Uniform - cost search)</a:t>
            </a:r>
            <a:endParaRPr/>
          </a:p>
        </p:txBody>
      </p:sp>
      <p:sp>
        <p:nvSpPr>
          <p:cNvPr id="139" name="Google Shape;139;p21"/>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