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d8c78a374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d8c78a374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52affb05e_3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52affb05e_3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dde080a1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dde080a1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56be0a6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56be0a6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dde080a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dde080a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dde080a1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dde080a1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02fa48f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02fa48f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02fa48f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02fa48f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dde080a1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dde080a1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02fa48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02fa48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dde080a1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dde080a1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02fa48f8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02fa48f8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dde080a1b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dde080a1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dde080a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dde080a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edde080a1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edde080a1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dde080a1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dde080a1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52affb05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52affb05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52affb05e_3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52affb05e_3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52affb05e_3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52affb05e_3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d52affb05e_3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d52affb05e_3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8c78a3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8c78a3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162a65b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162a65b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52affb05e_3_1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52affb05e_3_1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u="sng">
                <a:solidFill>
                  <a:schemeClr val="accent5"/>
                </a:solidFill>
                <a:latin typeface="Roboto"/>
                <a:ea typeface="Roboto"/>
                <a:cs typeface="Roboto"/>
                <a:sym typeface="Roboto"/>
              </a:rPr>
              <a:t>Chuyên đề 1</a:t>
            </a:r>
            <a:r>
              <a:rPr lang="vi" sz="2300">
                <a:solidFill>
                  <a:srgbClr val="007B83"/>
                </a:solidFill>
                <a:latin typeface="Roboto"/>
                <a:ea typeface="Roboto"/>
                <a:cs typeface="Roboto"/>
                <a:sym typeface="Roboto"/>
              </a:rPr>
              <a:t>:	COMPLEXITY ANALYSIS AND O() NOTATION</a:t>
            </a:r>
            <a:endParaRPr sz="2300">
              <a:solidFill>
                <a:srgbClr val="007B83"/>
              </a:solidFill>
              <a:latin typeface="Roboto"/>
              <a:ea typeface="Roboto"/>
              <a:cs typeface="Roboto"/>
              <a:sym typeface="Roboto"/>
            </a:endParaRPr>
          </a:p>
        </p:txBody>
      </p:sp>
      <p:sp>
        <p:nvSpPr>
          <p:cNvPr id="60" name="Google Shape;60;p13"/>
          <p:cNvSpPr txBox="1"/>
          <p:nvPr/>
        </p:nvSpPr>
        <p:spPr>
          <a:xfrm>
            <a:off x="2015150" y="3207250"/>
            <a:ext cx="46173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vi" sz="1700">
                <a:solidFill>
                  <a:schemeClr val="lt1"/>
                </a:solidFill>
                <a:highlight>
                  <a:schemeClr val="dk1"/>
                </a:highlight>
              </a:rPr>
              <a:t>(ĐỘ PHỨC TẠP CỦA THUẬT TOÁN - BIG O)</a:t>
            </a:r>
            <a:endParaRPr sz="1700">
              <a:solidFill>
                <a:schemeClr val="lt1"/>
              </a:solidFill>
              <a:highlight>
                <a:schemeClr val="dk1"/>
              </a:highlight>
            </a:endParaRPr>
          </a:p>
          <a:p>
            <a:pPr indent="0" lvl="0" marL="0" rtl="0" algn="ctr">
              <a:spcBef>
                <a:spcPts val="0"/>
              </a:spcBef>
              <a:spcAft>
                <a:spcPts val="0"/>
              </a:spcAft>
              <a:buNone/>
            </a:pPr>
            <a:r>
              <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N20DCCN022 - VÕ QUANG HUY</a:t>
            </a:r>
            <a:endParaRPr sz="1700">
              <a:solidFill>
                <a:schemeClr val="lt1"/>
              </a:solidFill>
              <a:highlight>
                <a:schemeClr val="dk1"/>
              </a:highlight>
            </a:endParaRPr>
          </a:p>
          <a:p>
            <a:pPr indent="0" lvl="0" marL="0" rtl="0" algn="ctr">
              <a:spcBef>
                <a:spcPts val="0"/>
              </a:spcBef>
              <a:spcAft>
                <a:spcPts val="0"/>
              </a:spcAft>
              <a:buNone/>
            </a:pPr>
            <a:r>
              <a:rPr lang="vi" sz="1700">
                <a:solidFill>
                  <a:schemeClr val="lt1"/>
                </a:solidFill>
                <a:highlight>
                  <a:schemeClr val="dk1"/>
                </a:highlight>
              </a:rPr>
              <a:t>N20DCCN026 - VĂN TỐ HỮU</a:t>
            </a:r>
            <a:endParaRPr sz="1700">
              <a:solidFill>
                <a:schemeClr val="lt1"/>
              </a:solidFill>
              <a:highlight>
                <a:schemeClr val="dk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2" name="Google Shape;122;p22"/>
          <p:cNvPicPr preferRelativeResize="0"/>
          <p:nvPr/>
        </p:nvPicPr>
        <p:blipFill>
          <a:blip r:embed="rId3">
            <a:alphaModFix/>
          </a:blip>
          <a:stretch>
            <a:fillRect/>
          </a:stretch>
        </p:blipFill>
        <p:spPr>
          <a:xfrm>
            <a:off x="456875" y="1612200"/>
            <a:ext cx="3950150" cy="22570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783650" y="1612199"/>
            <a:ext cx="3841411" cy="2257050"/>
          </a:xfrm>
          <a:prstGeom prst="rect">
            <a:avLst/>
          </a:prstGeom>
          <a:noFill/>
          <a:ln>
            <a:noFill/>
          </a:ln>
        </p:spPr>
      </p:pic>
      <p:sp>
        <p:nvSpPr>
          <p:cNvPr id="124" name="Google Shape;124;p22"/>
          <p:cNvSpPr txBox="1"/>
          <p:nvPr/>
        </p:nvSpPr>
        <p:spPr>
          <a:xfrm>
            <a:off x="770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a:t>
            </a:r>
            <a:r>
              <a:rPr lang="vi" sz="1600">
                <a:latin typeface="Proxima Nova"/>
                <a:ea typeface="Proxima Nova"/>
                <a:cs typeface="Proxima Nova"/>
                <a:sym typeface="Proxima Nova"/>
              </a:rPr>
              <a:t> complexity</a:t>
            </a:r>
            <a:r>
              <a:rPr b="1" lang="vi" sz="2100">
                <a:latin typeface="Proxima Nova"/>
                <a:ea typeface="Proxima Nova"/>
                <a:cs typeface="Proxima Nova"/>
                <a:sym typeface="Proxima Nova"/>
              </a:rPr>
              <a:t> :O(2^n)</a:t>
            </a:r>
            <a:endParaRPr>
              <a:latin typeface="Proxima Nova"/>
              <a:ea typeface="Proxima Nova"/>
              <a:cs typeface="Proxima Nova"/>
              <a:sym typeface="Proxima Nova"/>
            </a:endParaRPr>
          </a:p>
        </p:txBody>
      </p:sp>
      <p:sp>
        <p:nvSpPr>
          <p:cNvPr id="125" name="Google Shape;125;p22"/>
          <p:cNvSpPr txBox="1"/>
          <p:nvPr/>
        </p:nvSpPr>
        <p:spPr>
          <a:xfrm>
            <a:off x="5081250" y="4021500"/>
            <a:ext cx="3458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Time complexity</a:t>
            </a:r>
            <a:r>
              <a:rPr b="1" lang="vi" sz="2100">
                <a:latin typeface="Proxima Nova"/>
                <a:ea typeface="Proxima Nova"/>
                <a:cs typeface="Proxima Nova"/>
                <a:sym typeface="Proxima Nova"/>
              </a:rPr>
              <a:t> :O(n)</a:t>
            </a:r>
            <a:endParaRPr>
              <a:latin typeface="Proxima Nova"/>
              <a:ea typeface="Proxima Nova"/>
              <a:cs typeface="Proxima Nova"/>
              <a:sym typeface="Proxima Nova"/>
            </a:endParaRPr>
          </a:p>
        </p:txBody>
      </p:sp>
      <p:sp>
        <p:nvSpPr>
          <p:cNvPr id="126" name="Google Shape;126;p22"/>
          <p:cNvSpPr txBox="1"/>
          <p:nvPr/>
        </p:nvSpPr>
        <p:spPr>
          <a:xfrm>
            <a:off x="456875" y="1059750"/>
            <a:ext cx="39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Fibonacci sử dụng đệ quy.</a:t>
            </a:r>
            <a:endParaRPr b="1">
              <a:latin typeface="Proxima Nova"/>
              <a:ea typeface="Proxima Nova"/>
              <a:cs typeface="Proxima Nova"/>
              <a:sym typeface="Proxima Nova"/>
            </a:endParaRPr>
          </a:p>
        </p:txBody>
      </p:sp>
      <p:sp>
        <p:nvSpPr>
          <p:cNvPr id="127" name="Google Shape;127;p22"/>
          <p:cNvSpPr txBox="1"/>
          <p:nvPr/>
        </p:nvSpPr>
        <p:spPr>
          <a:xfrm>
            <a:off x="4783600" y="1059750"/>
            <a:ext cx="384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Fibonacci sử dụng mảng và vòng for.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3.</a:t>
            </a:r>
            <a:r>
              <a:rPr lang="vi" sz="2100">
                <a:latin typeface="Roboto"/>
                <a:ea typeface="Roboto"/>
                <a:cs typeface="Roboto"/>
                <a:sym typeface="Roboto"/>
              </a:rPr>
              <a:t> Thời gian | Time complexity</a:t>
            </a:r>
            <a:endParaRPr sz="18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3" name="Google Shape;133;p23"/>
          <p:cNvSpPr txBox="1"/>
          <p:nvPr/>
        </p:nvSpPr>
        <p:spPr>
          <a:xfrm>
            <a:off x="1520250" y="1457850"/>
            <a:ext cx="641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biết 1 chương trình chạy nhanh hay chậm ?</a:t>
            </a:r>
            <a:endParaRPr sz="1500">
              <a:latin typeface="Roboto"/>
              <a:ea typeface="Roboto"/>
              <a:cs typeface="Roboto"/>
              <a:sym typeface="Roboto"/>
            </a:endParaRPr>
          </a:p>
        </p:txBody>
      </p:sp>
      <p:sp>
        <p:nvSpPr>
          <p:cNvPr id="134" name="Google Shape;134;p23"/>
          <p:cNvSpPr txBox="1"/>
          <p:nvPr/>
        </p:nvSpPr>
        <p:spPr>
          <a:xfrm>
            <a:off x="1520250" y="2440825"/>
            <a:ext cx="6206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Làm sao để miêu tả mức độ nhanh hay chậm của 1 chương trình ?</a:t>
            </a:r>
            <a:endParaRPr sz="1200">
              <a:latin typeface="Roboto"/>
              <a:ea typeface="Roboto"/>
              <a:cs typeface="Roboto"/>
              <a:sym typeface="Roboto"/>
            </a:endParaRPr>
          </a:p>
        </p:txBody>
      </p:sp>
      <p:sp>
        <p:nvSpPr>
          <p:cNvPr id="135" name="Google Shape;135;p23"/>
          <p:cNvSpPr txBox="1"/>
          <p:nvPr/>
        </p:nvSpPr>
        <p:spPr>
          <a:xfrm>
            <a:off x="1619175" y="3713925"/>
            <a:ext cx="145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400">
                <a:latin typeface="Roboto"/>
                <a:ea typeface="Roboto"/>
                <a:cs typeface="Roboto"/>
                <a:sym typeface="Roboto"/>
              </a:rPr>
              <a:t>➠ BIG O</a:t>
            </a:r>
            <a:endParaRPr b="1" sz="24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vi" sz="2300">
                <a:solidFill>
                  <a:srgbClr val="007B83"/>
                </a:solidFill>
                <a:latin typeface="Roboto"/>
                <a:ea typeface="Roboto"/>
                <a:cs typeface="Roboto"/>
                <a:sym typeface="Roboto"/>
              </a:rPr>
              <a:t>O() NOTATION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vi" sz="2300">
                <a:solidFill>
                  <a:srgbClr val="0A0A23"/>
                </a:solidFill>
                <a:highlight>
                  <a:srgbClr val="FFFFFF"/>
                </a:highlight>
                <a:latin typeface="Arial"/>
                <a:ea typeface="Arial"/>
                <a:cs typeface="Arial"/>
                <a:sym typeface="Arial"/>
              </a:rPr>
              <a:t>Asymptotic Notation - Ký hiệu tiệm cận </a:t>
            </a:r>
            <a:endParaRPr/>
          </a:p>
        </p:txBody>
      </p:sp>
      <p:sp>
        <p:nvSpPr>
          <p:cNvPr id="146" name="Google Shape;146;p25"/>
          <p:cNvSpPr txBox="1"/>
          <p:nvPr/>
        </p:nvSpPr>
        <p:spPr>
          <a:xfrm>
            <a:off x="222850" y="1295950"/>
            <a:ext cx="4790700" cy="4147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accent3"/>
              </a:buClr>
              <a:buSzPts val="1300"/>
              <a:buFont typeface="Proxima Nova"/>
              <a:buChar char="-"/>
            </a:pPr>
            <a:r>
              <a:rPr lang="vi" sz="1300">
                <a:solidFill>
                  <a:schemeClr val="accent3"/>
                </a:solidFill>
                <a:latin typeface="Proxima Nova"/>
                <a:ea typeface="Proxima Nova"/>
                <a:cs typeface="Proxima Nova"/>
                <a:sym typeface="Proxima Nova"/>
              </a:rPr>
              <a:t>BigO (O()) mô tả chặn trên của độ phức tạp</a:t>
            </a:r>
            <a:endParaRPr sz="1300">
              <a:solidFill>
                <a:schemeClr val="accent3"/>
              </a:solidFill>
              <a:latin typeface="Proxima Nova"/>
              <a:ea typeface="Proxima Nova"/>
              <a:cs typeface="Proxima Nova"/>
              <a:sym typeface="Proxima Nova"/>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O(g(n)) nếu tồn tại hằng số c, n0&gt;0 sao cho f(n) &lt;=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latin typeface="Proxima Nova"/>
                <a:ea typeface="Proxima Nova"/>
                <a:cs typeface="Proxima Nova"/>
                <a:sym typeface="Proxima Nova"/>
              </a:rPr>
              <a:t>Omega(</a:t>
            </a:r>
            <a:r>
              <a:rPr lang="vi" sz="1300">
                <a:solidFill>
                  <a:schemeClr val="accent3"/>
                </a:solidFill>
              </a:rPr>
              <a:t>Ω()) mô tả chặn dưới của 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Ω(g(n)) nếu tồn tại hằng số c, n0&gt;0 sao cho f(n) &gt;= cg(n) với n&gt;= n0</a:t>
            </a:r>
            <a:endParaRPr sz="1300">
              <a:solidFill>
                <a:schemeClr val="accent3"/>
              </a:solidFill>
            </a:endParaRPr>
          </a:p>
          <a:p>
            <a:pPr indent="-311150" lvl="0" marL="457200" rtl="0" algn="l">
              <a:lnSpc>
                <a:spcPct val="115000"/>
              </a:lnSpc>
              <a:spcBef>
                <a:spcPts val="1200"/>
              </a:spcBef>
              <a:spcAft>
                <a:spcPts val="0"/>
              </a:spcAft>
              <a:buClr>
                <a:schemeClr val="accent3"/>
              </a:buClr>
              <a:buSzPts val="1300"/>
              <a:buChar char="-"/>
            </a:pPr>
            <a:r>
              <a:rPr lang="vi" sz="1300">
                <a:solidFill>
                  <a:schemeClr val="accent3"/>
                </a:solidFill>
              </a:rPr>
              <a:t>Theta(Θ()) mô tả chính xác tương đối·độ phức tạp</a:t>
            </a:r>
            <a:endParaRPr sz="1300">
              <a:solidFill>
                <a:schemeClr val="accent3"/>
              </a:solidFill>
            </a:endParaRPr>
          </a:p>
          <a:p>
            <a:pPr indent="0" lvl="0" marL="457200" rtl="0" algn="l">
              <a:lnSpc>
                <a:spcPct val="115000"/>
              </a:lnSpc>
              <a:spcBef>
                <a:spcPts val="1200"/>
              </a:spcBef>
              <a:spcAft>
                <a:spcPts val="0"/>
              </a:spcAft>
              <a:buNone/>
            </a:pPr>
            <a:r>
              <a:rPr lang="vi" sz="1300">
                <a:solidFill>
                  <a:schemeClr val="accent3"/>
                </a:solidFill>
                <a:latin typeface="Proxima Nova"/>
                <a:ea typeface="Proxima Nova"/>
                <a:cs typeface="Proxima Nova"/>
                <a:sym typeface="Proxima Nova"/>
              </a:rPr>
              <a:t>Định nghĩa: f(n) = </a:t>
            </a:r>
            <a:r>
              <a:rPr lang="vi" sz="1300">
                <a:solidFill>
                  <a:schemeClr val="accent3"/>
                </a:solidFill>
              </a:rPr>
              <a:t>Θ(g(n)) nếu tồn tại hằng số c1, c2, n0&gt;0 sao cho c1g(n) &lt;= f(n) &lt;= c2g(n) với n&gt;= n0</a:t>
            </a:r>
            <a:endParaRPr sz="1300">
              <a:solidFill>
                <a:schemeClr val="accent3"/>
              </a:solidFill>
            </a:endParaRPr>
          </a:p>
          <a:p>
            <a:pPr indent="0" lvl="0" marL="0" rtl="0" algn="l">
              <a:lnSpc>
                <a:spcPct val="115000"/>
              </a:lnSpc>
              <a:spcBef>
                <a:spcPts val="1200"/>
              </a:spcBef>
              <a:spcAft>
                <a:spcPts val="0"/>
              </a:spcAft>
              <a:buNone/>
            </a:pPr>
            <a:r>
              <a:t/>
            </a:r>
            <a:endParaRPr sz="1300">
              <a:solidFill>
                <a:schemeClr val="accent3"/>
              </a:solidFill>
            </a:endParaRPr>
          </a:p>
          <a:p>
            <a:pPr indent="0" lvl="0" marL="457200" rtl="0" algn="l">
              <a:lnSpc>
                <a:spcPct val="115000"/>
              </a:lnSpc>
              <a:spcBef>
                <a:spcPts val="1200"/>
              </a:spcBef>
              <a:spcAft>
                <a:spcPts val="0"/>
              </a:spcAft>
              <a:buNone/>
            </a:pPr>
            <a:r>
              <a:t/>
            </a:r>
            <a:endParaRPr sz="1300">
              <a:solidFill>
                <a:schemeClr val="accent3"/>
              </a:solidFill>
            </a:endParaRPr>
          </a:p>
          <a:p>
            <a:pPr indent="0" lvl="0" marL="0" rtl="0" algn="l">
              <a:lnSpc>
                <a:spcPct val="115000"/>
              </a:lnSpc>
              <a:spcBef>
                <a:spcPts val="1200"/>
              </a:spcBef>
              <a:spcAft>
                <a:spcPts val="1200"/>
              </a:spcAft>
              <a:buNone/>
            </a:pPr>
            <a:r>
              <a:t/>
            </a:r>
            <a:endParaRPr sz="1300">
              <a:solidFill>
                <a:schemeClr val="accent3"/>
              </a:solidFill>
            </a:endParaRPr>
          </a:p>
        </p:txBody>
      </p:sp>
      <p:pic>
        <p:nvPicPr>
          <p:cNvPr id="147" name="Google Shape;147;p25"/>
          <p:cNvPicPr preferRelativeResize="0"/>
          <p:nvPr/>
        </p:nvPicPr>
        <p:blipFill>
          <a:blip r:embed="rId3">
            <a:alphaModFix/>
          </a:blip>
          <a:stretch>
            <a:fillRect/>
          </a:stretch>
        </p:blipFill>
        <p:spPr>
          <a:xfrm>
            <a:off x="5303825" y="777075"/>
            <a:ext cx="3604675" cy="1335425"/>
          </a:xfrm>
          <a:prstGeom prst="rect">
            <a:avLst/>
          </a:prstGeom>
          <a:noFill/>
          <a:ln>
            <a:noFill/>
          </a:ln>
        </p:spPr>
      </p:pic>
      <p:pic>
        <p:nvPicPr>
          <p:cNvPr id="148" name="Google Shape;148;p25"/>
          <p:cNvPicPr preferRelativeResize="0"/>
          <p:nvPr/>
        </p:nvPicPr>
        <p:blipFill>
          <a:blip r:embed="rId4">
            <a:alphaModFix/>
          </a:blip>
          <a:stretch>
            <a:fillRect/>
          </a:stretch>
        </p:blipFill>
        <p:spPr>
          <a:xfrm>
            <a:off x="5303825" y="2170825"/>
            <a:ext cx="3604675" cy="1335425"/>
          </a:xfrm>
          <a:prstGeom prst="rect">
            <a:avLst/>
          </a:prstGeom>
          <a:noFill/>
          <a:ln>
            <a:noFill/>
          </a:ln>
        </p:spPr>
      </p:pic>
      <p:pic>
        <p:nvPicPr>
          <p:cNvPr id="149" name="Google Shape;149;p25"/>
          <p:cNvPicPr preferRelativeResize="0"/>
          <p:nvPr/>
        </p:nvPicPr>
        <p:blipFill>
          <a:blip r:embed="rId5">
            <a:alphaModFix/>
          </a:blip>
          <a:stretch>
            <a:fillRect/>
          </a:stretch>
        </p:blipFill>
        <p:spPr>
          <a:xfrm>
            <a:off x="5303825" y="3506250"/>
            <a:ext cx="3761975" cy="1436425"/>
          </a:xfrm>
          <a:prstGeom prst="rect">
            <a:avLst/>
          </a:prstGeom>
          <a:noFill/>
          <a:ln>
            <a:noFill/>
          </a:ln>
        </p:spPr>
      </p:pic>
      <p:sp>
        <p:nvSpPr>
          <p:cNvPr id="150" name="Google Shape;150;p25"/>
          <p:cNvSpPr txBox="1"/>
          <p:nvPr/>
        </p:nvSpPr>
        <p:spPr>
          <a:xfrm>
            <a:off x="1034500" y="3576325"/>
            <a:ext cx="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56" name="Google Shape;156;p26"/>
          <p:cNvSpPr txBox="1"/>
          <p:nvPr>
            <p:ph idx="1" type="body"/>
          </p:nvPr>
        </p:nvSpPr>
        <p:spPr>
          <a:xfrm>
            <a:off x="212550" y="1183413"/>
            <a:ext cx="34803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10n</a:t>
            </a:r>
            <a:endParaRPr/>
          </a:p>
          <a:p>
            <a:pPr indent="0" lvl="0" marL="0" rtl="0" algn="l">
              <a:spcBef>
                <a:spcPts val="1200"/>
              </a:spcBef>
              <a:spcAft>
                <a:spcPts val="0"/>
              </a:spcAft>
              <a:buNone/>
            </a:pPr>
            <a:r>
              <a:rPr lang="vi"/>
              <a:t>Với n0 = 1 và giả sử c = 10 và g(n) = n</a:t>
            </a:r>
            <a:endParaRPr/>
          </a:p>
          <a:p>
            <a:pPr indent="0" lvl="0" marL="0" rtl="0" algn="l">
              <a:spcBef>
                <a:spcPts val="1200"/>
              </a:spcBef>
              <a:spcAft>
                <a:spcPts val="0"/>
              </a:spcAft>
              <a:buNone/>
            </a:pPr>
            <a:r>
              <a:rPr lang="vi"/>
              <a:t>f(n) &lt;= c.g(n) (True, với n &gt;= n0) = &gt; f(n) = O(g(n)) =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7" name="Google Shape;157;p26"/>
          <p:cNvSpPr txBox="1"/>
          <p:nvPr>
            <p:ph idx="1" type="body"/>
          </p:nvPr>
        </p:nvSpPr>
        <p:spPr>
          <a:xfrm>
            <a:off x="4501825" y="1017713"/>
            <a:ext cx="4463700" cy="211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VD: f(n) = 2n + 3 =&gt; f(n) &lt;= 2n^2 + 3n^2 = 5n^2</a:t>
            </a:r>
            <a:endParaRPr/>
          </a:p>
          <a:p>
            <a:pPr indent="0" lvl="0" marL="0" rtl="0" algn="l">
              <a:spcBef>
                <a:spcPts val="1200"/>
              </a:spcBef>
              <a:spcAft>
                <a:spcPts val="0"/>
              </a:spcAft>
              <a:buNone/>
            </a:pPr>
            <a:r>
              <a:rPr lang="vi"/>
              <a:t>Với n0 = 1 và giả sử c = 5 và g(n) = n^2</a:t>
            </a:r>
            <a:endParaRPr/>
          </a:p>
          <a:p>
            <a:pPr indent="0" lvl="0" marL="0" rtl="0" algn="l">
              <a:spcBef>
                <a:spcPts val="1200"/>
              </a:spcBef>
              <a:spcAft>
                <a:spcPts val="0"/>
              </a:spcAft>
              <a:buNone/>
            </a:pPr>
            <a:r>
              <a:rPr lang="vi"/>
              <a:t>f(n) &lt;= c.g(n) (True, với n &gt;= n0) = &gt; f(n) = O(g(n)) = O(n^2).</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vi"/>
              <a:t> </a:t>
            </a:r>
            <a:endParaRPr/>
          </a:p>
        </p:txBody>
      </p:sp>
      <p:sp>
        <p:nvSpPr>
          <p:cNvPr id="158" name="Google Shape;158;p26"/>
          <p:cNvSpPr txBox="1"/>
          <p:nvPr/>
        </p:nvSpPr>
        <p:spPr>
          <a:xfrm>
            <a:off x="212550" y="2899625"/>
            <a:ext cx="8823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Như vậy ta nói f(n) = O(n) và f(n) = O(n^2) đều đúng, nhưng để đánh giá độ phức tạp chính xác hơn người ta sẽ chọn g(n) gần với f(n) nhất -&gt; chọn O(n) để mô tả độ phức tạp thuật toán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a:t>
            </a:r>
            <a:endParaRPr/>
          </a:p>
        </p:txBody>
      </p:sp>
      <p:sp>
        <p:nvSpPr>
          <p:cNvPr id="164" name="Google Shape;164;p27"/>
          <p:cNvSpPr txBox="1"/>
          <p:nvPr/>
        </p:nvSpPr>
        <p:spPr>
          <a:xfrm>
            <a:off x="266500" y="1095050"/>
            <a:ext cx="8823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vi" sz="1800">
                <a:solidFill>
                  <a:schemeClr val="accent3"/>
                </a:solidFill>
                <a:latin typeface="Proxima Nova"/>
                <a:ea typeface="Proxima Nova"/>
                <a:cs typeface="Proxima Nova"/>
                <a:sym typeface="Proxima Nova"/>
              </a:rPr>
              <a:t>Với f(n) = 2n + 3</a:t>
            </a:r>
            <a:endParaRPr/>
          </a:p>
        </p:txBody>
      </p:sp>
      <p:pic>
        <p:nvPicPr>
          <p:cNvPr descr="{&quot;mathml&quot;:&quot;&lt;math style=\&quot;font-family:stix;font-size:16px;\&quot; xmlns=\&quot;http://www.w3.org/1998/Math/MathML\&quot;&gt;&lt;mstyle mathsize=\&quot;16px\&quot;&gt;&lt;mn&gt;1&lt;/mn&gt;&lt;mo&gt;&amp;#xA0;&lt;/mo&gt;&lt;mo&gt;&amp;lt;&lt;/mo&gt;&lt;mo&gt;&amp;#xA0;&lt;/mo&gt;&lt;mi&gt;log&lt;/mi&gt;&lt;mi&gt;n&lt;/mi&gt;&lt;mo&gt;&amp;#xA0;&lt;/mo&gt;&lt;mo&gt;&amp;lt;&lt;/mo&gt;&lt;mo&gt;&amp;#xA0;&lt;/mo&gt;&lt;msqrt&gt;&lt;mi&gt;n&lt;/mi&gt;&lt;/msqrt&gt;&lt;mo&gt;&amp;#xA0;&lt;/mo&gt;&lt;mo&gt;&amp;lt;&lt;/mo&gt;&lt;mo&gt;&amp;#xA0;&lt;/mo&gt;&lt;mo&gt;&amp;#xA0;&lt;/mo&gt;&lt;mi&gt;n&lt;/mi&gt;&lt;mo&gt;&amp;#xA0;&lt;/mo&gt;&lt;mo&gt;&amp;lt;&lt;/mo&gt;&lt;mo&gt;&amp;#xA0;&lt;/mo&gt;&lt;mi&gt;n&lt;/mi&gt;&lt;mi&gt;log&lt;/mi&gt;&lt;mi&gt;n&lt;/mi&gt;&lt;mo&gt;&amp;#xA0;&lt;/mo&gt;&lt;mo&gt;&amp;lt;&lt;/mo&gt;&lt;mo&gt;&amp;#xA0;&lt;/mo&gt;&lt;msup&gt;&lt;mi&gt;n&lt;/mi&gt;&lt;mn&gt;2&lt;/mn&gt;&lt;/msup&gt;&lt;mo&gt;&amp;#xA0;&lt;/mo&gt;&lt;mo&gt;&amp;lt;&lt;/mo&gt;&lt;mo&gt;&amp;#xA0;&lt;/mo&gt;&lt;msup&gt;&lt;mi&gt;n&lt;/mi&gt;&lt;mn&gt;3&lt;/mn&gt;&lt;/msup&gt;&lt;mo&gt;&amp;#xA0;&lt;/mo&gt;&lt;mo&gt;.&lt;/mo&gt;&lt;mo&gt;.&lt;/mo&gt;&lt;mo&gt;.&lt;/mo&gt;&lt;mo&gt;&amp;#xA0;&lt;/mo&gt;&lt;mo&gt;&amp;lt;&lt;/mo&gt;&lt;mo&gt;&amp;#xA0;&lt;/mo&gt;&lt;msup&gt;&lt;mn&gt;2&lt;/mn&gt;&lt;mi&gt;n&lt;/mi&gt;&lt;/msup&gt;&lt;mo&gt;&amp;#xA0;&lt;/mo&gt;&lt;mo&gt;&amp;lt;&lt;/mo&gt;&lt;mo&gt;&amp;#xA0;&lt;/mo&gt;&lt;msup&gt;&lt;mn&gt;3&lt;/mn&gt;&lt;mi&gt;n&lt;/mi&gt;&lt;/msup&gt;&lt;mo&gt;&amp;#xA0;&lt;/mo&gt;&lt;mo&gt;.&lt;/mo&gt;&lt;mo&gt;.&lt;/mo&gt;&lt;mo&gt;.&lt;/mo&gt;&lt;mo&gt;&amp;#xA0;&lt;/mo&gt;&lt;mo&gt;&amp;lt;&lt;/mo&gt;&lt;mo&gt;&amp;#xA0;&lt;/mo&gt;&lt;msup&gt;&lt;mi&gt;n&lt;/mi&gt;&lt;mi&gt;n&lt;/mi&gt;&lt;/msup&gt;&lt;/mstyle&gt;&lt;/math&gt;&quot;,&quot;truncated&quot;:false}" id="165" name="Google Shape;165;p27" title="1 space less than space log n space less than space square root of n space less than space space n space less than space n log n space less than space n squared space less than space n cubed space... space less than space 2 to the power of n space less than space 3 to the power of n space... space less than space n to the power of n"/>
          <p:cNvPicPr preferRelativeResize="0"/>
          <p:nvPr/>
        </p:nvPicPr>
        <p:blipFill>
          <a:blip r:embed="rId3">
            <a:alphaModFix/>
          </a:blip>
          <a:stretch>
            <a:fillRect/>
          </a:stretch>
        </p:blipFill>
        <p:spPr>
          <a:xfrm>
            <a:off x="1041940" y="2327547"/>
            <a:ext cx="7266024" cy="378500"/>
          </a:xfrm>
          <a:prstGeom prst="rect">
            <a:avLst/>
          </a:prstGeom>
          <a:noFill/>
          <a:ln>
            <a:noFill/>
          </a:ln>
        </p:spPr>
      </p:pic>
      <p:sp>
        <p:nvSpPr>
          <p:cNvPr id="166" name="Google Shape;166;p27"/>
          <p:cNvSpPr txBox="1"/>
          <p:nvPr/>
        </p:nvSpPr>
        <p:spPr>
          <a:xfrm>
            <a:off x="1041938" y="2917000"/>
            <a:ext cx="30000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rPr>
              <a:t>Ω</a:t>
            </a:r>
            <a:endParaRPr sz="2000"/>
          </a:p>
        </p:txBody>
      </p:sp>
      <p:sp>
        <p:nvSpPr>
          <p:cNvPr id="167" name="Google Shape;167;p27"/>
          <p:cNvSpPr txBox="1"/>
          <p:nvPr/>
        </p:nvSpPr>
        <p:spPr>
          <a:xfrm>
            <a:off x="5491888" y="2985025"/>
            <a:ext cx="16782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latin typeface="Proxima Nova"/>
                <a:ea typeface="Proxima Nova"/>
                <a:cs typeface="Proxima Nova"/>
                <a:sym typeface="Proxima Nova"/>
              </a:rPr>
              <a:t>O</a:t>
            </a:r>
            <a:endParaRPr sz="2000"/>
          </a:p>
        </p:txBody>
      </p:sp>
      <p:sp>
        <p:nvSpPr>
          <p:cNvPr id="168" name="Google Shape;168;p27"/>
          <p:cNvSpPr txBox="1"/>
          <p:nvPr/>
        </p:nvSpPr>
        <p:spPr>
          <a:xfrm>
            <a:off x="2661313" y="2896900"/>
            <a:ext cx="15276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lang="vi" sz="2000">
                <a:solidFill>
                  <a:schemeClr val="accent3"/>
                </a:solidFill>
                <a:highlight>
                  <a:schemeClr val="lt1"/>
                </a:highlight>
              </a:rPr>
              <a:t>Θ</a:t>
            </a:r>
            <a:endParaRPr sz="2000"/>
          </a:p>
        </p:txBody>
      </p:sp>
      <p:cxnSp>
        <p:nvCxnSpPr>
          <p:cNvPr id="169" name="Google Shape;169;p27"/>
          <p:cNvCxnSpPr/>
          <p:nvPr/>
        </p:nvCxnSpPr>
        <p:spPr>
          <a:xfrm flipH="1" rot="10800000">
            <a:off x="3797563" y="2786475"/>
            <a:ext cx="4516800" cy="300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7"/>
          <p:cNvCxnSpPr/>
          <p:nvPr/>
        </p:nvCxnSpPr>
        <p:spPr>
          <a:xfrm flipH="1">
            <a:off x="1087513" y="2806425"/>
            <a:ext cx="1887000" cy="102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7"/>
          <p:cNvCxnSpPr/>
          <p:nvPr/>
        </p:nvCxnSpPr>
        <p:spPr>
          <a:xfrm>
            <a:off x="3155163" y="2806425"/>
            <a:ext cx="321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O() cơ bản</a:t>
            </a:r>
            <a:endParaRPr/>
          </a:p>
        </p:txBody>
      </p:sp>
      <p:sp>
        <p:nvSpPr>
          <p:cNvPr id="177" name="Google Shape;177;p28"/>
          <p:cNvSpPr txBox="1"/>
          <p:nvPr>
            <p:ph idx="1" type="body"/>
          </p:nvPr>
        </p:nvSpPr>
        <p:spPr>
          <a:xfrm>
            <a:off x="5341200" y="905125"/>
            <a:ext cx="3665400" cy="3663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vi"/>
              <a:t>O(1)</a:t>
            </a:r>
            <a:r>
              <a:rPr lang="vi"/>
              <a:t>:</a:t>
            </a:r>
            <a:r>
              <a:rPr lang="vi"/>
              <a:t> ít phức tạp nhất.</a:t>
            </a:r>
            <a:endParaRPr/>
          </a:p>
          <a:p>
            <a:pPr indent="0" lvl="0" marL="0" rtl="0" algn="l">
              <a:spcBef>
                <a:spcPts val="1200"/>
              </a:spcBef>
              <a:spcAft>
                <a:spcPts val="0"/>
              </a:spcAft>
              <a:buNone/>
            </a:pPr>
            <a:r>
              <a:rPr b="1" lang="vi"/>
              <a:t>O (log (n))</a:t>
            </a:r>
            <a:r>
              <a:rPr lang="vi"/>
              <a:t>: phức tạp hơn O (1), nhưng ít phức tạp hơn đa thức.</a:t>
            </a:r>
            <a:endParaRPr/>
          </a:p>
          <a:p>
            <a:pPr indent="0" lvl="0" marL="0" rtl="0" algn="l">
              <a:spcBef>
                <a:spcPts val="1200"/>
              </a:spcBef>
              <a:spcAft>
                <a:spcPts val="0"/>
              </a:spcAft>
              <a:buNone/>
            </a:pPr>
            <a:r>
              <a:rPr b="1" lang="vi"/>
              <a:t>O(f(n))</a:t>
            </a:r>
            <a:r>
              <a:rPr lang="vi"/>
              <a:t>: Độ phức tạp của đa thức tăng khi số mũ tăng. VD: O(n^5) &gt; O(n^4).</a:t>
            </a:r>
            <a:endParaRPr/>
          </a:p>
          <a:p>
            <a:pPr indent="0" lvl="0" marL="0" rtl="0" algn="l">
              <a:spcBef>
                <a:spcPts val="1200"/>
              </a:spcBef>
              <a:spcAft>
                <a:spcPts val="0"/>
              </a:spcAft>
              <a:buNone/>
            </a:pPr>
            <a:r>
              <a:rPr b="1" lang="vi"/>
              <a:t>O(a^n)</a:t>
            </a:r>
            <a:r>
              <a:rPr lang="vi"/>
              <a:t>: Hàm mũ có độ phức tạp lớn hơn đa thức miễn là n dương.</a:t>
            </a:r>
            <a:endParaRPr/>
          </a:p>
          <a:p>
            <a:pPr indent="0" lvl="0" marL="0" rtl="0" algn="l">
              <a:spcBef>
                <a:spcPts val="1200"/>
              </a:spcBef>
              <a:spcAft>
                <a:spcPts val="0"/>
              </a:spcAft>
              <a:buNone/>
            </a:pPr>
            <a:r>
              <a:rPr b="1" lang="vi"/>
              <a:t>O(n!)</a:t>
            </a:r>
            <a:r>
              <a:rPr lang="vi"/>
              <a:t>: Hàm giai thừa có độ phức tạp hơn hàm mũ.</a:t>
            </a:r>
            <a:endParaRPr/>
          </a:p>
          <a:p>
            <a:pPr indent="0" lvl="0" marL="0" rtl="0" algn="l">
              <a:spcBef>
                <a:spcPts val="1200"/>
              </a:spcBef>
              <a:spcAft>
                <a:spcPts val="0"/>
              </a:spcAft>
              <a:buNone/>
            </a:pPr>
            <a:r>
              <a:rPr lang="vi"/>
              <a:t>Ngoài ra chúng ta cũng có thể hỗn hợp chúng lại để tạo ra những độ phức tạp khác nhau.</a:t>
            </a:r>
            <a:endParaRPr/>
          </a:p>
          <a:p>
            <a:pPr indent="0" lvl="0" marL="0" rtl="0" algn="l">
              <a:spcBef>
                <a:spcPts val="1200"/>
              </a:spcBef>
              <a:spcAft>
                <a:spcPts val="1200"/>
              </a:spcAft>
              <a:buNone/>
            </a:pPr>
            <a:r>
              <a:rPr b="1" lang="vi"/>
              <a:t>VD: </a:t>
            </a:r>
            <a:r>
              <a:rPr lang="vi" sz="1650">
                <a:solidFill>
                  <a:srgbClr val="0A0A23"/>
                </a:solidFill>
                <a:highlight>
                  <a:srgbClr val="FFFFFF"/>
                </a:highlight>
                <a:latin typeface="Arial"/>
                <a:ea typeface="Arial"/>
                <a:cs typeface="Arial"/>
                <a:sym typeface="Arial"/>
              </a:rPr>
              <a:t> O(n * log(n)) phức tạp hơn</a:t>
            </a:r>
            <a:r>
              <a:rPr lang="vi" sz="1650">
                <a:solidFill>
                  <a:srgbClr val="0A0A23"/>
                </a:solidFill>
                <a:highlight>
                  <a:srgbClr val="FFFFFF"/>
                </a:highlight>
                <a:latin typeface="Arial"/>
                <a:ea typeface="Arial"/>
                <a:cs typeface="Arial"/>
                <a:sym typeface="Arial"/>
              </a:rPr>
              <a:t> </a:t>
            </a:r>
            <a:r>
              <a:rPr lang="vi" sz="1650">
                <a:solidFill>
                  <a:srgbClr val="0A0A23"/>
                </a:solidFill>
                <a:highlight>
                  <a:srgbClr val="FFFFFF"/>
                </a:highlight>
                <a:latin typeface="Arial"/>
                <a:ea typeface="Arial"/>
                <a:cs typeface="Arial"/>
                <a:sym typeface="Arial"/>
              </a:rPr>
              <a:t>O(n) nhưng ít phức tạp hơn O(n²)</a:t>
            </a:r>
            <a:endParaRPr/>
          </a:p>
        </p:txBody>
      </p:sp>
      <p:pic>
        <p:nvPicPr>
          <p:cNvPr id="178" name="Google Shape;178;p28"/>
          <p:cNvPicPr preferRelativeResize="0"/>
          <p:nvPr/>
        </p:nvPicPr>
        <p:blipFill>
          <a:blip r:embed="rId3">
            <a:alphaModFix/>
          </a:blip>
          <a:stretch>
            <a:fillRect/>
          </a:stretch>
        </p:blipFill>
        <p:spPr>
          <a:xfrm>
            <a:off x="140753" y="1264275"/>
            <a:ext cx="5070826" cy="352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Trường hợp tốt nhất - trung bình - xấu nhất </a:t>
            </a:r>
            <a:endParaRPr/>
          </a:p>
        </p:txBody>
      </p:sp>
      <p:sp>
        <p:nvSpPr>
          <p:cNvPr id="184" name="Google Shape;184;p29"/>
          <p:cNvSpPr txBox="1"/>
          <p:nvPr>
            <p:ph idx="1" type="body"/>
          </p:nvPr>
        </p:nvSpPr>
        <p:spPr>
          <a:xfrm>
            <a:off x="311700" y="1152475"/>
            <a:ext cx="8520600" cy="3495600"/>
          </a:xfrm>
          <a:prstGeom prst="rect">
            <a:avLst/>
          </a:prstGeom>
        </p:spPr>
        <p:txBody>
          <a:bodyPr anchorCtr="0" anchor="t" bIns="91425" lIns="91425" spcFirstLastPara="1" rIns="91425" wrap="square" tIns="91425">
            <a:normAutofit/>
          </a:bodyPr>
          <a:lstStyle/>
          <a:p>
            <a:pPr indent="0" lvl="0" marL="25400" marR="25400" rtl="0" algn="just">
              <a:spcBef>
                <a:spcPts val="0"/>
              </a:spcBef>
              <a:spcAft>
                <a:spcPts val="0"/>
              </a:spcAft>
              <a:buNone/>
            </a:pPr>
            <a:r>
              <a:rPr lang="vi" sz="1200">
                <a:solidFill>
                  <a:srgbClr val="333333"/>
                </a:solidFill>
                <a:highlight>
                  <a:srgbClr val="FFFFFF"/>
                </a:highlight>
                <a:latin typeface="Arial"/>
                <a:ea typeface="Arial"/>
                <a:cs typeface="Arial"/>
                <a:sym typeface="Arial"/>
              </a:rPr>
              <a:t>Thường thì thời gian cần thiết bởi một giải thuật được chia thành 3 loại:</a:t>
            </a:r>
            <a:endParaRPr sz="1200">
              <a:solidFill>
                <a:srgbClr val="333333"/>
              </a:solidFill>
              <a:highlight>
                <a:srgbClr val="FFFFFF"/>
              </a:highlight>
              <a:latin typeface="Arial"/>
              <a:ea typeface="Arial"/>
              <a:cs typeface="Arial"/>
              <a:sym typeface="Arial"/>
            </a:endParaRPr>
          </a:p>
          <a:p>
            <a:pPr indent="-301625" lvl="0" marL="457200" marR="25400" rtl="0" algn="l">
              <a:spcBef>
                <a:spcPts val="120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 - Best case</a:t>
            </a:r>
            <a:r>
              <a:rPr lang="vi" sz="1150">
                <a:solidFill>
                  <a:srgbClr val="333333"/>
                </a:solidFill>
                <a:highlight>
                  <a:srgbClr val="FFFFFF"/>
                </a:highlight>
                <a:latin typeface="Arial"/>
                <a:ea typeface="Arial"/>
                <a:cs typeface="Arial"/>
                <a:sym typeface="Arial"/>
              </a:rPr>
              <a:t>: là thời gian nhỏ nhất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 - Worst case</a:t>
            </a:r>
            <a:r>
              <a:rPr lang="vi" sz="1150">
                <a:solidFill>
                  <a:srgbClr val="333333"/>
                </a:solidFill>
                <a:highlight>
                  <a:srgbClr val="FFFFFF"/>
                </a:highlight>
                <a:latin typeface="Arial"/>
                <a:ea typeface="Arial"/>
                <a:cs typeface="Arial"/>
                <a:sym typeface="Arial"/>
              </a:rPr>
              <a:t>: </a:t>
            </a:r>
            <a:r>
              <a:rPr lang="vi" sz="1150">
                <a:solidFill>
                  <a:srgbClr val="333333"/>
                </a:solidFill>
                <a:highlight>
                  <a:srgbClr val="FFFFFF"/>
                </a:highlight>
                <a:latin typeface="Arial"/>
                <a:ea typeface="Arial"/>
                <a:cs typeface="Arial"/>
                <a:sym typeface="Arial"/>
              </a:rPr>
              <a:t> là thời gian tối đa cần thiết để thực thi chương trình.</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xấu nhất - Average case</a:t>
            </a:r>
            <a:r>
              <a:rPr lang="vi" sz="1150">
                <a:solidFill>
                  <a:srgbClr val="333333"/>
                </a:solidFill>
                <a:highlight>
                  <a:srgbClr val="FFFFFF"/>
                </a:highlight>
                <a:latin typeface="Arial"/>
                <a:ea typeface="Arial"/>
                <a:cs typeface="Arial"/>
                <a:sym typeface="Arial"/>
              </a:rPr>
              <a:t>: l</a:t>
            </a:r>
            <a:r>
              <a:rPr lang="vi" sz="1150">
                <a:solidFill>
                  <a:srgbClr val="333333"/>
                </a:solidFill>
                <a:highlight>
                  <a:srgbClr val="FFFFFF"/>
                </a:highlight>
                <a:latin typeface="Arial"/>
                <a:ea typeface="Arial"/>
                <a:cs typeface="Arial"/>
                <a:sym typeface="Arial"/>
              </a:rPr>
              <a:t>à thời gian trung bình cần thiết để thực thi chương trình </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Tổng thời gian tất cả trường hợp / Số lượng trường hợp</a:t>
            </a:r>
            <a:endParaRPr i="1" sz="1150">
              <a:solidFill>
                <a:srgbClr val="333333"/>
              </a:solidFill>
              <a:highlight>
                <a:srgbClr val="FFFFFF"/>
              </a:highlight>
              <a:latin typeface="Arial"/>
              <a:ea typeface="Arial"/>
              <a:cs typeface="Arial"/>
              <a:sym typeface="Arial"/>
            </a:endParaRPr>
          </a:p>
          <a:p>
            <a:pPr indent="0" lvl="0" marL="0" rtl="0" algn="l">
              <a:spcBef>
                <a:spcPts val="2200"/>
              </a:spcBef>
              <a:spcAft>
                <a:spcPts val="1200"/>
              </a:spcAft>
              <a:buNone/>
            </a:pPr>
            <a:r>
              <a:t/>
            </a:r>
            <a:endParaRPr sz="1150">
              <a:solidFill>
                <a:srgbClr val="00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Ví Dụ: Linear search</a:t>
            </a:r>
            <a:endParaRPr/>
          </a:p>
        </p:txBody>
      </p:sp>
      <p:pic>
        <p:nvPicPr>
          <p:cNvPr id="190" name="Google Shape;190;p30"/>
          <p:cNvPicPr preferRelativeResize="0"/>
          <p:nvPr/>
        </p:nvPicPr>
        <p:blipFill>
          <a:blip r:embed="rId3">
            <a:alphaModFix/>
          </a:blip>
          <a:stretch>
            <a:fillRect/>
          </a:stretch>
        </p:blipFill>
        <p:spPr>
          <a:xfrm>
            <a:off x="1816775" y="1220250"/>
            <a:ext cx="4229100" cy="781050"/>
          </a:xfrm>
          <a:prstGeom prst="rect">
            <a:avLst/>
          </a:prstGeom>
          <a:noFill/>
          <a:ln>
            <a:noFill/>
          </a:ln>
        </p:spPr>
      </p:pic>
      <p:sp>
        <p:nvSpPr>
          <p:cNvPr id="191" name="Google Shape;191;p30"/>
          <p:cNvSpPr txBox="1"/>
          <p:nvPr>
            <p:ph idx="1" type="body"/>
          </p:nvPr>
        </p:nvSpPr>
        <p:spPr>
          <a:xfrm>
            <a:off x="311700" y="2270625"/>
            <a:ext cx="8520600" cy="937200"/>
          </a:xfrm>
          <a:prstGeom prst="rect">
            <a:avLst/>
          </a:prstGeom>
        </p:spPr>
        <p:txBody>
          <a:bodyPr anchorCtr="0" anchor="t" bIns="91425" lIns="91425" spcFirstLastPara="1" rIns="91425" wrap="square" tIns="91425">
            <a:normAutofit/>
          </a:bodyPr>
          <a:lstStyle/>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tốt nhất</a:t>
            </a:r>
            <a:r>
              <a:rPr lang="vi" sz="1150">
                <a:solidFill>
                  <a:srgbClr val="333333"/>
                </a:solidFill>
                <a:highlight>
                  <a:srgbClr val="FFFFFF"/>
                </a:highlight>
                <a:latin typeface="Arial"/>
                <a:ea typeface="Arial"/>
                <a:cs typeface="Arial"/>
                <a:sym typeface="Arial"/>
              </a:rPr>
              <a:t>: O(1) -&gt; tìm thấy với phần tử đầu tiên.</a:t>
            </a:r>
            <a:endParaRPr sz="1150">
              <a:solidFill>
                <a:srgbClr val="333333"/>
              </a:solidFill>
              <a:highlight>
                <a:srgbClr val="FFFFFF"/>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chemeClr val="lt1"/>
                </a:highlight>
                <a:latin typeface="Arial"/>
                <a:ea typeface="Arial"/>
                <a:cs typeface="Arial"/>
                <a:sym typeface="Arial"/>
              </a:rPr>
              <a:t>Trường hợp xấu nhất</a:t>
            </a:r>
            <a:r>
              <a:rPr lang="vi" sz="1150">
                <a:solidFill>
                  <a:srgbClr val="333333"/>
                </a:solidFill>
                <a:highlight>
                  <a:schemeClr val="lt1"/>
                </a:highlight>
                <a:latin typeface="Arial"/>
                <a:ea typeface="Arial"/>
                <a:cs typeface="Arial"/>
                <a:sym typeface="Arial"/>
              </a:rPr>
              <a:t>: O(n) -&gt; tìm thấy với phần tử cuối cùng</a:t>
            </a:r>
            <a:endParaRPr sz="1150">
              <a:solidFill>
                <a:srgbClr val="333333"/>
              </a:solidFill>
              <a:highlight>
                <a:schemeClr val="lt1"/>
              </a:highlight>
              <a:latin typeface="Arial"/>
              <a:ea typeface="Arial"/>
              <a:cs typeface="Arial"/>
              <a:sym typeface="Arial"/>
            </a:endParaRPr>
          </a:p>
          <a:p>
            <a:pPr indent="-301625" lvl="0" marL="457200" marR="25400" rtl="0" algn="l">
              <a:spcBef>
                <a:spcPts val="0"/>
              </a:spcBef>
              <a:spcAft>
                <a:spcPts val="0"/>
              </a:spcAft>
              <a:buClr>
                <a:srgbClr val="333333"/>
              </a:buClr>
              <a:buSzPts val="1150"/>
              <a:buFont typeface="Arial"/>
              <a:buChar char="●"/>
            </a:pPr>
            <a:r>
              <a:rPr b="1" lang="vi" sz="1150">
                <a:solidFill>
                  <a:srgbClr val="333333"/>
                </a:solidFill>
                <a:highlight>
                  <a:srgbClr val="FFFFFF"/>
                </a:highlight>
                <a:latin typeface="Arial"/>
                <a:ea typeface="Arial"/>
                <a:cs typeface="Arial"/>
                <a:sym typeface="Arial"/>
              </a:rPr>
              <a:t>Trường hợp trung bình</a:t>
            </a:r>
            <a:r>
              <a:rPr lang="vi" sz="1150">
                <a:solidFill>
                  <a:srgbClr val="333333"/>
                </a:solidFill>
                <a:highlight>
                  <a:srgbClr val="FFFFFF"/>
                </a:highlight>
                <a:latin typeface="Arial"/>
                <a:ea typeface="Arial"/>
                <a:cs typeface="Arial"/>
                <a:sym typeface="Arial"/>
              </a:rPr>
              <a:t>: </a:t>
            </a:r>
            <a:r>
              <a:rPr i="1" lang="vi" sz="1150">
                <a:solidFill>
                  <a:srgbClr val="333333"/>
                </a:solidFill>
                <a:highlight>
                  <a:srgbClr val="FFFFFF"/>
                </a:highlight>
                <a:latin typeface="Arial"/>
                <a:ea typeface="Arial"/>
                <a:cs typeface="Arial"/>
                <a:sym typeface="Arial"/>
              </a:rPr>
              <a:t>T</a:t>
            </a:r>
            <a:r>
              <a:rPr i="1" lang="vi" sz="1150">
                <a:solidFill>
                  <a:srgbClr val="333333"/>
                </a:solidFill>
                <a:highlight>
                  <a:srgbClr val="FFFFFF"/>
                </a:highlight>
                <a:latin typeface="Arial"/>
                <a:ea typeface="Arial"/>
                <a:cs typeface="Arial"/>
                <a:sym typeface="Arial"/>
              </a:rPr>
              <a:t>ổng thời gian tất cả trường hợp / Số lượng trường hợp = </a:t>
            </a:r>
            <a:r>
              <a:rPr lang="vi" sz="1150">
                <a:solidFill>
                  <a:srgbClr val="333333"/>
                </a:solidFill>
                <a:highlight>
                  <a:srgbClr val="FFFFFF"/>
                </a:highlight>
                <a:latin typeface="Arial"/>
                <a:ea typeface="Arial"/>
                <a:cs typeface="Arial"/>
                <a:sym typeface="Arial"/>
              </a:rPr>
              <a:t>O((n+1)/2)</a:t>
            </a:r>
            <a:endParaRPr sz="1150">
              <a:solidFill>
                <a:srgbClr val="000000"/>
              </a:solidFill>
              <a:highlight>
                <a:srgbClr val="FFFFFF"/>
              </a:highlight>
              <a:latin typeface="Roboto"/>
              <a:ea typeface="Roboto"/>
              <a:cs typeface="Roboto"/>
              <a:sym typeface="Roboto"/>
            </a:endParaRPr>
          </a:p>
        </p:txBody>
      </p:sp>
      <p:pic>
        <p:nvPicPr>
          <p:cNvPr descr="{&quot;mathml&quot;:&quot;&lt;math style=\&quot;font-family:stix;font-size:16px;\&quot; xmlns=\&quot;http://www.w3.org/1998/Math/MathML\&quot;&gt;&lt;mstyle mathsize=\&quot;16px\&quot;&gt;&lt;mfrac&gt;&lt;mrow&gt;&lt;mn&gt;1&lt;/mn&gt;&lt;mo&gt;&amp;#xA0;&lt;/mo&gt;&lt;mo&gt;+&lt;/mo&gt;&lt;mo&gt;&amp;#xA0;&lt;/mo&gt;&lt;mn&gt;2&lt;/mn&gt;&lt;mo&gt;&amp;#xA0;&lt;/mo&gt;&lt;mo&gt;+&lt;/mo&gt;&lt;mo&gt;&amp;#xA0;&lt;/mo&gt;&lt;mn&gt;3&lt;/mn&gt;&lt;mo&gt;&amp;#xA0;&lt;/mo&gt;&lt;mo&gt;+&lt;/mo&gt;&lt;mo&gt;.&lt;/mo&gt;&lt;mo&gt;.&lt;/mo&gt;&lt;mo&gt;.&lt;/mo&gt;&lt;mo&gt;&amp;#xA0;&lt;/mo&gt;&lt;mo&gt;+&lt;/mo&gt;&lt;mo&gt;&amp;#xA0;&lt;/mo&gt;&lt;mfenced&gt;&lt;mrow&gt;&lt;mi&gt;n&lt;/mi&gt;&lt;mo&gt;-&lt;/mo&gt;&lt;mn&gt;1&lt;/mn&gt;&lt;/mrow&gt;&lt;/mfenced&gt;&lt;mo&gt;&amp;#xA0;&lt;/mo&gt;&lt;mo&gt;+&lt;/mo&gt;&lt;mo&gt;&amp;#xA0;&lt;/mo&gt;&lt;mi&gt;n&lt;/mi&gt;&lt;/mrow&gt;&lt;mi&gt;n&lt;/mi&gt;&lt;/mfrac&gt;&lt;mo&gt;&amp;#xA0;&lt;/mo&gt;&lt;mo&gt;=&lt;/mo&gt;&lt;mo&gt;&amp;#xA0;&lt;/mo&gt;&lt;mfrac&gt;&lt;mrow&gt;&lt;mi&gt;n&lt;/mi&gt;&lt;mfenced&gt;&lt;mrow&gt;&lt;mi&gt;n&lt;/mi&gt;&lt;mo&gt;+&lt;/mo&gt;&lt;mn&gt;1&lt;/mn&gt;&lt;/mrow&gt;&lt;/mfenced&gt;&lt;/mrow&gt;&lt;mn&gt;2&lt;/mn&gt;&lt;/mfrac&gt;&lt;mo&gt;&amp;#xD7;&lt;/mo&gt;&lt;mfrac&gt;&lt;mn&gt;1&lt;/mn&gt;&lt;mi&gt;n&lt;/mi&gt;&lt;/mfrac&gt;&lt;mo&gt;&amp;#xA0;&lt;/mo&gt;&lt;mo&gt;=&lt;/mo&gt;&lt;mo&gt;&amp;#xA0;&lt;/mo&gt;&lt;mfrac&gt;&lt;mrow&gt;&lt;mi&gt;n&lt;/mi&gt;&lt;mo&gt;+&lt;/mo&gt;&lt;mn&gt;1&lt;/mn&gt;&lt;/mrow&gt;&lt;mn&gt;2&lt;/mn&gt;&lt;/mfrac&gt;&lt;/mstyle&gt;&lt;/math&gt;&quot;,&quot;truncated&quot;:false}" id="192" name="Google Shape;192;p30" title="fraction numerator 1 space plus space 2 space plus space 3 space plus... space plus space open parentheses n minus 1 close parentheses space plus space n over denominator n end fraction space equals space fraction numerator n open parentheses n plus 1 close parentheses over denominator 2 end fraction cross times 1 over n space equals space fraction numerator n plus 1 over denominator 2 end fraction"/>
          <p:cNvPicPr preferRelativeResize="0"/>
          <p:nvPr/>
        </p:nvPicPr>
        <p:blipFill>
          <a:blip r:embed="rId4">
            <a:alphaModFix/>
          </a:blip>
          <a:stretch>
            <a:fillRect/>
          </a:stretch>
        </p:blipFill>
        <p:spPr>
          <a:xfrm>
            <a:off x="1756554" y="3207821"/>
            <a:ext cx="5412942" cy="4720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Độ phức tạp tính toán của giải thuật: O(f(n))</a:t>
            </a:r>
            <a:endParaRPr sz="1200">
              <a:solidFill>
                <a:srgbClr val="333333"/>
              </a:solidFill>
              <a:latin typeface="Arial"/>
              <a:ea typeface="Arial"/>
              <a:cs typeface="Arial"/>
              <a:sym typeface="Arial"/>
            </a:endParaRPr>
          </a:p>
          <a:p>
            <a:pPr indent="0" lvl="0" marL="457200" rtl="0" algn="l">
              <a:spcBef>
                <a:spcPts val="0"/>
              </a:spcBef>
              <a:spcAft>
                <a:spcPts val="0"/>
              </a:spcAft>
              <a:buNone/>
            </a:pPr>
            <a:r>
              <a:rPr lang="vi" sz="1200">
                <a:solidFill>
                  <a:srgbClr val="333333"/>
                </a:solidFill>
                <a:latin typeface="Arial"/>
                <a:ea typeface="Arial"/>
                <a:cs typeface="Arial"/>
                <a:sym typeface="Arial"/>
              </a:rPr>
              <a:t>•     	Việc xác định độ phức tạp tính toán của giải thuật trong thực tế có thể tính bằng một số quy tắc đơn giản sau:</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bỏ hằng số</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O(c.f(n)) = O(f(n)) với c là một hằng số dương</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lấy max</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T(n) = O(f(n)+ g(n)) = O(max(f(n),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cộng</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O(f(n))                 	T2(n) = O(g(n))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T1(n) + T2(n) = O(f(n) + g(n))</a:t>
            </a:r>
            <a:endParaRPr sz="1200">
              <a:solidFill>
                <a:srgbClr val="333333"/>
              </a:solidFill>
              <a:latin typeface="Arial"/>
              <a:ea typeface="Arial"/>
              <a:cs typeface="Arial"/>
              <a:sym typeface="Arial"/>
            </a:endParaRPr>
          </a:p>
          <a:p>
            <a:pPr indent="0" lvl="0" marL="914400" rtl="0" algn="l">
              <a:spcBef>
                <a:spcPts val="0"/>
              </a:spcBef>
              <a:spcAft>
                <a:spcPts val="0"/>
              </a:spcAft>
              <a:buNone/>
            </a:pPr>
            <a:r>
              <a:rPr lang="vi" sz="1200">
                <a:solidFill>
                  <a:srgbClr val="333333"/>
                </a:solidFill>
                <a:latin typeface="Arial"/>
                <a:ea typeface="Arial"/>
                <a:cs typeface="Arial"/>
                <a:sym typeface="Arial"/>
              </a:rPr>
              <a:t>–    	 </a:t>
            </a:r>
            <a:r>
              <a:rPr b="1" lang="vi" sz="1200">
                <a:solidFill>
                  <a:srgbClr val="333333"/>
                </a:solidFill>
                <a:latin typeface="Arial"/>
                <a:ea typeface="Arial"/>
                <a:cs typeface="Arial"/>
                <a:sym typeface="Arial"/>
              </a:rPr>
              <a:t>Quy tắc nhân</a:t>
            </a: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Đoạn chương trình có thời gian thực hiện T(n)=O(f(n))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Nếu thực hiện k(n) lần đoạn chương trình với k(n) = O(g(n)) thì độ phức tạp sẽ là O(g(n).f(n))</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Trong một thuật toán, ta chú ý đặc biệt đến một phép toán gọi là phép toán tích cực. Đó là phép toán mà số lần thực hiện không ít hơn các phép toán khác</a:t>
            </a:r>
            <a:endParaRPr sz="2100">
              <a:latin typeface="Arial"/>
              <a:ea typeface="Arial"/>
              <a:cs typeface="Arial"/>
              <a:sym typeface="Arial"/>
            </a:endParaRPr>
          </a:p>
          <a:p>
            <a:pPr indent="0" lvl="0" marL="0" rtl="0" algn="l">
              <a:spcBef>
                <a:spcPts val="0"/>
              </a:spcBef>
              <a:spcAft>
                <a:spcPts val="0"/>
              </a:spcAft>
              <a:buNone/>
            </a:pPr>
            <a:r>
              <a:t/>
            </a:r>
            <a:endParaRPr sz="1200">
              <a:solidFill>
                <a:srgbClr val="333333"/>
              </a:solidFill>
              <a:latin typeface="Arial"/>
              <a:ea typeface="Arial"/>
              <a:cs typeface="Arial"/>
              <a:sym typeface="Arial"/>
            </a:endParaRPr>
          </a:p>
        </p:txBody>
      </p:sp>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quy tắc xác định độ phức tạp 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COMPLEXITY 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Một số ví dụ đơn giản</a:t>
            </a:r>
            <a:endParaRPr/>
          </a:p>
        </p:txBody>
      </p:sp>
      <p:sp>
        <p:nvSpPr>
          <p:cNvPr id="204" name="Google Shape;204;p32"/>
          <p:cNvSpPr txBox="1"/>
          <p:nvPr>
            <p:ph idx="1" type="body"/>
          </p:nvPr>
        </p:nvSpPr>
        <p:spPr>
          <a:xfrm>
            <a:off x="311700" y="1152475"/>
            <a:ext cx="410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200" u="sng">
                <a:solidFill>
                  <a:srgbClr val="333333"/>
                </a:solidFill>
                <a:latin typeface="Arial"/>
                <a:ea typeface="Arial"/>
                <a:cs typeface="Arial"/>
                <a:sym typeface="Arial"/>
              </a:rPr>
              <a:t>Ví dụ 3:</a:t>
            </a:r>
            <a:endParaRPr sz="1200" u="sng">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 = 0;</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for (i=0; i&lt;=n;i++){</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 =1;</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for (j=1;j&lt;=i;j++)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p=p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s = s+p;</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Phép toán tích cực là p = p * x / j</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Số lần thực hiện phép toán này là</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0+1+2+…+n = n(n-1)/2 = 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=&gt; Vậy độ phức tạp là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 n/2)</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/2)   	sử dụng quy tắc lấy max</a:t>
            </a:r>
            <a:endParaRPr sz="1200">
              <a:solidFill>
                <a:srgbClr val="333333"/>
              </a:solidFill>
              <a:latin typeface="Arial"/>
              <a:ea typeface="Arial"/>
              <a:cs typeface="Arial"/>
              <a:sym typeface="Arial"/>
            </a:endParaRPr>
          </a:p>
          <a:p>
            <a:pPr indent="0" lvl="0" marL="0" rtl="0" algn="l">
              <a:spcBef>
                <a:spcPts val="0"/>
              </a:spcBef>
              <a:spcAft>
                <a:spcPts val="0"/>
              </a:spcAft>
              <a:buNone/>
            </a:pPr>
            <a:r>
              <a:rPr lang="vi" sz="1200">
                <a:solidFill>
                  <a:srgbClr val="333333"/>
                </a:solidFill>
                <a:latin typeface="Arial"/>
                <a:ea typeface="Arial"/>
                <a:cs typeface="Arial"/>
                <a:sym typeface="Arial"/>
              </a:rPr>
              <a:t>= O(n</a:t>
            </a:r>
            <a:r>
              <a:rPr baseline="30000" lang="vi" sz="1200">
                <a:solidFill>
                  <a:srgbClr val="333333"/>
                </a:solidFill>
                <a:latin typeface="Arial"/>
                <a:ea typeface="Arial"/>
                <a:cs typeface="Arial"/>
                <a:sym typeface="Arial"/>
              </a:rPr>
              <a:t>2</a:t>
            </a:r>
            <a:r>
              <a:rPr lang="vi" sz="1200">
                <a:solidFill>
                  <a:srgbClr val="333333"/>
                </a:solidFill>
                <a:latin typeface="Arial"/>
                <a:ea typeface="Arial"/>
                <a:cs typeface="Arial"/>
                <a:sym typeface="Arial"/>
              </a:rPr>
              <a:t>)       	sử dụng quy tắc bỏ hằng số</a:t>
            </a:r>
            <a:endParaRPr sz="1200">
              <a:latin typeface="Arial"/>
              <a:ea typeface="Arial"/>
              <a:cs typeface="Arial"/>
              <a:sym typeface="Arial"/>
            </a:endParaRPr>
          </a:p>
        </p:txBody>
      </p:sp>
      <p:sp>
        <p:nvSpPr>
          <p:cNvPr id="205" name="Google Shape;205;p32"/>
          <p:cNvSpPr txBox="1"/>
          <p:nvPr/>
        </p:nvSpPr>
        <p:spPr>
          <a:xfrm>
            <a:off x="4864625" y="811200"/>
            <a:ext cx="36993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1:</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s = 1; p = 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for (i=1;i&lt;=n;i++) {</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s = s + p;</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Phép toán tích cực là p = p * x / 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Số lần thực hiện phép toán là n</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Vậy độ phức tạp của thuật toán là O(n)</a:t>
            </a:r>
            <a:endParaRPr sz="1200">
              <a:solidFill>
                <a:srgbClr val="333333"/>
              </a:solidFill>
            </a:endParaRPr>
          </a:p>
        </p:txBody>
      </p:sp>
      <p:sp>
        <p:nvSpPr>
          <p:cNvPr id="206" name="Google Shape;206;p32"/>
          <p:cNvSpPr txBox="1"/>
          <p:nvPr/>
        </p:nvSpPr>
        <p:spPr>
          <a:xfrm>
            <a:off x="4864625" y="3127950"/>
            <a:ext cx="30000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200" u="sng">
                <a:solidFill>
                  <a:srgbClr val="333333"/>
                </a:solidFill>
              </a:rPr>
              <a:t>Ví dụ 2;</a:t>
            </a:r>
            <a:endParaRPr sz="1200" u="sng">
              <a:solidFill>
                <a:srgbClr val="333333"/>
              </a:solidFill>
            </a:endParaRPr>
          </a:p>
          <a:p>
            <a:pPr indent="0" lvl="0" marL="0" rtl="0" algn="l">
              <a:lnSpc>
                <a:spcPct val="115000"/>
              </a:lnSpc>
              <a:spcBef>
                <a:spcPts val="0"/>
              </a:spcBef>
              <a:spcAft>
                <a:spcPts val="0"/>
              </a:spcAft>
              <a:buNone/>
            </a:pPr>
            <a:r>
              <a:rPr lang="vi" sz="1200">
                <a:solidFill>
                  <a:srgbClr val="333333"/>
                </a:solidFill>
              </a:rPr>
              <a:t>for (i= 1;i&lt;=n;i++)</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for (j= 1;j&lt;=m;j++)</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                     k = k+1</a:t>
            </a:r>
            <a:endParaRPr sz="1200">
              <a:solidFill>
                <a:srgbClr val="333333"/>
              </a:solidFill>
            </a:endParaRPr>
          </a:p>
          <a:p>
            <a:pPr indent="0" lvl="0" marL="0" rtl="0" algn="l">
              <a:lnSpc>
                <a:spcPct val="115000"/>
              </a:lnSpc>
              <a:spcBef>
                <a:spcPts val="0"/>
              </a:spcBef>
              <a:spcAft>
                <a:spcPts val="0"/>
              </a:spcAft>
              <a:buNone/>
            </a:pPr>
            <a:r>
              <a:rPr lang="vi" sz="1200">
                <a:solidFill>
                  <a:srgbClr val="333333"/>
                </a:solidFill>
              </a:rPr>
              <a:t>=&gt; Dùng quy tắc nhân ta có O(n*m)</a:t>
            </a:r>
            <a:endParaRPr sz="1200">
              <a:solidFill>
                <a:srgbClr val="33333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381825" y="2112375"/>
            <a:ext cx="80031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vi" sz="2300">
                <a:solidFill>
                  <a:srgbClr val="007B83"/>
                </a:solidFill>
                <a:latin typeface="Roboto"/>
                <a:ea typeface="Roboto"/>
                <a:cs typeface="Roboto"/>
                <a:sym typeface="Roboto"/>
              </a:rPr>
              <a:t>ỨNG DỤNG  CỦA </a:t>
            </a:r>
            <a:r>
              <a:rPr lang="vi" sz="2300">
                <a:solidFill>
                  <a:srgbClr val="007B83"/>
                </a:solidFill>
                <a:latin typeface="Roboto"/>
                <a:ea typeface="Roboto"/>
                <a:cs typeface="Roboto"/>
                <a:sym typeface="Roboto"/>
              </a:rPr>
              <a:t>COMPLEXITY ANALYSIS VÀ O() NOTATION</a:t>
            </a:r>
            <a:endParaRPr sz="2300">
              <a:solidFill>
                <a:srgbClr val="007B83"/>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Luyện tập giải thuật</a:t>
            </a:r>
            <a:endParaRPr/>
          </a:p>
        </p:txBody>
      </p:sp>
      <p:sp>
        <p:nvSpPr>
          <p:cNvPr id="217" name="Google Shape;217;p34"/>
          <p:cNvSpPr txBox="1"/>
          <p:nvPr>
            <p:ph idx="1" type="body"/>
          </p:nvPr>
        </p:nvSpPr>
        <p:spPr>
          <a:xfrm>
            <a:off x="5793550" y="1152475"/>
            <a:ext cx="303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Dựa vào yêu cầu bài toán và input đầu vào ta có thể lựa chọn giải thuật phù hợp.</a:t>
            </a:r>
            <a:endParaRPr/>
          </a:p>
        </p:txBody>
      </p:sp>
      <p:pic>
        <p:nvPicPr>
          <p:cNvPr id="218" name="Google Shape;218;p34"/>
          <p:cNvPicPr preferRelativeResize="0"/>
          <p:nvPr/>
        </p:nvPicPr>
        <p:blipFill>
          <a:blip r:embed="rId3">
            <a:alphaModFix/>
          </a:blip>
          <a:stretch>
            <a:fillRect/>
          </a:stretch>
        </p:blipFill>
        <p:spPr>
          <a:xfrm>
            <a:off x="311700" y="1017725"/>
            <a:ext cx="5010099" cy="34835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Cải tiến và đánh giá thuật toán</a:t>
            </a:r>
            <a:endParaRPr/>
          </a:p>
        </p:txBody>
      </p:sp>
      <p:pic>
        <p:nvPicPr>
          <p:cNvPr id="224" name="Google Shape;224;p35"/>
          <p:cNvPicPr preferRelativeResize="0"/>
          <p:nvPr/>
        </p:nvPicPr>
        <p:blipFill>
          <a:blip r:embed="rId3">
            <a:alphaModFix/>
          </a:blip>
          <a:stretch>
            <a:fillRect/>
          </a:stretch>
        </p:blipFill>
        <p:spPr>
          <a:xfrm>
            <a:off x="212550" y="1017725"/>
            <a:ext cx="4551951" cy="3710675"/>
          </a:xfrm>
          <a:prstGeom prst="rect">
            <a:avLst/>
          </a:prstGeom>
          <a:noFill/>
          <a:ln>
            <a:noFill/>
          </a:ln>
        </p:spPr>
      </p:pic>
      <p:sp>
        <p:nvSpPr>
          <p:cNvPr id="225" name="Google Shape;225;p35"/>
          <p:cNvSpPr txBox="1"/>
          <p:nvPr>
            <p:ph idx="1" type="body"/>
          </p:nvPr>
        </p:nvSpPr>
        <p:spPr>
          <a:xfrm>
            <a:off x="5025200" y="2482525"/>
            <a:ext cx="3807300" cy="2086200"/>
          </a:xfrm>
          <a:prstGeom prst="rect">
            <a:avLst/>
          </a:prstGeom>
          <a:noFill/>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vi" sz="1150">
                <a:highlight>
                  <a:srgbClr val="FFFFFF"/>
                </a:highlight>
                <a:latin typeface="Roboto"/>
                <a:ea typeface="Roboto"/>
                <a:cs typeface="Roboto"/>
                <a:sym typeface="Roboto"/>
              </a:rPr>
              <a:t>Đi sâu hơn trong ngành CNTT, ta sẽ thấy việc sắp xếp dữ liệu lại vô cùng quan trọng. Trên Facebook chẳng hạn: ta cần sắp xếp, tính toán các nội dung hiện lên news feed. Tin tức nào gần đây nhất, có liên quan đến ta nhất, thường sẽ xuất hiện ở đầu bảng tin trên Facebook. Tìm kiếm trên Google cũng vậy, ta không hề mong muốn Google gợi ý cho ta biết các loại trái cây trong khi ta đang tìm kiếm rau xanh. Kết quả nào gần với từ khóa cần tìm nhất phải được xuất hiện đầu tiên. Kết quả tìm kiếm cần được Google sắp xếp sao cho những nội dung quan trọng nhất, khớp với từ khóa nhất phải hiện lên trên cùng</a:t>
            </a:r>
            <a:endParaRPr sz="1200">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5177600" y="597427"/>
            <a:ext cx="3807300" cy="17545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2" name="Google Shape;2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3" name="Google Shape;233;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525775" y="772050"/>
            <a:ext cx="8400900" cy="3127200"/>
          </a:xfrm>
          <a:prstGeom prst="rect">
            <a:avLst/>
          </a:prstGeom>
          <a:noFill/>
          <a:ln>
            <a:noFill/>
          </a:ln>
        </p:spPr>
        <p:txBody>
          <a:bodyPr anchorCtr="0" anchor="t" bIns="126000" lIns="91425" spcFirstLastPara="1" rIns="91425" wrap="square" tIns="90000">
            <a:spAutoFit/>
          </a:bodyPr>
          <a:lstStyle/>
          <a:p>
            <a:pPr indent="0" lvl="0" marL="0" rtl="0" algn="l">
              <a:spcBef>
                <a:spcPts val="0"/>
              </a:spcBef>
              <a:spcAft>
                <a:spcPts val="0"/>
              </a:spcAft>
              <a:buNone/>
            </a:pPr>
            <a:r>
              <a:rPr lang="vi" sz="2100">
                <a:latin typeface="Roboto"/>
                <a:ea typeface="Roboto"/>
                <a:cs typeface="Roboto"/>
                <a:sym typeface="Roboto"/>
              </a:rPr>
              <a:t>1.  </a:t>
            </a:r>
            <a:r>
              <a:rPr lang="vi" sz="2100">
                <a:latin typeface="Roboto"/>
                <a:ea typeface="Roboto"/>
                <a:cs typeface="Roboto"/>
                <a:sym typeface="Roboto"/>
              </a:rPr>
              <a:t>Định nghĩa:</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vi" sz="2100">
                <a:latin typeface="Roboto"/>
                <a:ea typeface="Roboto"/>
                <a:cs typeface="Roboto"/>
                <a:sym typeface="Roboto"/>
              </a:rPr>
              <a:t>	1.1. Độ phức tạp của thuật toán là gì ?</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35999" rtl="0" algn="l">
              <a:spcBef>
                <a:spcPts val="0"/>
              </a:spcBef>
              <a:spcAft>
                <a:spcPts val="0"/>
              </a:spcAft>
              <a:buNone/>
            </a:pPr>
            <a:r>
              <a:rPr lang="vi">
                <a:latin typeface="Roboto"/>
                <a:ea typeface="Roboto"/>
                <a:cs typeface="Roboto"/>
                <a:sym typeface="Roboto"/>
              </a:rPr>
              <a:t>	</a:t>
            </a:r>
            <a:r>
              <a:rPr lang="vi" sz="1500">
                <a:solidFill>
                  <a:srgbClr val="404040"/>
                </a:solidFill>
                <a:highlight>
                  <a:srgbClr val="FFFFFF"/>
                </a:highlight>
                <a:latin typeface="Roboto"/>
                <a:ea typeface="Roboto"/>
                <a:cs typeface="Roboto"/>
                <a:sym typeface="Roboto"/>
              </a:rPr>
              <a:t>Thời gian mà máy tính khi thực hiện một thuật toán không chỉ phụ thuộc vào bản thân thuật toán đó, ngoài ra còn tùy thuộc từng máy tính. Để đánh giá hiệu quả của một thuật toán, có thể xét số các phép tính phải thực hiện khi thực hiện thuật toán này. Thông thường số các phép tính được thực hiện phụ thuộc vào cỡ của bài toán, tức là độ lớn của đầu vào. Vì thế độ phức tạp thuật toán là một hàm phụ thuộc đầu vào.</a:t>
            </a:r>
            <a:endParaRPr sz="1500">
              <a:solidFill>
                <a:srgbClr val="404040"/>
              </a:solidFill>
              <a:highlight>
                <a:srgbClr val="FFFFFF"/>
              </a:highlight>
              <a:latin typeface="Roboto"/>
              <a:ea typeface="Roboto"/>
              <a:cs typeface="Roboto"/>
              <a:sym typeface="Roboto"/>
            </a:endParaRPr>
          </a:p>
          <a:p>
            <a:pPr indent="421200" lvl="0" marL="35999" rtl="0" algn="l">
              <a:spcBef>
                <a:spcPts val="0"/>
              </a:spcBef>
              <a:spcAft>
                <a:spcPts val="0"/>
              </a:spcAft>
              <a:buNone/>
            </a:pPr>
            <a:r>
              <a:rPr lang="vi" sz="1500">
                <a:solidFill>
                  <a:srgbClr val="404040"/>
                </a:solidFill>
                <a:highlight>
                  <a:srgbClr val="FFFFFF"/>
                </a:highlight>
                <a:latin typeface="Roboto"/>
                <a:ea typeface="Roboto"/>
                <a:cs typeface="Roboto"/>
                <a:sym typeface="Roboto"/>
              </a:rPr>
              <a:t>Khi chúng ta đánh giá độ phức tạp của một thuật toán nghĩa là chúng ta đang tìm ra một đánh giá về thời gian và không gian cần thiết để thực hiện thuật toán đó.</a:t>
            </a:r>
            <a:endParaRPr sz="1500">
              <a:solidFill>
                <a:srgbClr val="404040"/>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514350" y="273850"/>
            <a:ext cx="8160900" cy="477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1.2 Tại sao lại cần quan tâm đến độ phức tạp của thuật toán?</a:t>
            </a:r>
            <a:endParaRPr sz="21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vi">
                <a:latin typeface="Roboto"/>
                <a:ea typeface="Roboto"/>
                <a:cs typeface="Roboto"/>
                <a:sym typeface="Roboto"/>
              </a:rPr>
              <a:t>	</a:t>
            </a:r>
            <a:r>
              <a:rPr lang="vi" sz="1300">
                <a:latin typeface="Roboto"/>
                <a:ea typeface="Roboto"/>
                <a:cs typeface="Roboto"/>
                <a:sym typeface="Roboto"/>
              </a:rPr>
              <a:t>Máy tính ngày nay có tốc độ lên tới hàng trăm triệu phép tính trên một giây. Liệu việc cải tiến thuật giải để giảm bớt đi một số phép tính toán có ý nghĩa gì không?</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457200" lvl="0" marL="0" rtl="0" algn="l">
              <a:lnSpc>
                <a:spcPct val="115000"/>
              </a:lnSpc>
              <a:spcBef>
                <a:spcPts val="0"/>
              </a:spcBef>
              <a:spcAft>
                <a:spcPts val="0"/>
              </a:spcAft>
              <a:buNone/>
            </a:pPr>
            <a:r>
              <a:rPr lang="vi" sz="1300">
                <a:solidFill>
                  <a:srgbClr val="404040"/>
                </a:solidFill>
                <a:highlight>
                  <a:srgbClr val="FFFFFF"/>
                </a:highlight>
                <a:latin typeface="Roboto"/>
                <a:ea typeface="Roboto"/>
                <a:cs typeface="Roboto"/>
                <a:sym typeface="Roboto"/>
              </a:rPr>
              <a:t>Ðánh giá về thời gian thực hiện thuật toán không phải là xác định thời gian tuyệt đối (chạy thuật toán mất bao nhiêu giây, bao nhiêu phút, …) để thực hiện thuật toán mà là xác định mối liên quan giữa dữ liệu đầu vào (input) của thuật toán và chi phí (số thao tác, số phép tính cộng, trừ, nhân, chia, căn, …) để thực hiện thuật toán. Một cách tổng quát, thời gian thực hiện thuật toán là một hàm số phụ thuộc vào dữ liệu đầu vào: T = f(input)</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Tuy vậy, khi phân tích thuật toán ta chỉ chú ý đến độ lớn (kích thước) của dữ liệu đầu vào được thể hiện bằng một số nguyên n. Chẳng hạn: sắp xếp một dãy n số, tìm giá trị lớn nhất trong n số, tính điểm trung bình của n học sinh, </a:t>
            </a:r>
            <a:r>
              <a:rPr lang="vi" sz="1300">
                <a:solidFill>
                  <a:srgbClr val="404040"/>
                </a:solidFill>
                <a:highlight>
                  <a:srgbClr val="FFFFFF"/>
                </a:highlight>
                <a:latin typeface="Roboto"/>
                <a:ea typeface="Roboto"/>
                <a:cs typeface="Roboto"/>
                <a:sym typeface="Roboto"/>
              </a:rPr>
              <a:t>…</a:t>
            </a:r>
            <a:r>
              <a:rPr lang="vi" sz="1300">
                <a:solidFill>
                  <a:srgbClr val="404040"/>
                </a:solidFill>
                <a:highlight>
                  <a:srgbClr val="FFFFFF"/>
                </a:highlight>
                <a:latin typeface="Roboto"/>
                <a:ea typeface="Roboto"/>
                <a:cs typeface="Roboto"/>
                <a:sym typeface="Roboto"/>
              </a:rPr>
              <a:t>thời gian thực hiện thuật toán là một hàm số phụ thuộc vào n: T = f(n)</a:t>
            </a:r>
            <a:endParaRPr sz="1300">
              <a:solidFill>
                <a:srgbClr val="404040"/>
              </a:solidFill>
              <a:highlight>
                <a:srgbClr val="FFFFFF"/>
              </a:highlight>
              <a:latin typeface="Roboto"/>
              <a:ea typeface="Roboto"/>
              <a:cs typeface="Roboto"/>
              <a:sym typeface="Roboto"/>
            </a:endParaRPr>
          </a:p>
          <a:p>
            <a:pPr indent="457200" lvl="0" marL="0" rtl="0" algn="l">
              <a:lnSpc>
                <a:spcPct val="115000"/>
              </a:lnSpc>
              <a:spcBef>
                <a:spcPts val="1800"/>
              </a:spcBef>
              <a:spcAft>
                <a:spcPts val="0"/>
              </a:spcAft>
              <a:buNone/>
            </a:pPr>
            <a:r>
              <a:rPr lang="vi" sz="1300">
                <a:solidFill>
                  <a:srgbClr val="404040"/>
                </a:solidFill>
                <a:highlight>
                  <a:srgbClr val="FFFFFF"/>
                </a:highlight>
                <a:latin typeface="Roboto"/>
                <a:ea typeface="Roboto"/>
                <a:cs typeface="Roboto"/>
                <a:sym typeface="Roboto"/>
              </a:rPr>
              <a:t>Việc xây dựng một hàm T tổng quát như trên trong mọi trường hợp của thuật toán là một việc rất khó khăn, nhiều lúc không thể thực hiện được. Chính vì vậy mà người ta chỉ xây dựng hàm T cho một số trường hợp đáng chú ý nhất của thuật toán, thường là trường hợp tốt nhất, xấu nhất hoặc trung bình.</a:t>
            </a:r>
            <a:endParaRPr sz="1300">
              <a:solidFill>
                <a:srgbClr val="404040"/>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674350" y="485025"/>
            <a:ext cx="6458100" cy="1046700"/>
          </a:xfrm>
          <a:prstGeom prst="rect">
            <a:avLst/>
          </a:prstGeom>
          <a:noFill/>
          <a:ln>
            <a:noFill/>
          </a:ln>
        </p:spPr>
        <p:txBody>
          <a:bodyPr anchorCtr="0" anchor="t" bIns="91425" lIns="91425" spcFirstLastPara="1" rIns="91425" wrap="square" tIns="91425">
            <a:spAutoFit/>
          </a:bodyPr>
          <a:lstStyle/>
          <a:p>
            <a:pPr indent="0" lvl="0" marL="61200" rtl="0" algn="l">
              <a:spcBef>
                <a:spcPts val="0"/>
              </a:spcBef>
              <a:spcAft>
                <a:spcPts val="0"/>
              </a:spcAft>
              <a:buNone/>
            </a:pPr>
            <a:r>
              <a:rPr lang="vi" sz="2100">
                <a:solidFill>
                  <a:schemeClr val="dk1"/>
                </a:solidFill>
                <a:latin typeface="Roboto"/>
                <a:ea typeface="Roboto"/>
                <a:cs typeface="Roboto"/>
                <a:sym typeface="Roboto"/>
              </a:rPr>
              <a:t>1.2 </a:t>
            </a:r>
            <a:r>
              <a:rPr lang="vi" sz="2100">
                <a:solidFill>
                  <a:schemeClr val="dk1"/>
                </a:solidFill>
                <a:latin typeface="Roboto"/>
                <a:ea typeface="Roboto"/>
                <a:cs typeface="Roboto"/>
                <a:sym typeface="Roboto"/>
              </a:rPr>
              <a:t>Làm thế nào để đánh giá một chương trình tốt và hiệu quả hay không ?</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1" name="Google Shape;81;p17"/>
          <p:cNvSpPr txBox="1"/>
          <p:nvPr/>
        </p:nvSpPr>
        <p:spPr>
          <a:xfrm>
            <a:off x="1444225" y="2921150"/>
            <a:ext cx="452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Thời gian | Time complexity</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2" name="Google Shape;82;p17"/>
          <p:cNvSpPr txBox="1"/>
          <p:nvPr/>
        </p:nvSpPr>
        <p:spPr>
          <a:xfrm>
            <a:off x="1444225" y="1531725"/>
            <a:ext cx="33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latin typeface="Roboto"/>
                <a:ea typeface="Roboto"/>
                <a:cs typeface="Roboto"/>
                <a:sym typeface="Roboto"/>
              </a:rPr>
              <a:t>Dựa trên 2 yếu tố sau:</a:t>
            </a:r>
            <a:endParaRPr sz="1800">
              <a:latin typeface="Roboto"/>
              <a:ea typeface="Roboto"/>
              <a:cs typeface="Roboto"/>
              <a:sym typeface="Roboto"/>
            </a:endParaRPr>
          </a:p>
        </p:txBody>
      </p:sp>
      <p:sp>
        <p:nvSpPr>
          <p:cNvPr id="83" name="Google Shape;83;p17"/>
          <p:cNvSpPr txBox="1"/>
          <p:nvPr/>
        </p:nvSpPr>
        <p:spPr>
          <a:xfrm>
            <a:off x="1444225" y="2249538"/>
            <a:ext cx="4011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Bộ nhớ | Space complexity</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a:t>
            </a:r>
            <a:r>
              <a:rPr lang="vi" sz="2100">
                <a:latin typeface="Roboto"/>
                <a:ea typeface="Roboto"/>
                <a:cs typeface="Roboto"/>
                <a:sym typeface="Roboto"/>
              </a:rPr>
              <a:t>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89" name="Google Shape;89;p18"/>
          <p:cNvSpPr txBox="1"/>
          <p:nvPr/>
        </p:nvSpPr>
        <p:spPr>
          <a:xfrm>
            <a:off x="1371600" y="1125275"/>
            <a:ext cx="5817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Là bộ nhớ cần sử dụng của chương trình khi thực thi chương trình đó</a:t>
            </a:r>
            <a:endParaRPr sz="1700">
              <a:latin typeface="Roboto"/>
              <a:ea typeface="Roboto"/>
              <a:cs typeface="Roboto"/>
              <a:sym typeface="Roboto"/>
            </a:endParaRPr>
          </a:p>
        </p:txBody>
      </p:sp>
      <p:sp>
        <p:nvSpPr>
          <p:cNvPr id="90" name="Google Shape;90;p18"/>
          <p:cNvSpPr txBox="1"/>
          <p:nvPr/>
        </p:nvSpPr>
        <p:spPr>
          <a:xfrm>
            <a:off x="2366000" y="2106475"/>
            <a:ext cx="409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O(1): nếu sử dụng 1 bộ nhớ cố định</a:t>
            </a:r>
            <a:endParaRPr sz="1500">
              <a:latin typeface="Roboto"/>
              <a:ea typeface="Roboto"/>
              <a:cs typeface="Roboto"/>
              <a:sym typeface="Roboto"/>
            </a:endParaRPr>
          </a:p>
        </p:txBody>
      </p:sp>
      <p:sp>
        <p:nvSpPr>
          <p:cNvPr id="91" name="Google Shape;91;p18"/>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O(n),O(n^2)...: thay đổi input của bài toán</a:t>
            </a:r>
            <a:endParaRPr sz="15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7" name="Google Shape;97;p19"/>
          <p:cNvPicPr preferRelativeResize="0"/>
          <p:nvPr/>
        </p:nvPicPr>
        <p:blipFill>
          <a:blip r:embed="rId3">
            <a:alphaModFix/>
          </a:blip>
          <a:stretch>
            <a:fillRect/>
          </a:stretch>
        </p:blipFill>
        <p:spPr>
          <a:xfrm>
            <a:off x="152400" y="1339175"/>
            <a:ext cx="8839200" cy="25209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03" name="Google Shape;103;p20"/>
          <p:cNvPicPr preferRelativeResize="0"/>
          <p:nvPr/>
        </p:nvPicPr>
        <p:blipFill>
          <a:blip r:embed="rId3">
            <a:alphaModFix/>
          </a:blip>
          <a:stretch>
            <a:fillRect/>
          </a:stretch>
        </p:blipFill>
        <p:spPr>
          <a:xfrm>
            <a:off x="737925" y="1501900"/>
            <a:ext cx="3303728" cy="26855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674750" y="1501900"/>
            <a:ext cx="4052450" cy="2685525"/>
          </a:xfrm>
          <a:prstGeom prst="rect">
            <a:avLst/>
          </a:prstGeom>
          <a:noFill/>
          <a:ln>
            <a:noFill/>
          </a:ln>
        </p:spPr>
      </p:pic>
      <p:sp>
        <p:nvSpPr>
          <p:cNvPr id="105" name="Google Shape;105;p20"/>
          <p:cNvSpPr txBox="1"/>
          <p:nvPr/>
        </p:nvSpPr>
        <p:spPr>
          <a:xfrm>
            <a:off x="1025125" y="4283500"/>
            <a:ext cx="3379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:O(n)</a:t>
            </a:r>
            <a:endParaRPr b="1" sz="2100">
              <a:latin typeface="Proxima Nova"/>
              <a:ea typeface="Proxima Nova"/>
              <a:cs typeface="Proxima Nova"/>
              <a:sym typeface="Proxima Nova"/>
            </a:endParaRPr>
          </a:p>
        </p:txBody>
      </p:sp>
      <p:sp>
        <p:nvSpPr>
          <p:cNvPr id="106" name="Google Shape;106;p20"/>
          <p:cNvSpPr txBox="1"/>
          <p:nvPr/>
        </p:nvSpPr>
        <p:spPr>
          <a:xfrm>
            <a:off x="5218650" y="4283500"/>
            <a:ext cx="257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600">
                <a:latin typeface="Proxima Nova"/>
                <a:ea typeface="Proxima Nova"/>
                <a:cs typeface="Proxima Nova"/>
                <a:sym typeface="Proxima Nova"/>
              </a:rPr>
              <a:t>Space complexity</a:t>
            </a:r>
            <a:r>
              <a:rPr b="1" lang="vi" sz="2100">
                <a:latin typeface="Proxima Nova"/>
                <a:ea typeface="Proxima Nova"/>
                <a:cs typeface="Proxima Nova"/>
                <a:sym typeface="Proxima Nova"/>
              </a:rPr>
              <a:t> :O(1)</a:t>
            </a:r>
            <a:endParaRPr b="1" sz="2100">
              <a:latin typeface="Proxima Nova"/>
              <a:ea typeface="Proxima Nova"/>
              <a:cs typeface="Proxima Nova"/>
              <a:sym typeface="Proxima Nova"/>
            </a:endParaRPr>
          </a:p>
        </p:txBody>
      </p:sp>
      <p:sp>
        <p:nvSpPr>
          <p:cNvPr id="107" name="Google Shape;107;p20"/>
          <p:cNvSpPr txBox="1"/>
          <p:nvPr/>
        </p:nvSpPr>
        <p:spPr>
          <a:xfrm>
            <a:off x="737988" y="886300"/>
            <a:ext cx="330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c1: sử dụng thêm 1 mảng T để lưu giá trị khác 0.</a:t>
            </a:r>
            <a:endParaRPr b="1">
              <a:latin typeface="Proxima Nova"/>
              <a:ea typeface="Proxima Nova"/>
              <a:cs typeface="Proxima Nova"/>
              <a:sym typeface="Proxima Nova"/>
            </a:endParaRPr>
          </a:p>
        </p:txBody>
      </p:sp>
      <p:sp>
        <p:nvSpPr>
          <p:cNvPr id="108" name="Google Shape;108;p20"/>
          <p:cNvSpPr txBox="1"/>
          <p:nvPr/>
        </p:nvSpPr>
        <p:spPr>
          <a:xfrm>
            <a:off x="4572000" y="886300"/>
            <a:ext cx="40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latin typeface="Proxima Nova"/>
                <a:ea typeface="Proxima Nova"/>
                <a:cs typeface="Proxima Nova"/>
                <a:sym typeface="Proxima Nova"/>
              </a:rPr>
              <a:t>c2: sử dụng trực tiếp trên mảng arr.</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857250" y="463475"/>
            <a:ext cx="381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100">
                <a:latin typeface="Roboto"/>
                <a:ea typeface="Roboto"/>
                <a:cs typeface="Roboto"/>
                <a:sym typeface="Roboto"/>
              </a:rPr>
              <a:t>2. Bộ nhớ | Space complexity</a:t>
            </a:r>
            <a:endParaRPr sz="21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4" name="Google Shape;114;p21"/>
          <p:cNvSpPr txBox="1"/>
          <p:nvPr/>
        </p:nvSpPr>
        <p:spPr>
          <a:xfrm>
            <a:off x="1371600" y="1125275"/>
            <a:ext cx="581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700">
                <a:latin typeface="Roboto"/>
                <a:ea typeface="Roboto"/>
                <a:cs typeface="Roboto"/>
                <a:sym typeface="Roboto"/>
              </a:rPr>
              <a:t>Cách giải quyết vấn đề bộ nhớ:</a:t>
            </a:r>
            <a:endParaRPr sz="1700">
              <a:latin typeface="Roboto"/>
              <a:ea typeface="Roboto"/>
              <a:cs typeface="Roboto"/>
              <a:sym typeface="Roboto"/>
            </a:endParaRPr>
          </a:p>
        </p:txBody>
      </p:sp>
      <p:sp>
        <p:nvSpPr>
          <p:cNvPr id="115" name="Google Shape;115;p21"/>
          <p:cNvSpPr txBox="1"/>
          <p:nvPr/>
        </p:nvSpPr>
        <p:spPr>
          <a:xfrm>
            <a:off x="2366000" y="2062875"/>
            <a:ext cx="409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Tối ưu cách làm/ phương pháp</a:t>
            </a:r>
            <a:r>
              <a:rPr lang="vi" sz="1700">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16" name="Google Shape;116;p21"/>
          <p:cNvSpPr txBox="1"/>
          <p:nvPr/>
        </p:nvSpPr>
        <p:spPr>
          <a:xfrm>
            <a:off x="2366000" y="2795175"/>
            <a:ext cx="4286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500">
                <a:latin typeface="Roboto"/>
                <a:ea typeface="Roboto"/>
                <a:cs typeface="Roboto"/>
                <a:sym typeface="Roboto"/>
              </a:rPr>
              <a:t>➢ Nâng cấp phần cứng.</a:t>
            </a:r>
            <a:endParaRPr sz="1200">
              <a:latin typeface="Roboto"/>
              <a:ea typeface="Roboto"/>
              <a:cs typeface="Roboto"/>
              <a:sym typeface="Robo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