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76" r:id="rId10"/>
    <p:sldId id="275" r:id="rId11"/>
    <p:sldId id="264" r:id="rId12"/>
    <p:sldId id="277" r:id="rId13"/>
    <p:sldId id="278" r:id="rId14"/>
    <p:sldId id="279" r:id="rId15"/>
    <p:sldId id="280" r:id="rId16"/>
    <p:sldId id="282" r:id="rId17"/>
    <p:sldId id="281" r:id="rId18"/>
    <p:sldId id="283" r:id="rId19"/>
    <p:sldId id="284" r:id="rId20"/>
    <p:sldId id="285" r:id="rId21"/>
    <p:sldId id="286" r:id="rId22"/>
    <p:sldId id="265" r:id="rId23"/>
    <p:sldId id="266" r:id="rId24"/>
    <p:sldId id="267" r:id="rId25"/>
    <p:sldId id="268" r:id="rId26"/>
    <p:sldId id="269" r:id="rId27"/>
    <p:sldId id="270" r:id="rId28"/>
    <p:sldId id="271" r:id="rId29"/>
    <p:sldId id="272" r:id="rId30"/>
    <p:sldId id="273"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1646" autoAdjust="0"/>
  </p:normalViewPr>
  <p:slideViewPr>
    <p:cSldViewPr snapToGrid="0">
      <p:cViewPr varScale="1">
        <p:scale>
          <a:sx n="68" d="100"/>
          <a:sy n="68" d="100"/>
        </p:scale>
        <p:origin x="-72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7C8626-B2FF-4749-9B7F-42CD919B5422}"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28020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7C8626-B2FF-4749-9B7F-42CD919B5422}"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303671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7C8626-B2FF-4749-9B7F-42CD919B5422}"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9825F6-C215-4783-9CCB-3D8620E3C07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2278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37C8626-B2FF-4749-9B7F-42CD919B5422}"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2950425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37C8626-B2FF-4749-9B7F-42CD919B5422}"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9825F6-C215-4783-9CCB-3D8620E3C07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6379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37C8626-B2FF-4749-9B7F-42CD919B5422}"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345167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7C8626-B2FF-4749-9B7F-42CD919B5422}"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50410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7C8626-B2FF-4749-9B7F-42CD919B5422}"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16839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7C8626-B2FF-4749-9B7F-42CD919B5422}"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406482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7C8626-B2FF-4749-9B7F-42CD919B5422}"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366021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7C8626-B2FF-4749-9B7F-42CD919B5422}"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185870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7C8626-B2FF-4749-9B7F-42CD919B5422}"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204705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7C8626-B2FF-4749-9B7F-42CD919B5422}"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71980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C8626-B2FF-4749-9B7F-42CD919B5422}"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151282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7C8626-B2FF-4749-9B7F-42CD919B5422}"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415596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7C8626-B2FF-4749-9B7F-42CD919B5422}"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9825F6-C215-4783-9CCB-3D8620E3C073}" type="slidenum">
              <a:rPr lang="en-US" smtClean="0"/>
              <a:t>‹#›</a:t>
            </a:fld>
            <a:endParaRPr lang="en-US"/>
          </a:p>
        </p:txBody>
      </p:sp>
    </p:spTree>
    <p:extLst>
      <p:ext uri="{BB962C8B-B14F-4D97-AF65-F5344CB8AC3E}">
        <p14:creationId xmlns:p14="http://schemas.microsoft.com/office/powerpoint/2010/main" val="259862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7C8626-B2FF-4749-9B7F-42CD919B5422}" type="datetimeFigureOut">
              <a:rPr lang="en-US" smtClean="0"/>
              <a:t>1/8/2019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9825F6-C215-4783-9CCB-3D8620E3C073}" type="slidenum">
              <a:rPr lang="en-US" smtClean="0"/>
              <a:t>‹#›</a:t>
            </a:fld>
            <a:endParaRPr lang="en-US"/>
          </a:p>
        </p:txBody>
      </p:sp>
    </p:spTree>
    <p:extLst>
      <p:ext uri="{BB962C8B-B14F-4D97-AF65-F5344CB8AC3E}">
        <p14:creationId xmlns:p14="http://schemas.microsoft.com/office/powerpoint/2010/main" val="93062666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5302" y="-1044306"/>
            <a:ext cx="8915399" cy="2262781"/>
          </a:xfrm>
        </p:spPr>
        <p:txBody>
          <a:bodyPr/>
          <a:lstStyle/>
          <a:p>
            <a:r>
              <a:rPr lang="en-US" b="1" dirty="0" err="1" smtClean="0">
                <a:latin typeface="Arial" panose="020B0604020202020204" pitchFamily="34" charset="0"/>
                <a:cs typeface="Arial" panose="020B0604020202020204" pitchFamily="34" charset="0"/>
              </a:rPr>
              <a:t>Báo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đồ</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án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cuối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kỳ</a:t>
            </a:r>
            <a:endParaRPr lang="en-US"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452915" y="1740479"/>
            <a:ext cx="9391330" cy="1438150"/>
          </a:xfrm>
        </p:spPr>
        <p:txBody>
          <a:bodyPr>
            <a:normAutofit lnSpcReduction="10000"/>
          </a:bodyPr>
          <a:lstStyle/>
          <a:p>
            <a:r>
              <a:rPr lang="en-US" sz="2800" b="1" dirty="0" err="1" smtClean="0">
                <a:latin typeface="Arial" panose="020B0604020202020204" pitchFamily="34" charset="0"/>
                <a:cs typeface="Arial" panose="020B0604020202020204" pitchFamily="34" charset="0"/>
              </a:rPr>
              <a:t>Môn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Phương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phát</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Phát</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triển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phần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mềm</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hướng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đối</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tượng</a:t>
            </a:r>
            <a:r>
              <a:rPr lang="en-US" sz="2800" b="1" dirty="0" smtClean="0">
                <a:latin typeface="Arial" panose="020B0604020202020204" pitchFamily="34" charset="0"/>
                <a:cs typeface="Arial" panose="020B0604020202020204" pitchFamily="34" charset="0"/>
              </a:rPr>
              <a:t> – SE100.J11</a:t>
            </a:r>
            <a:endParaRPr lang="en-US" b="1" dirty="0" smtClean="0">
              <a:latin typeface="Arial" panose="020B0604020202020204" pitchFamily="34" charset="0"/>
              <a:cs typeface="Arial" panose="020B0604020202020204" pitchFamily="34" charset="0"/>
            </a:endParaRPr>
          </a:p>
          <a:p>
            <a:pPr algn="r"/>
            <a:r>
              <a:rPr lang="en-US" sz="2600" b="1" dirty="0" err="1" smtClean="0">
                <a:latin typeface="Arial" panose="020B0604020202020204" pitchFamily="34" charset="0"/>
                <a:cs typeface="Arial" panose="020B0604020202020204" pitchFamily="34" charset="0"/>
              </a:rPr>
              <a:t>Giáo</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viên</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Phạm</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Thi</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Vương</a:t>
            </a:r>
            <a:endParaRPr lang="en-US" sz="2600" b="1" dirty="0">
              <a:latin typeface="Arial" panose="020B0604020202020204" pitchFamily="34" charset="0"/>
              <a:cs typeface="Arial" panose="020B0604020202020204" pitchFamily="34" charset="0"/>
            </a:endParaRPr>
          </a:p>
        </p:txBody>
      </p:sp>
      <p:sp>
        <p:nvSpPr>
          <p:cNvPr id="4" name="Subtitle 2"/>
          <p:cNvSpPr txBox="1">
            <a:spLocks/>
          </p:cNvSpPr>
          <p:nvPr/>
        </p:nvSpPr>
        <p:spPr>
          <a:xfrm>
            <a:off x="6624740" y="4531367"/>
            <a:ext cx="5234325" cy="1730742"/>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900" b="1" dirty="0" err="1" smtClean="0">
                <a:latin typeface="Arial" panose="020B0604020202020204" pitchFamily="34" charset="0"/>
                <a:cs typeface="Arial" panose="020B0604020202020204" pitchFamily="34" charset="0"/>
              </a:rPr>
              <a:t>Nhóm</a:t>
            </a:r>
            <a:r>
              <a:rPr lang="en-US" sz="1900" b="1" dirty="0" smtClean="0">
                <a:latin typeface="Arial" panose="020B0604020202020204" pitchFamily="34" charset="0"/>
                <a:cs typeface="Arial" panose="020B0604020202020204" pitchFamily="34" charset="0"/>
              </a:rPr>
              <a:t> 17: </a:t>
            </a:r>
          </a:p>
          <a:p>
            <a:r>
              <a:rPr lang="en-US" sz="1900" b="1" dirty="0" err="1" smtClean="0">
                <a:latin typeface="Arial" panose="020B0604020202020204" pitchFamily="34" charset="0"/>
                <a:cs typeface="Arial" panose="020B0604020202020204" pitchFamily="34" charset="0"/>
              </a:rPr>
              <a:t>Huỳnh</a:t>
            </a:r>
            <a:r>
              <a:rPr lang="en-US" sz="1900" b="1" dirty="0" smtClean="0">
                <a:latin typeface="Arial" panose="020B0604020202020204" pitchFamily="34" charset="0"/>
                <a:cs typeface="Arial" panose="020B0604020202020204" pitchFamily="34" charset="0"/>
              </a:rPr>
              <a:t> </a:t>
            </a:r>
            <a:r>
              <a:rPr lang="en-US" sz="1900" b="1" dirty="0" err="1" smtClean="0">
                <a:latin typeface="Arial" panose="020B0604020202020204" pitchFamily="34" charset="0"/>
                <a:cs typeface="Arial" panose="020B0604020202020204" pitchFamily="34" charset="0"/>
              </a:rPr>
              <a:t>Việt</a:t>
            </a:r>
            <a:r>
              <a:rPr lang="en-US" sz="1900" b="1" dirty="0" smtClean="0">
                <a:latin typeface="Arial" panose="020B0604020202020204" pitchFamily="34" charset="0"/>
                <a:cs typeface="Arial" panose="020B0604020202020204" pitchFamily="34" charset="0"/>
              </a:rPr>
              <a:t> </a:t>
            </a:r>
            <a:r>
              <a:rPr lang="en-US" sz="1900" b="1" dirty="0" err="1" smtClean="0">
                <a:latin typeface="Arial" panose="020B0604020202020204" pitchFamily="34" charset="0"/>
                <a:cs typeface="Arial" panose="020B0604020202020204" pitchFamily="34" charset="0"/>
              </a:rPr>
              <a:t>Tiến</a:t>
            </a:r>
            <a:r>
              <a:rPr lang="en-US" sz="1900" b="1" dirty="0" smtClean="0">
                <a:latin typeface="Arial" panose="020B0604020202020204" pitchFamily="34" charset="0"/>
                <a:cs typeface="Arial" panose="020B0604020202020204" pitchFamily="34" charset="0"/>
              </a:rPr>
              <a:t> – 15520877</a:t>
            </a:r>
          </a:p>
          <a:p>
            <a:r>
              <a:rPr lang="en-US" sz="1900" b="1" dirty="0" err="1" smtClean="0">
                <a:latin typeface="Arial" panose="020B0604020202020204" pitchFamily="34" charset="0"/>
                <a:cs typeface="Arial" panose="020B0604020202020204" pitchFamily="34" charset="0"/>
              </a:rPr>
              <a:t>Nguyễn</a:t>
            </a:r>
            <a:r>
              <a:rPr lang="en-US" sz="1900" b="1" dirty="0" smtClean="0">
                <a:latin typeface="Arial" panose="020B0604020202020204" pitchFamily="34" charset="0"/>
                <a:cs typeface="Arial" panose="020B0604020202020204" pitchFamily="34" charset="0"/>
              </a:rPr>
              <a:t> </a:t>
            </a:r>
            <a:r>
              <a:rPr lang="en-US" sz="1900" b="1" dirty="0" err="1" smtClean="0">
                <a:latin typeface="Arial" panose="020B0604020202020204" pitchFamily="34" charset="0"/>
                <a:cs typeface="Arial" panose="020B0604020202020204" pitchFamily="34" charset="0"/>
              </a:rPr>
              <a:t>Văn</a:t>
            </a:r>
            <a:r>
              <a:rPr lang="en-US" sz="1900" b="1" dirty="0" smtClean="0">
                <a:latin typeface="Arial" panose="020B0604020202020204" pitchFamily="34" charset="0"/>
                <a:cs typeface="Arial" panose="020B0604020202020204" pitchFamily="34" charset="0"/>
              </a:rPr>
              <a:t> </a:t>
            </a:r>
            <a:r>
              <a:rPr lang="en-US" sz="1900" b="1" dirty="0" err="1" smtClean="0">
                <a:latin typeface="Arial" panose="020B0604020202020204" pitchFamily="34" charset="0"/>
                <a:cs typeface="Arial" panose="020B0604020202020204" pitchFamily="34" charset="0"/>
              </a:rPr>
              <a:t>Trạng</a:t>
            </a:r>
            <a:r>
              <a:rPr lang="en-US" sz="1900" b="1" dirty="0" smtClean="0">
                <a:latin typeface="Arial" panose="020B0604020202020204" pitchFamily="34" charset="0"/>
                <a:cs typeface="Arial" panose="020B0604020202020204" pitchFamily="34" charset="0"/>
              </a:rPr>
              <a:t> – 15520920</a:t>
            </a:r>
          </a:p>
          <a:p>
            <a:r>
              <a:rPr lang="en-US" sz="1900" b="1" dirty="0" err="1">
                <a:latin typeface="Arial" panose="020B0604020202020204" pitchFamily="34" charset="0"/>
                <a:cs typeface="Arial" panose="020B0604020202020204" pitchFamily="34" charset="0"/>
              </a:rPr>
              <a:t>Ngô</a:t>
            </a:r>
            <a:r>
              <a:rPr lang="en-US" sz="1900" b="1" dirty="0">
                <a:latin typeface="Arial" panose="020B0604020202020204" pitchFamily="34" charset="0"/>
                <a:cs typeface="Arial" panose="020B0604020202020204" pitchFamily="34" charset="0"/>
              </a:rPr>
              <a:t> </a:t>
            </a:r>
            <a:r>
              <a:rPr lang="en-US" sz="1900" b="1" dirty="0" err="1">
                <a:latin typeface="Arial" panose="020B0604020202020204" pitchFamily="34" charset="0"/>
                <a:cs typeface="Arial" panose="020B0604020202020204" pitchFamily="34" charset="0"/>
              </a:rPr>
              <a:t>Hữu</a:t>
            </a:r>
            <a:r>
              <a:rPr lang="en-US" sz="1900" b="1" dirty="0">
                <a:latin typeface="Arial" panose="020B0604020202020204" pitchFamily="34" charset="0"/>
                <a:cs typeface="Arial" panose="020B0604020202020204" pitchFamily="34" charset="0"/>
              </a:rPr>
              <a:t> </a:t>
            </a:r>
            <a:r>
              <a:rPr lang="en-US" sz="1900" b="1" dirty="0" err="1">
                <a:latin typeface="Arial" panose="020B0604020202020204" pitchFamily="34" charset="0"/>
                <a:cs typeface="Arial" panose="020B0604020202020204" pitchFamily="34" charset="0"/>
              </a:rPr>
              <a:t>Nhất</a:t>
            </a:r>
            <a:r>
              <a:rPr lang="en-US" sz="1900" b="1" dirty="0">
                <a:latin typeface="Arial" panose="020B0604020202020204" pitchFamily="34" charset="0"/>
                <a:cs typeface="Arial" panose="020B0604020202020204" pitchFamily="34" charset="0"/>
              </a:rPr>
              <a:t> </a:t>
            </a:r>
            <a:r>
              <a:rPr lang="en-US" sz="1900" b="1" dirty="0" err="1" smtClean="0">
                <a:latin typeface="Arial" panose="020B0604020202020204" pitchFamily="34" charset="0"/>
                <a:cs typeface="Arial" panose="020B0604020202020204" pitchFamily="34" charset="0"/>
              </a:rPr>
              <a:t>Đăng</a:t>
            </a:r>
            <a:r>
              <a:rPr lang="en-US" sz="1900" b="1" dirty="0" smtClean="0">
                <a:latin typeface="Arial" panose="020B0604020202020204" pitchFamily="34" charset="0"/>
                <a:cs typeface="Arial" panose="020B0604020202020204" pitchFamily="34" charset="0"/>
              </a:rPr>
              <a:t> – 15520087</a:t>
            </a:r>
          </a:p>
          <a:p>
            <a:r>
              <a:rPr lang="vi-VN" sz="1900" b="1" dirty="0">
                <a:latin typeface="Arial" panose="020B0604020202020204" pitchFamily="34" charset="0"/>
                <a:cs typeface="Arial" panose="020B0604020202020204" pitchFamily="34" charset="0"/>
              </a:rPr>
              <a:t>Phan Văn </a:t>
            </a:r>
            <a:r>
              <a:rPr lang="vi-VN" sz="1900" b="1" dirty="0" smtClean="0">
                <a:latin typeface="Arial" panose="020B0604020202020204" pitchFamily="34" charset="0"/>
                <a:cs typeface="Arial" panose="020B0604020202020204" pitchFamily="34" charset="0"/>
              </a:rPr>
              <a:t>Lượm</a:t>
            </a:r>
            <a:r>
              <a:rPr lang="en-US" sz="1900" b="1" dirty="0" smtClean="0">
                <a:latin typeface="Arial" panose="020B0604020202020204" pitchFamily="34" charset="0"/>
                <a:cs typeface="Arial" panose="020B0604020202020204" pitchFamily="34" charset="0"/>
              </a:rPr>
              <a:t> – 15520461</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119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trạng</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thái</a:t>
            </a:r>
            <a:endParaRPr lang="en-US" sz="5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742334" y="2477654"/>
            <a:ext cx="7981950" cy="1219200"/>
          </a:xfrm>
          <a:prstGeom prst="rect">
            <a:avLst/>
          </a:prstGeom>
        </p:spPr>
      </p:pic>
      <p:sp>
        <p:nvSpPr>
          <p:cNvPr id="7" name="TextBox 6"/>
          <p:cNvSpPr txBox="1"/>
          <p:nvPr/>
        </p:nvSpPr>
        <p:spPr>
          <a:xfrm>
            <a:off x="5654167" y="3934691"/>
            <a:ext cx="1079142" cy="369332"/>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Hóa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đơn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70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327671" y="1507313"/>
            <a:ext cx="5459942" cy="4622800"/>
          </a:xfrm>
          <a:prstGeom prst="rect">
            <a:avLst/>
          </a:prstGeom>
        </p:spPr>
      </p:pic>
      <p:sp>
        <p:nvSpPr>
          <p:cNvPr id="4" name="TextBox 3"/>
          <p:cNvSpPr txBox="1"/>
          <p:nvPr/>
        </p:nvSpPr>
        <p:spPr>
          <a:xfrm>
            <a:off x="4819969" y="624378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0601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sp>
        <p:nvSpPr>
          <p:cNvPr id="4" name="TextBox 3"/>
          <p:cNvSpPr txBox="1"/>
          <p:nvPr/>
        </p:nvSpPr>
        <p:spPr>
          <a:xfrm>
            <a:off x="4570544" y="6179127"/>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menu</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967038" y="1507313"/>
            <a:ext cx="5682358" cy="4405601"/>
          </a:xfrm>
          <a:prstGeom prst="rect">
            <a:avLst/>
          </a:prstGeom>
        </p:spPr>
      </p:pic>
    </p:spTree>
    <p:extLst>
      <p:ext uri="{BB962C8B-B14F-4D97-AF65-F5344CB8AC3E}">
        <p14:creationId xmlns:p14="http://schemas.microsoft.com/office/powerpoint/2010/main" val="2254196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327671" y="1507313"/>
            <a:ext cx="5459942" cy="4622800"/>
          </a:xfrm>
          <a:prstGeom prst="rect">
            <a:avLst/>
          </a:prstGeom>
        </p:spPr>
      </p:pic>
      <p:sp>
        <p:nvSpPr>
          <p:cNvPr id="4" name="TextBox 3"/>
          <p:cNvSpPr txBox="1"/>
          <p:nvPr/>
        </p:nvSpPr>
        <p:spPr>
          <a:xfrm>
            <a:off x="4819969" y="624378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Đăng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nhập</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3524784" y="1501508"/>
            <a:ext cx="5452961" cy="4628605"/>
          </a:xfrm>
          <a:prstGeom prst="rect">
            <a:avLst/>
          </a:prstGeom>
        </p:spPr>
      </p:pic>
    </p:spTree>
    <p:extLst>
      <p:ext uri="{BB962C8B-B14F-4D97-AF65-F5344CB8AC3E}">
        <p14:creationId xmlns:p14="http://schemas.microsoft.com/office/powerpoint/2010/main" val="1223738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327671" y="1507313"/>
            <a:ext cx="5459942" cy="4622800"/>
          </a:xfrm>
          <a:prstGeom prst="rect">
            <a:avLst/>
          </a:prstGeom>
        </p:spPr>
      </p:pic>
      <p:sp>
        <p:nvSpPr>
          <p:cNvPr id="4" name="TextBox 3"/>
          <p:cNvSpPr txBox="1"/>
          <p:nvPr/>
        </p:nvSpPr>
        <p:spPr>
          <a:xfrm>
            <a:off x="4819969" y="624378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Cập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7383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327671" y="1507313"/>
            <a:ext cx="5459942" cy="4622800"/>
          </a:xfrm>
          <a:prstGeom prst="rect">
            <a:avLst/>
          </a:prstGeom>
        </p:spPr>
      </p:pic>
      <p:sp>
        <p:nvSpPr>
          <p:cNvPr id="4" name="TextBox 3"/>
          <p:cNvSpPr txBox="1"/>
          <p:nvPr/>
        </p:nvSpPr>
        <p:spPr>
          <a:xfrm>
            <a:off x="4819969" y="624378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Xóa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951452" y="1238304"/>
            <a:ext cx="6037250" cy="4891809"/>
          </a:xfrm>
          <a:prstGeom prst="rect">
            <a:avLst/>
          </a:prstGeom>
        </p:spPr>
      </p:pic>
    </p:spTree>
    <p:extLst>
      <p:ext uri="{BB962C8B-B14F-4D97-AF65-F5344CB8AC3E}">
        <p14:creationId xmlns:p14="http://schemas.microsoft.com/office/powerpoint/2010/main" val="302380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sp>
        <p:nvSpPr>
          <p:cNvPr id="4" name="TextBox 3"/>
          <p:cNvSpPr txBox="1"/>
          <p:nvPr/>
        </p:nvSpPr>
        <p:spPr>
          <a:xfrm>
            <a:off x="4819969" y="624378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Đăng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773186" y="1192652"/>
            <a:ext cx="3970639" cy="5051130"/>
          </a:xfrm>
          <a:prstGeom prst="rect">
            <a:avLst/>
          </a:prstGeom>
        </p:spPr>
      </p:pic>
    </p:spTree>
    <p:extLst>
      <p:ext uri="{BB962C8B-B14F-4D97-AF65-F5344CB8AC3E}">
        <p14:creationId xmlns:p14="http://schemas.microsoft.com/office/powerpoint/2010/main" val="3509746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327671" y="1507313"/>
            <a:ext cx="5459942" cy="4622800"/>
          </a:xfrm>
          <a:prstGeom prst="rect">
            <a:avLst/>
          </a:prstGeom>
        </p:spPr>
      </p:pic>
      <p:sp>
        <p:nvSpPr>
          <p:cNvPr id="4" name="TextBox 3"/>
          <p:cNvSpPr txBox="1"/>
          <p:nvPr/>
        </p:nvSpPr>
        <p:spPr>
          <a:xfrm>
            <a:off x="4819969" y="624378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Nhập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kho</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904866" y="1154880"/>
            <a:ext cx="6305550" cy="4975233"/>
          </a:xfrm>
          <a:prstGeom prst="rect">
            <a:avLst/>
          </a:prstGeom>
        </p:spPr>
      </p:pic>
    </p:spTree>
    <p:extLst>
      <p:ext uri="{BB962C8B-B14F-4D97-AF65-F5344CB8AC3E}">
        <p14:creationId xmlns:p14="http://schemas.microsoft.com/office/powerpoint/2010/main" val="4937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327671" y="1507313"/>
            <a:ext cx="5459942" cy="4622800"/>
          </a:xfrm>
          <a:prstGeom prst="rect">
            <a:avLst/>
          </a:prstGeom>
        </p:spPr>
      </p:pic>
      <p:sp>
        <p:nvSpPr>
          <p:cNvPr id="4" name="TextBox 3"/>
          <p:cNvSpPr txBox="1"/>
          <p:nvPr/>
        </p:nvSpPr>
        <p:spPr>
          <a:xfrm>
            <a:off x="5410519" y="626283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kho</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049281" y="1282032"/>
            <a:ext cx="8517536" cy="4848081"/>
          </a:xfrm>
          <a:prstGeom prst="rect">
            <a:avLst/>
          </a:prstGeom>
        </p:spPr>
      </p:pic>
    </p:spTree>
    <p:extLst>
      <p:ext uri="{BB962C8B-B14F-4D97-AF65-F5344CB8AC3E}">
        <p14:creationId xmlns:p14="http://schemas.microsoft.com/office/powerpoint/2010/main" val="31814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sp>
        <p:nvSpPr>
          <p:cNvPr id="4" name="TextBox 3"/>
          <p:cNvSpPr txBox="1"/>
          <p:nvPr/>
        </p:nvSpPr>
        <p:spPr>
          <a:xfrm>
            <a:off x="5410519" y="626283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Bán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038920" y="1168363"/>
            <a:ext cx="8154099" cy="4965737"/>
          </a:xfrm>
          <a:prstGeom prst="rect">
            <a:avLst/>
          </a:prstGeom>
        </p:spPr>
      </p:pic>
    </p:spTree>
    <p:extLst>
      <p:ext uri="{BB962C8B-B14F-4D97-AF65-F5344CB8AC3E}">
        <p14:creationId xmlns:p14="http://schemas.microsoft.com/office/powerpoint/2010/main" val="1180128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01894"/>
            <a:ext cx="8911687" cy="1280890"/>
          </a:xfrm>
        </p:spPr>
        <p:txBody>
          <a:bodyPr/>
          <a:lstStyle/>
          <a:p>
            <a:r>
              <a:rPr lang="en-US" sz="5400" b="1" dirty="0" err="1" smtClean="0">
                <a:latin typeface="Arial" panose="020B0604020202020204" pitchFamily="34" charset="0"/>
                <a:cs typeface="Arial" panose="020B0604020202020204" pitchFamily="34" charset="0"/>
              </a:rPr>
              <a:t>Nội</a:t>
            </a:r>
            <a:r>
              <a:rPr lang="en-US" sz="5400" b="1" dirty="0" smtClean="0">
                <a:latin typeface="Arial" panose="020B0604020202020204" pitchFamily="34" charset="0"/>
                <a:cs typeface="Arial" panose="020B0604020202020204" pitchFamily="34" charset="0"/>
              </a:rPr>
              <a:t> dung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án</a:t>
            </a:r>
            <a:endParaRPr lang="en-US" sz="5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5499" y="2264228"/>
            <a:ext cx="8915400" cy="3777622"/>
          </a:xfrm>
        </p:spPr>
        <p:txBody>
          <a:bodyPr>
            <a:normAutofit/>
          </a:bodyPr>
          <a:lstStyle/>
          <a:p>
            <a:pPr>
              <a:buAutoNum type="arabicPeriod"/>
            </a:pPr>
            <a:r>
              <a:rPr lang="en-US" sz="2000" dirty="0" err="1" smtClean="0">
                <a:latin typeface="Arial" panose="020B0604020202020204" pitchFamily="34" charset="0"/>
                <a:cs typeface="Arial" panose="020B0604020202020204" pitchFamily="34" charset="0"/>
              </a:rPr>
              <a:t>Lý</a:t>
            </a:r>
            <a:r>
              <a:rPr lang="en-US" sz="2000" dirty="0" smtClean="0">
                <a:latin typeface="Arial" panose="020B0604020202020204" pitchFamily="34" charset="0"/>
                <a:cs typeface="Arial" panose="020B0604020202020204" pitchFamily="34" charset="0"/>
              </a:rPr>
              <a:t> do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đề</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đồ</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án</a:t>
            </a:r>
            <a:endParaRPr lang="en-US" sz="2000" dirty="0">
              <a:latin typeface="Arial" panose="020B0604020202020204" pitchFamily="34" charset="0"/>
              <a:cs typeface="Arial" panose="020B0604020202020204" pitchFamily="34" charset="0"/>
            </a:endParaRPr>
          </a:p>
          <a:p>
            <a:pPr>
              <a:buAutoNum type="arabicPeriod"/>
            </a:pPr>
            <a:r>
              <a:rPr lang="en-US" sz="2000" dirty="0" err="1" smtClean="0">
                <a:latin typeface="Arial" panose="020B0604020202020204" pitchFamily="34" charset="0"/>
                <a:cs typeface="Arial" panose="020B0604020202020204" pitchFamily="34" charset="0"/>
              </a:rPr>
              <a:t>Phân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hệ</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thống</a:t>
            </a:r>
            <a:endParaRPr lang="en-US" sz="2000" dirty="0" smtClean="0">
              <a:latin typeface="Arial" panose="020B0604020202020204" pitchFamily="34" charset="0"/>
              <a:cs typeface="Arial" panose="020B0604020202020204" pitchFamily="34" charset="0"/>
            </a:endParaRPr>
          </a:p>
          <a:p>
            <a:pPr>
              <a:buAutoNum type="arabicPeriod"/>
            </a:pPr>
            <a:r>
              <a:rPr lang="en-US" sz="2000" dirty="0" err="1" smtClean="0">
                <a:latin typeface="Arial" panose="020B0604020202020204" pitchFamily="34" charset="0"/>
                <a:cs typeface="Arial" panose="020B0604020202020204" pitchFamily="34" charset="0"/>
              </a:rPr>
              <a:t>Công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endParaRPr lang="en-US" sz="2000" dirty="0" smtClean="0">
              <a:latin typeface="Arial" panose="020B0604020202020204" pitchFamily="34" charset="0"/>
              <a:cs typeface="Arial" panose="020B0604020202020204" pitchFamily="34" charset="0"/>
            </a:endParaRPr>
          </a:p>
          <a:p>
            <a:pPr>
              <a:buAutoNum type="arabicPeriod"/>
            </a:pP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chương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endParaRPr lang="en-US" sz="2000" dirty="0" smtClean="0">
              <a:latin typeface="Arial" panose="020B0604020202020204" pitchFamily="34" charset="0"/>
              <a:cs typeface="Arial" panose="020B0604020202020204" pitchFamily="34" charset="0"/>
            </a:endParaRPr>
          </a:p>
          <a:p>
            <a:pPr>
              <a:buAutoNum type="arabicPeriod"/>
            </a:pPr>
            <a:r>
              <a:rPr lang="en-US" sz="2000" dirty="0" err="1" smtClean="0">
                <a:latin typeface="Arial" panose="020B0604020202020204" pitchFamily="34" charset="0"/>
                <a:cs typeface="Arial" panose="020B0604020202020204" pitchFamily="34" charset="0"/>
              </a:rPr>
              <a:t>Tổng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1771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sp>
        <p:nvSpPr>
          <p:cNvPr id="4" name="TextBox 3"/>
          <p:cNvSpPr txBox="1"/>
          <p:nvPr/>
        </p:nvSpPr>
        <p:spPr>
          <a:xfrm>
            <a:off x="5410519" y="626283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Xóa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bàn</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909887" y="1185862"/>
            <a:ext cx="6043613" cy="4762401"/>
          </a:xfrm>
          <a:prstGeom prst="rect">
            <a:avLst/>
          </a:prstGeom>
        </p:spPr>
      </p:pic>
    </p:spTree>
    <p:extLst>
      <p:ext uri="{BB962C8B-B14F-4D97-AF65-F5344CB8AC3E}">
        <p14:creationId xmlns:p14="http://schemas.microsoft.com/office/powerpoint/2010/main" val="4160289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tuần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tự</a:t>
            </a:r>
            <a:endParaRPr lang="en-US" sz="5400" b="1" dirty="0">
              <a:latin typeface="Arial" panose="020B0604020202020204" pitchFamily="34" charset="0"/>
              <a:cs typeface="Arial" panose="020B0604020202020204" pitchFamily="34" charset="0"/>
            </a:endParaRPr>
          </a:p>
        </p:txBody>
      </p:sp>
      <p:sp>
        <p:nvSpPr>
          <p:cNvPr id="4" name="TextBox 3"/>
          <p:cNvSpPr txBox="1"/>
          <p:nvPr/>
        </p:nvSpPr>
        <p:spPr>
          <a:xfrm>
            <a:off x="5410519" y="6262832"/>
            <a:ext cx="2475345"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bàn</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800350" y="1119187"/>
            <a:ext cx="6376210" cy="5053013"/>
          </a:xfrm>
          <a:prstGeom prst="rect">
            <a:avLst/>
          </a:prstGeom>
        </p:spPr>
      </p:pic>
    </p:spTree>
    <p:extLst>
      <p:ext uri="{BB962C8B-B14F-4D97-AF65-F5344CB8AC3E}">
        <p14:creationId xmlns:p14="http://schemas.microsoft.com/office/powerpoint/2010/main" val="1448191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Cơ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sở</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dữ</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liệu</a:t>
            </a:r>
            <a:endParaRPr lang="en-US" sz="5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369973" y="1263938"/>
            <a:ext cx="5866391" cy="5293529"/>
          </a:xfrm>
          <a:prstGeom prst="rect">
            <a:avLst/>
          </a:prstGeom>
        </p:spPr>
      </p:pic>
    </p:spTree>
    <p:extLst>
      <p:ext uri="{BB962C8B-B14F-4D97-AF65-F5344CB8AC3E}">
        <p14:creationId xmlns:p14="http://schemas.microsoft.com/office/powerpoint/2010/main" val="851663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Công</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cụ</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thực</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hiện</a:t>
            </a:r>
            <a:endParaRPr lang="en-US" sz="5400" b="1" dirty="0">
              <a:latin typeface="Arial" panose="020B0604020202020204" pitchFamily="34" charset="0"/>
              <a:cs typeface="Arial" panose="020B0604020202020204" pitchFamily="34" charset="0"/>
            </a:endParaRPr>
          </a:p>
        </p:txBody>
      </p:sp>
      <p:sp>
        <p:nvSpPr>
          <p:cNvPr id="4" name="TextBox 3"/>
          <p:cNvSpPr txBox="1"/>
          <p:nvPr/>
        </p:nvSpPr>
        <p:spPr>
          <a:xfrm>
            <a:off x="2576945" y="2216727"/>
            <a:ext cx="6289964"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Visual studio</a:t>
            </a:r>
          </a:p>
          <a:p>
            <a:pPr marL="342900" indent="-342900">
              <a:buFont typeface="Arial" panose="020B0604020202020204" pitchFamily="34" charset="0"/>
              <a:buChar char="•"/>
            </a:pPr>
            <a:endParaRPr lang="en-US" sz="2400" b="1" dirty="0" smtClean="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smtClean="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smtClean="0"/>
          </a:p>
          <a:p>
            <a:pPr marL="342900" indent="-342900">
              <a:buFont typeface="Arial" panose="020B0604020202020204" pitchFamily="34" charset="0"/>
              <a:buChar char="•"/>
            </a:pPr>
            <a:r>
              <a:rPr lang="en-US" sz="2400" b="1" dirty="0" smtClean="0"/>
              <a:t>MYSQL (</a:t>
            </a:r>
            <a:r>
              <a:rPr lang="en-US" sz="2400" b="1" dirty="0" err="1" smtClean="0"/>
              <a:t>sql</a:t>
            </a:r>
            <a:r>
              <a:rPr lang="en-US" sz="2400" b="1" dirty="0" smtClean="0"/>
              <a:t> server) </a:t>
            </a:r>
            <a:endParaRPr lang="en-US" sz="2400" b="1" dirty="0"/>
          </a:p>
        </p:txBody>
      </p:sp>
      <p:pic>
        <p:nvPicPr>
          <p:cNvPr id="2050" name="Picture 2" descr="Káº¿t quáº£ hÃ¬nh áº£nh cho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956" y="1804121"/>
            <a:ext cx="4452985" cy="22136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áº¿t quáº£ hÃ¬nh áº£nh cho sql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599" y="4314626"/>
            <a:ext cx="3346209" cy="206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166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Kết</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quả</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chương</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trình</a:t>
            </a:r>
            <a:endParaRPr lang="en-US" sz="5400" b="1" dirty="0">
              <a:latin typeface="Arial" panose="020B0604020202020204" pitchFamily="34" charset="0"/>
              <a:cs typeface="Arial" panose="020B0604020202020204" pitchFamily="34" charset="0"/>
            </a:endParaRPr>
          </a:p>
        </p:txBody>
      </p:sp>
      <p:sp>
        <p:nvSpPr>
          <p:cNvPr id="3" name="TextBox 2"/>
          <p:cNvSpPr txBox="1"/>
          <p:nvPr/>
        </p:nvSpPr>
        <p:spPr>
          <a:xfrm>
            <a:off x="3001818" y="1838035"/>
            <a:ext cx="4802909" cy="3416320"/>
          </a:xfrm>
          <a:prstGeom prst="rect">
            <a:avLst/>
          </a:prstGeom>
          <a:noFill/>
        </p:spPr>
        <p:txBody>
          <a:bodyPr wrap="square" rtlCol="0">
            <a:spAutoFit/>
          </a:bodyPr>
          <a:lstStyle/>
          <a:p>
            <a:r>
              <a:rPr lang="en-US" sz="2400" dirty="0" err="1" smtClean="0">
                <a:latin typeface="Arial" panose="020B0604020202020204" pitchFamily="34" charset="0"/>
                <a:cs typeface="Arial" panose="020B0604020202020204" pitchFamily="34" charset="0"/>
              </a:rPr>
              <a:t>Chương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yêu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a:t>
            </a:r>
          </a:p>
          <a:p>
            <a:pPr marL="285750" indent="-285750">
              <a:buFontTx/>
              <a:buChar char="-"/>
            </a:pP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viên</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a:t>
            </a:r>
            <a:r>
              <a:rPr lang="en-US" sz="2400" dirty="0" smtClean="0">
                <a:latin typeface="Arial" panose="020B0604020202020204" pitchFamily="34" charset="0"/>
                <a:cs typeface="Arial" panose="020B0604020202020204" pitchFamily="34" charset="0"/>
              </a:rPr>
              <a:t> chi</a:t>
            </a:r>
          </a:p>
          <a:p>
            <a:pPr marL="285750" indent="-285750">
              <a:buFontTx/>
              <a:buChar char="-"/>
            </a:pPr>
            <a:r>
              <a:rPr lang="vi-VN" sz="2400" dirty="0">
                <a:latin typeface="Arial" panose="020B0604020202020204" pitchFamily="34" charset="0"/>
                <a:cs typeface="Arial" panose="020B0604020202020204" pitchFamily="34" charset="0"/>
              </a:rPr>
              <a:t>L</a:t>
            </a:r>
            <a:r>
              <a:rPr lang="en-US" sz="2400" dirty="0" err="1">
                <a:latin typeface="Arial" panose="020B0604020202020204" pitchFamily="34" charset="0"/>
                <a:cs typeface="Arial" panose="020B0604020202020204" pitchFamily="34" charset="0"/>
              </a:rPr>
              <a:t>ập</a:t>
            </a:r>
            <a:r>
              <a:rPr lang="vi-VN" sz="2400" dirty="0">
                <a:latin typeface="Arial" panose="020B0604020202020204" pitchFamily="34" charset="0"/>
                <a:cs typeface="Arial" panose="020B0604020202020204" pitchFamily="34" charset="0"/>
              </a:rPr>
              <a:t> hóa </a:t>
            </a:r>
            <a:r>
              <a:rPr lang="vi-VN" sz="2400" dirty="0" smtClean="0">
                <a:latin typeface="Arial" panose="020B0604020202020204" pitchFamily="34" charset="0"/>
                <a:cs typeface="Arial" panose="020B0604020202020204" pitchFamily="34" charset="0"/>
              </a:rPr>
              <a:t>đơn</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err="1" smtClean="0">
                <a:latin typeface="Arial" panose="020B0604020202020204" pitchFamily="34" charset="0"/>
                <a:cs typeface="Arial" panose="020B0604020202020204" pitchFamily="34" charset="0"/>
              </a:rPr>
              <a:t>Lập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phiếu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hàng</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err="1" smtClean="0">
                <a:latin typeface="Arial" panose="020B0604020202020204" pitchFamily="34" charset="0"/>
                <a:cs typeface="Arial" panose="020B0604020202020204" pitchFamily="34" charset="0"/>
              </a:rPr>
              <a:t>Lập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phiếu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kho</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err="1" smtClean="0">
                <a:latin typeface="Arial" panose="020B0604020202020204" pitchFamily="34" charset="0"/>
                <a:cs typeface="Arial" panose="020B0604020202020204" pitchFamily="34" charset="0"/>
              </a:rPr>
              <a:t>Lập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phiếu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kê</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err="1" smtClean="0">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đặt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hàng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2860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572" y="171005"/>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Một</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số</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giao</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diện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của</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chương</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trình</a:t>
            </a:r>
            <a:endParaRPr lang="en-US" sz="5400" b="1" dirty="0">
              <a:latin typeface="Arial" panose="020B0604020202020204" pitchFamily="34" charset="0"/>
              <a:cs typeface="Arial" panose="020B0604020202020204" pitchFamily="34" charset="0"/>
            </a:endParaRPr>
          </a:p>
        </p:txBody>
      </p:sp>
      <p:sp>
        <p:nvSpPr>
          <p:cNvPr id="4" name="TextBox 3"/>
          <p:cNvSpPr txBox="1"/>
          <p:nvPr/>
        </p:nvSpPr>
        <p:spPr>
          <a:xfrm>
            <a:off x="2604655" y="2013528"/>
            <a:ext cx="4664364"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Giao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đăng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nhập</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990273" y="2680998"/>
            <a:ext cx="6248400" cy="3343275"/>
          </a:xfrm>
          <a:prstGeom prst="rect">
            <a:avLst/>
          </a:prstGeom>
        </p:spPr>
      </p:pic>
    </p:spTree>
    <p:extLst>
      <p:ext uri="{BB962C8B-B14F-4D97-AF65-F5344CB8AC3E}">
        <p14:creationId xmlns:p14="http://schemas.microsoft.com/office/powerpoint/2010/main" val="33003601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3456" y="554182"/>
            <a:ext cx="4664364"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Giao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004292" y="1092838"/>
            <a:ext cx="8468879" cy="5475951"/>
          </a:xfrm>
          <a:prstGeom prst="rect">
            <a:avLst/>
          </a:prstGeom>
        </p:spPr>
      </p:pic>
    </p:spTree>
    <p:extLst>
      <p:ext uri="{BB962C8B-B14F-4D97-AF65-F5344CB8AC3E}">
        <p14:creationId xmlns:p14="http://schemas.microsoft.com/office/powerpoint/2010/main" val="3719636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0619" y="692728"/>
            <a:ext cx="4664364"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Giao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đơn</a:t>
            </a:r>
            <a:endParaRPr lang="en-US" sz="20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503777" y="1166730"/>
            <a:ext cx="7231352" cy="5494008"/>
          </a:xfrm>
          <a:prstGeom prst="rect">
            <a:avLst/>
          </a:prstGeom>
        </p:spPr>
      </p:pic>
    </p:spTree>
    <p:extLst>
      <p:ext uri="{BB962C8B-B14F-4D97-AF65-F5344CB8AC3E}">
        <p14:creationId xmlns:p14="http://schemas.microsoft.com/office/powerpoint/2010/main" val="2427817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0619" y="692728"/>
            <a:ext cx="4664364"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Giao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kho</a:t>
            </a: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997200" y="1446933"/>
            <a:ext cx="6400800" cy="4629150"/>
          </a:xfrm>
          <a:prstGeom prst="rect">
            <a:avLst/>
          </a:prstGeom>
        </p:spPr>
      </p:pic>
    </p:spTree>
    <p:extLst>
      <p:ext uri="{BB962C8B-B14F-4D97-AF65-F5344CB8AC3E}">
        <p14:creationId xmlns:p14="http://schemas.microsoft.com/office/powerpoint/2010/main" val="1886932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8256" y="692728"/>
            <a:ext cx="4664364"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Giao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bàn</a:t>
            </a:r>
            <a:endParaRPr lang="en-US" sz="20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198256" y="1203325"/>
            <a:ext cx="8220075" cy="5467350"/>
          </a:xfrm>
          <a:prstGeom prst="rect">
            <a:avLst/>
          </a:prstGeom>
        </p:spPr>
      </p:pic>
    </p:spTree>
    <p:extLst>
      <p:ext uri="{BB962C8B-B14F-4D97-AF65-F5344CB8AC3E}">
        <p14:creationId xmlns:p14="http://schemas.microsoft.com/office/powerpoint/2010/main" val="3453388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6430"/>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Lý</a:t>
            </a:r>
            <a:r>
              <a:rPr lang="en-US" sz="5400" b="1" dirty="0" smtClean="0">
                <a:latin typeface="Arial" panose="020B0604020202020204" pitchFamily="34" charset="0"/>
                <a:cs typeface="Arial" panose="020B0604020202020204" pitchFamily="34" charset="0"/>
              </a:rPr>
              <a:t> do </a:t>
            </a:r>
            <a:r>
              <a:rPr lang="en-US" sz="5400" b="1" dirty="0" err="1" smtClean="0">
                <a:latin typeface="Arial" panose="020B0604020202020204" pitchFamily="34" charset="0"/>
                <a:cs typeface="Arial" panose="020B0604020202020204" pitchFamily="34" charset="0"/>
              </a:rPr>
              <a:t>chọn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đề</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tài</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mục</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đích</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và</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yêu</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cầu</a:t>
            </a:r>
            <a:endParaRPr lang="en-US" sz="5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b="1" dirty="0" err="1" smtClean="0">
                <a:latin typeface="Arial" panose="020B0604020202020204" pitchFamily="34" charset="0"/>
                <a:cs typeface="Arial" panose="020B0604020202020204" pitchFamily="34" charset="0"/>
              </a:rPr>
              <a:t>Lý</a:t>
            </a:r>
            <a:r>
              <a:rPr lang="en-US" b="1" dirty="0" smtClean="0">
                <a:latin typeface="Arial" panose="020B0604020202020204" pitchFamily="34" charset="0"/>
                <a:cs typeface="Arial" panose="020B0604020202020204" pitchFamily="34" charset="0"/>
              </a:rPr>
              <a:t> do </a:t>
            </a:r>
            <a:r>
              <a:rPr lang="en-US" b="1" dirty="0" err="1" smtClean="0">
                <a:latin typeface="Arial" panose="020B0604020202020204" pitchFamily="34" charset="0"/>
                <a:cs typeface="Arial" panose="020B0604020202020204" pitchFamily="34" charset="0"/>
              </a:rPr>
              <a:t>chọn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đề</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tài</a:t>
            </a:r>
            <a:r>
              <a:rPr lang="en-US" b="1"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Hiện nay công nghệ thông tin được xem là một ngành mũi nhọn của quốc gia, đặc biệt là các nước đang phát triển, tiến hành công nghiệp hóa hiện đại hóa như nước ta. Sự bùng nổ của công nghệ thông tin và sự phát triển mạnh mẽ của công nghệ kỹ thuật số, muốn phát triển thì phải áp dụng tin học hóa vào các ngành các lĩnh vực</a:t>
            </a:r>
            <a:r>
              <a:rPr lang="vi-V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Cụ thể như việc quản lý quán café. Nếu không có sự hổ trợ của tin học thì ta sẽ tốn rất nhiều chi phí cho khá nhiều nhân viên vì phải chia ra nhiều bộ phận để quản lý, ngoài ra việc quản lý truyền thồng sẽ không được chặt chẽ, các nhân viên có thể lợi dụng để làm thất thoát doanh thu của quán. Đối với các quán có quy mô lớn thì việc lưu trữ dữ liệu thủ công sẽ tốn rất nhiều tài nguyên và khó quản lý, rất cực trong việc thống kê. Trong khi đó các tác vụ trên có thể tin học hóa một cách dễ dàng và hiệu quả rất nhiều so với thủ công.</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7517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8183" y="655784"/>
            <a:ext cx="4664364"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Giao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sự</a:t>
            </a: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078183" y="1263121"/>
            <a:ext cx="8943108" cy="5479486"/>
          </a:xfrm>
          <a:prstGeom prst="rect">
            <a:avLst/>
          </a:prstGeom>
        </p:spPr>
      </p:pic>
    </p:spTree>
    <p:extLst>
      <p:ext uri="{BB962C8B-B14F-4D97-AF65-F5344CB8AC3E}">
        <p14:creationId xmlns:p14="http://schemas.microsoft.com/office/powerpoint/2010/main" val="675155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572" y="171005"/>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Tổng</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kết</a:t>
            </a:r>
            <a:endParaRPr lang="en-US" sz="5400" b="1" dirty="0">
              <a:latin typeface="Arial" panose="020B0604020202020204" pitchFamily="34" charset="0"/>
              <a:cs typeface="Arial" panose="020B0604020202020204" pitchFamily="34" charset="0"/>
            </a:endParaRPr>
          </a:p>
        </p:txBody>
      </p:sp>
      <p:sp>
        <p:nvSpPr>
          <p:cNvPr id="3" name="TextBox 2"/>
          <p:cNvSpPr txBox="1"/>
          <p:nvPr/>
        </p:nvSpPr>
        <p:spPr>
          <a:xfrm>
            <a:off x="2782869" y="1756695"/>
            <a:ext cx="7389091" cy="3508653"/>
          </a:xfrm>
          <a:prstGeom prst="rect">
            <a:avLst/>
          </a:prstGeom>
          <a:noFill/>
        </p:spPr>
        <p:txBody>
          <a:bodyPr wrap="square" rtlCol="0">
            <a:spAutoFit/>
          </a:bodyPr>
          <a:lstStyle/>
          <a:p>
            <a:pPr marL="285750" indent="-285750">
              <a:buFont typeface="Arial" panose="020B0604020202020204" pitchFamily="34" charset="0"/>
              <a:buChar char="•"/>
            </a:pPr>
            <a:r>
              <a:rPr lang="en-US" sz="3600" b="1" dirty="0" err="1" smtClean="0">
                <a:latin typeface="Arial" panose="020B0604020202020204" pitchFamily="34" charset="0"/>
                <a:cs typeface="Arial" panose="020B0604020202020204" pitchFamily="34" charset="0"/>
              </a:rPr>
              <a:t>Những</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thứ</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đạt</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được</a:t>
            </a:r>
            <a:r>
              <a:rPr lang="en-US" sz="3600" b="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285750" indent="-285750">
              <a:buFontTx/>
              <a:buChar char="-"/>
            </a:pPr>
            <a:r>
              <a:rPr lang="en-US" sz="2400" dirty="0" err="1" smtClean="0">
                <a:latin typeface="Arial" panose="020B0604020202020204" pitchFamily="34" charset="0"/>
                <a:cs typeface="Arial" panose="020B0604020202020204" pitchFamily="34" charset="0"/>
              </a:rPr>
              <a:t>Hoàn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mục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tiêu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yêu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đề</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endParaRPr lang="en-US" sz="2400" dirty="0" smtClean="0">
              <a:latin typeface="Arial" panose="020B0604020202020204" pitchFamily="34" charset="0"/>
              <a:cs typeface="Arial" panose="020B0604020202020204" pitchFamily="34" charset="0"/>
            </a:endParaRPr>
          </a:p>
          <a:p>
            <a:pPr marL="285750" indent="-285750">
              <a:buFontTx/>
              <a:buChar char="-"/>
            </a:pP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mềm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nghiệp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vụ</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như</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endParaRPr lang="en-US" sz="2400" dirty="0" smtClean="0">
              <a:latin typeface="Arial" panose="020B0604020202020204" pitchFamily="34" charset="0"/>
              <a:cs typeface="Arial" panose="020B0604020202020204" pitchFamily="34" charset="0"/>
            </a:endParaRPr>
          </a:p>
          <a:p>
            <a:pPr marL="285750" indent="-285750">
              <a:buFontTx/>
              <a:buChar char="-"/>
            </a:pP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trữ</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theo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dõi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chóng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5302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6430"/>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Lý</a:t>
            </a:r>
            <a:r>
              <a:rPr lang="en-US" sz="5400" b="1" dirty="0" smtClean="0">
                <a:latin typeface="Arial" panose="020B0604020202020204" pitchFamily="34" charset="0"/>
                <a:cs typeface="Arial" panose="020B0604020202020204" pitchFamily="34" charset="0"/>
              </a:rPr>
              <a:t> do </a:t>
            </a:r>
            <a:r>
              <a:rPr lang="en-US" sz="5400" b="1" dirty="0" err="1" smtClean="0">
                <a:latin typeface="Arial" panose="020B0604020202020204" pitchFamily="34" charset="0"/>
                <a:cs typeface="Arial" panose="020B0604020202020204" pitchFamily="34" charset="0"/>
              </a:rPr>
              <a:t>chọn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đề</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tài</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mục</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đích</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và</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yêu</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cầu</a:t>
            </a:r>
            <a:endParaRPr lang="en-US" sz="5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đích</a:t>
            </a:r>
            <a:r>
              <a:rPr lang="en-US" b="1"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quán</a:t>
            </a:r>
            <a:r>
              <a:rPr lang="en-US" dirty="0" smtClean="0">
                <a:latin typeface="Arial" panose="020B0604020202020204" pitchFamily="34" charset="0"/>
                <a:cs typeface="Arial" panose="020B0604020202020204" pitchFamily="34" charset="0"/>
              </a:rPr>
              <a:t> café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chóng</a:t>
            </a:r>
            <a:endParaRPr lang="en-US" dirty="0" smtClean="0">
              <a:latin typeface="Arial" panose="020B0604020202020204" pitchFamily="34" charset="0"/>
              <a:cs typeface="Arial" panose="020B0604020202020204" pitchFamily="34" charset="0"/>
            </a:endParaRPr>
          </a:p>
          <a:p>
            <a:pPr marL="0" indent="0">
              <a:buNone/>
            </a:pPr>
            <a:r>
              <a:rPr lang="en-US" b="1" dirty="0" err="1" smtClean="0">
                <a:latin typeface="Arial" panose="020B0604020202020204" pitchFamily="34" charset="0"/>
                <a:cs typeface="Arial" panose="020B0604020202020204" pitchFamily="34" charset="0"/>
              </a:rPr>
              <a:t>Yêu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cầu</a:t>
            </a:r>
            <a:r>
              <a:rPr lang="en-US" b="1"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a:t>
            </a:r>
          </a:p>
          <a:p>
            <a:pPr>
              <a:buFontTx/>
              <a:buChar char="-"/>
            </a:pP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nghiệp</a:t>
            </a:r>
            <a:r>
              <a:rPr lang="en-US" dirty="0" smtClean="0">
                <a:latin typeface="Arial" panose="020B0604020202020204" pitchFamily="34" charset="0"/>
                <a:cs typeface="Arial" panose="020B0604020202020204" pitchFamily="34" charset="0"/>
              </a:rPr>
              <a:t>.</a:t>
            </a:r>
          </a:p>
          <a:p>
            <a:pPr>
              <a:buFontTx/>
              <a:buChar char="-"/>
            </a:pP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endParaRPr lang="en-US" dirty="0" smtClean="0">
              <a:latin typeface="Arial" panose="020B0604020202020204" pitchFamily="34" charset="0"/>
              <a:cs typeface="Arial" panose="020B0604020202020204" pitchFamily="34" charset="0"/>
            </a:endParaRPr>
          </a:p>
          <a:p>
            <a:pPr>
              <a:buFontTx/>
              <a:buChar char="-"/>
            </a:pP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kê</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chóng</a:t>
            </a:r>
            <a:endParaRPr lang="en-US" dirty="0" smtClean="0">
              <a:latin typeface="Arial" panose="020B0604020202020204" pitchFamily="34" charset="0"/>
              <a:cs typeface="Arial" panose="020B0604020202020204" pitchFamily="34" charset="0"/>
            </a:endParaRPr>
          </a:p>
          <a:p>
            <a:pPr>
              <a:buFontTx/>
              <a:buChar char="-"/>
            </a:pPr>
            <a:r>
              <a:rPr lang="en-US" dirty="0" err="1" smtClean="0">
                <a:latin typeface="Arial" panose="020B0604020202020204" pitchFamily="34" charset="0"/>
                <a:cs typeface="Arial" panose="020B0604020202020204" pitchFamily="34" charset="0"/>
              </a:rPr>
              <a:t>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cứu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0453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6430"/>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Phân</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tích</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và</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thiết</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kế</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hệ</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thống</a:t>
            </a:r>
            <a:endParaRPr lang="en-US" sz="5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err="1" smtClean="0">
                <a:latin typeface="Arial" panose="020B0604020202020204" pitchFamily="34" charset="0"/>
                <a:cs typeface="Arial" panose="020B0604020202020204" pitchFamily="34" charset="0"/>
              </a:rPr>
              <a:t>Mô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usecase</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Sơ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đồ</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lớp</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Sơ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đồ</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thái</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Sơ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đồ</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tự</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sở</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dữ</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liệu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5942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Mô</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hình</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usecase</a:t>
            </a:r>
            <a:endParaRPr lang="en-US" sz="5400" b="1" dirty="0">
              <a:latin typeface="Arial" panose="020B060402020202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183809" y="1308677"/>
            <a:ext cx="4642630" cy="5036705"/>
          </a:xfrm>
          <a:prstGeom prst="rect">
            <a:avLst/>
          </a:prstGeom>
        </p:spPr>
      </p:pic>
    </p:spTree>
    <p:extLst>
      <p:ext uri="{BB962C8B-B14F-4D97-AF65-F5344CB8AC3E}">
        <p14:creationId xmlns:p14="http://schemas.microsoft.com/office/powerpoint/2010/main" val="2849845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lớp</a:t>
            </a:r>
            <a:endParaRPr lang="en-US" sz="5400" b="1" dirty="0">
              <a:latin typeface="Arial" panose="020B0604020202020204" pitchFamily="34" charset="0"/>
              <a:cs typeface="Arial" panose="020B0604020202020204" pitchFamily="34" charset="0"/>
            </a:endParaRPr>
          </a:p>
        </p:txBody>
      </p:sp>
      <p:pic>
        <p:nvPicPr>
          <p:cNvPr id="1026" name="Picture 2" descr="https://scontent.fsgn2-4.fna.fbcdn.net/v/t1.15752-9/49614635_1690171044416679_8270316156762456064_n.png?_nc_cat=101&amp;_nc_ht=scontent.fsgn2-4.fna&amp;oh=04ee34e9ad0ccdeef4bc3ee0993ba1e3&amp;oe=5CD22A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081" y="1193275"/>
            <a:ext cx="7859469" cy="543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trạng</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thái</a:t>
            </a:r>
            <a:endParaRPr lang="en-US" sz="54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58265" y="1937273"/>
            <a:ext cx="5791200" cy="2914650"/>
          </a:xfrm>
          <a:prstGeom prst="rect">
            <a:avLst/>
          </a:prstGeom>
        </p:spPr>
      </p:pic>
      <p:sp>
        <p:nvSpPr>
          <p:cNvPr id="6" name="TextBox 5"/>
          <p:cNvSpPr txBox="1"/>
          <p:nvPr/>
        </p:nvSpPr>
        <p:spPr>
          <a:xfrm>
            <a:off x="5523344" y="5097217"/>
            <a:ext cx="3269673"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phẩm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333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281" y="226423"/>
            <a:ext cx="8911687" cy="1280890"/>
          </a:xfrm>
        </p:spPr>
        <p:txBody>
          <a:bodyPr>
            <a:noAutofit/>
          </a:bodyPr>
          <a:lstStyle/>
          <a:p>
            <a:r>
              <a:rPr lang="en-US" sz="5400" b="1" dirty="0" err="1" smtClean="0">
                <a:latin typeface="Arial" panose="020B0604020202020204" pitchFamily="34" charset="0"/>
                <a:cs typeface="Arial" panose="020B0604020202020204" pitchFamily="34" charset="0"/>
              </a:rPr>
              <a:t>Sơ</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đồ</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trạng</a:t>
            </a:r>
            <a:r>
              <a:rPr lang="en-US" sz="5400" b="1" dirty="0" smtClean="0">
                <a:latin typeface="Arial" panose="020B0604020202020204" pitchFamily="34" charset="0"/>
                <a:cs typeface="Arial" panose="020B0604020202020204" pitchFamily="34" charset="0"/>
              </a:rPr>
              <a:t> </a:t>
            </a:r>
            <a:r>
              <a:rPr lang="en-US" sz="5400" b="1" dirty="0" err="1" smtClean="0">
                <a:latin typeface="Arial" panose="020B0604020202020204" pitchFamily="34" charset="0"/>
                <a:cs typeface="Arial" panose="020B0604020202020204" pitchFamily="34" charset="0"/>
              </a:rPr>
              <a:t>thái</a:t>
            </a:r>
            <a:endParaRPr lang="en-US" sz="5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642860" y="2245158"/>
            <a:ext cx="5724525" cy="2266950"/>
          </a:xfrm>
          <a:prstGeom prst="rect">
            <a:avLst/>
          </a:prstGeom>
        </p:spPr>
      </p:pic>
      <p:sp>
        <p:nvSpPr>
          <p:cNvPr id="6" name="TextBox 5"/>
          <p:cNvSpPr txBox="1"/>
          <p:nvPr/>
        </p:nvSpPr>
        <p:spPr>
          <a:xfrm>
            <a:off x="5795789" y="4751191"/>
            <a:ext cx="1418666" cy="369332"/>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Bán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652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TotalTime>
  <Words>668</Words>
  <Application>Microsoft Office PowerPoint</Application>
  <PresentationFormat>Custom</PresentationFormat>
  <Paragraphs>93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Wisp</vt:lpstr>
      <vt:lpstr>Báo cáo đồ án cuối kỳ</vt:lpstr>
      <vt:lpstr>Nội dung đồ án</vt:lpstr>
      <vt:lpstr>Lý do chọn đề tài, mục đích và yêu cầu</vt:lpstr>
      <vt:lpstr>Lý do chọn đề tài, mục đích và yêu cầu</vt:lpstr>
      <vt:lpstr>Phân tích và thiết kế hệ thống</vt:lpstr>
      <vt:lpstr>Mô hình usecase</vt:lpstr>
      <vt:lpstr>Sơ đồ lớp</vt:lpstr>
      <vt:lpstr>Sơ đồ trạng thái</vt:lpstr>
      <vt:lpstr>Sơ đồ trạng thái</vt:lpstr>
      <vt:lpstr>Sơ đồ trạng thái</vt:lpstr>
      <vt:lpstr>Sơ đồ tuần tự</vt:lpstr>
      <vt:lpstr>Sơ đồ tuần tự</vt:lpstr>
      <vt:lpstr>Sơ đồ tuần tự</vt:lpstr>
      <vt:lpstr>Sơ đồ tuần tự</vt:lpstr>
      <vt:lpstr>Sơ đồ tuần tự</vt:lpstr>
      <vt:lpstr>Sơ đồ tuần tự</vt:lpstr>
      <vt:lpstr>Sơ đồ tuần tự</vt:lpstr>
      <vt:lpstr>Sơ đồ tuần tự</vt:lpstr>
      <vt:lpstr>Sơ đồ tuần tự</vt:lpstr>
      <vt:lpstr>Sơ đồ tuần tự</vt:lpstr>
      <vt:lpstr>Sơ đồ tuần tự</vt:lpstr>
      <vt:lpstr>Cơ sở dữ liệu</vt:lpstr>
      <vt:lpstr>Công cụ thực hiện</vt:lpstr>
      <vt:lpstr>Kết quả chương trình</vt:lpstr>
      <vt:lpstr>Một số giao diện của chương trình</vt:lpstr>
      <vt:lpstr>PowerPoint Presentation</vt:lpstr>
      <vt:lpstr>PowerPoint Presentation</vt:lpstr>
      <vt:lpstr>PowerPoint Presentation</vt:lpstr>
      <vt:lpstr>PowerPoint Presentation</vt:lpstr>
      <vt:lpstr>PowerPoint Presentation</vt:lpstr>
      <vt:lpstr>Tổng kết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dc:creator>Huynh Tien</dc:creator>
  <cp:lastModifiedBy>LAM-PC</cp:lastModifiedBy>
  <cp:revision>9</cp:revision>
  <dcterms:created xsi:type="dcterms:W3CDTF">2019-01-07T12:37:03Z</dcterms:created>
  <dcterms:modified xsi:type="dcterms:W3CDTF">2019-01-07T17:04:09Z</dcterms:modified>
</cp:coreProperties>
</file>