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ũ Nguyễn Ngọ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E44AA4-63BA-4CED-AA0A-DCE5EC4E4231}">
  <a:tblStyle styleId="{34E44AA4-63BA-4CED-AA0A-DCE5EC4E42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commentAuthors" Target="commentAuthors.xml"/><Relationship Id="rId19" Type="http://schemas.openxmlformats.org/officeDocument/2006/relationships/font" Target="fonts/Lato-bold.fntdata"/><Relationship Id="rId6" Type="http://schemas.openxmlformats.org/officeDocument/2006/relationships/slideMaster" Target="slideMasters/slideMaster1.xml"/><Relationship Id="rId18"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2T15:55:06.295">
    <p:pos x="555" y="1276"/>
    <p:text>Vũ cảm ơn Vân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19fe5ad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19fe5ad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19fe5ad2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19fe5ad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19fe5ad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19fe5ad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19fe5ad2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19fe5ad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95378b6f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95378b6f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995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400"/>
              <a:t>Cassandra</a:t>
            </a:r>
            <a:endParaRPr sz="5400"/>
          </a:p>
        </p:txBody>
      </p:sp>
      <p:sp>
        <p:nvSpPr>
          <p:cNvPr id="87" name="Google Shape;87;p13"/>
          <p:cNvSpPr txBox="1"/>
          <p:nvPr>
            <p:ph idx="1" type="subTitle"/>
          </p:nvPr>
        </p:nvSpPr>
        <p:spPr>
          <a:xfrm>
            <a:off x="5820450" y="2947750"/>
            <a:ext cx="2595600" cy="1425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2240"/>
              <a:t>Ng</a:t>
            </a:r>
            <a:r>
              <a:rPr lang="en" sz="2240"/>
              <a:t>uyễn Ngọc Vũ</a:t>
            </a:r>
            <a:endParaRPr sz="2240"/>
          </a:p>
          <a:p>
            <a:pPr indent="0" lvl="0" marL="0" rtl="0" algn="l">
              <a:lnSpc>
                <a:spcPct val="90000"/>
              </a:lnSpc>
              <a:spcBef>
                <a:spcPts val="0"/>
              </a:spcBef>
              <a:spcAft>
                <a:spcPts val="0"/>
              </a:spcAft>
              <a:buSzPts val="440"/>
              <a:buNone/>
            </a:pPr>
            <a:r>
              <a:rPr lang="en" sz="2240"/>
              <a:t>Trần Thảo Vân</a:t>
            </a:r>
            <a:endParaRPr sz="2240"/>
          </a:p>
          <a:p>
            <a:pPr indent="0" lvl="0" marL="0" rtl="0" algn="l">
              <a:lnSpc>
                <a:spcPct val="90000"/>
              </a:lnSpc>
              <a:spcBef>
                <a:spcPts val="0"/>
              </a:spcBef>
              <a:spcAft>
                <a:spcPts val="0"/>
              </a:spcAft>
              <a:buSzPts val="440"/>
              <a:buNone/>
            </a:pPr>
            <a:r>
              <a:rPr lang="en" sz="2240"/>
              <a:t>Nguyễn Thu Hằng</a:t>
            </a:r>
            <a:endParaRPr sz="2240"/>
          </a:p>
          <a:p>
            <a:pPr indent="0" lvl="0" marL="0" rtl="0" algn="l">
              <a:lnSpc>
                <a:spcPct val="90000"/>
              </a:lnSpc>
              <a:spcBef>
                <a:spcPts val="0"/>
              </a:spcBef>
              <a:spcAft>
                <a:spcPts val="0"/>
              </a:spcAft>
              <a:buSzPts val="440"/>
              <a:buNone/>
            </a:pPr>
            <a:r>
              <a:rPr lang="en" sz="2240"/>
              <a:t>Phạm Tuyết Anh</a:t>
            </a:r>
            <a:endParaRPr sz="22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Tổng quan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AutoNum type="arabicPeriod"/>
            </a:pPr>
            <a:r>
              <a:rPr lang="en" sz="1600"/>
              <a:t>Tìm hiểu về SQL</a:t>
            </a:r>
            <a:r>
              <a:rPr lang="en" sz="1600"/>
              <a:t>(MySQL,PostgresSQL )</a:t>
            </a:r>
            <a:endParaRPr sz="1600"/>
          </a:p>
          <a:p>
            <a:pPr indent="-330200" lvl="0" marL="457200" rtl="0" algn="l">
              <a:spcBef>
                <a:spcPts val="0"/>
              </a:spcBef>
              <a:spcAft>
                <a:spcPts val="0"/>
              </a:spcAft>
              <a:buSzPts val="1600"/>
              <a:buAutoNum type="arabicPeriod"/>
            </a:pPr>
            <a:r>
              <a:rPr lang="en" sz="1600"/>
              <a:t>Tìm hiểu về NoSQL</a:t>
            </a:r>
            <a:endParaRPr sz="1600"/>
          </a:p>
          <a:p>
            <a:pPr indent="-330200" lvl="0" marL="457200" rtl="0" algn="l">
              <a:spcBef>
                <a:spcPts val="0"/>
              </a:spcBef>
              <a:spcAft>
                <a:spcPts val="0"/>
              </a:spcAft>
              <a:buSzPts val="1600"/>
              <a:buAutoNum type="arabicPeriod"/>
            </a:pPr>
            <a:r>
              <a:rPr lang="en" sz="1600"/>
              <a:t>So sánh NoSQL với RDBMS</a:t>
            </a:r>
            <a:endParaRPr sz="1600"/>
          </a:p>
          <a:p>
            <a:pPr indent="-330200" lvl="0" marL="457200" rtl="0" algn="l">
              <a:spcBef>
                <a:spcPts val="0"/>
              </a:spcBef>
              <a:spcAft>
                <a:spcPts val="0"/>
              </a:spcAft>
              <a:buSzPts val="1600"/>
              <a:buAutoNum type="arabicPeriod"/>
            </a:pPr>
            <a:r>
              <a:rPr lang="en" sz="1600"/>
              <a:t>Tìm hiểu về Cassandra</a:t>
            </a:r>
            <a:endParaRPr sz="1600"/>
          </a:p>
          <a:p>
            <a:pPr indent="-330200" lvl="0" marL="457200" rtl="0" algn="l">
              <a:spcBef>
                <a:spcPts val="0"/>
              </a:spcBef>
              <a:spcAft>
                <a:spcPts val="0"/>
              </a:spcAft>
              <a:buSzPts val="1600"/>
              <a:buAutoNum type="arabicPeriod"/>
            </a:pPr>
            <a:r>
              <a:rPr lang="en" sz="1600"/>
              <a:t>So sánh sự khác biệt Cassandra với MongoDB</a:t>
            </a:r>
            <a:endParaRPr sz="1600"/>
          </a:p>
          <a:p>
            <a:pPr indent="-330200" lvl="0" marL="457200" rtl="0" algn="l">
              <a:spcBef>
                <a:spcPts val="0"/>
              </a:spcBef>
              <a:spcAft>
                <a:spcPts val="0"/>
              </a:spcAft>
              <a:buSzPts val="1600"/>
              <a:buAutoNum type="arabicPeriod"/>
            </a:pPr>
            <a:r>
              <a:rPr lang="en" sz="1600"/>
              <a:t>Cài đặt Apache Cassandra và một số ví dụ chạy thử</a:t>
            </a:r>
            <a:endParaRPr sz="1600"/>
          </a:p>
          <a:p>
            <a:pPr indent="0" lvl="0" marL="45720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83540" lvl="0" marL="457200" rtl="0" algn="l">
              <a:lnSpc>
                <a:spcPct val="115000"/>
              </a:lnSpc>
              <a:spcBef>
                <a:spcPts val="0"/>
              </a:spcBef>
              <a:spcAft>
                <a:spcPts val="0"/>
              </a:spcAft>
              <a:buSzPts val="2440"/>
              <a:buAutoNum type="arabicPeriod"/>
            </a:pPr>
            <a:r>
              <a:rPr lang="en" sz="1540">
                <a:solidFill>
                  <a:schemeClr val="accent1"/>
                </a:solidFill>
                <a:latin typeface="Lato"/>
                <a:ea typeface="Lato"/>
                <a:cs typeface="Lato"/>
                <a:sym typeface="Lato"/>
              </a:rPr>
              <a:t>Tìm hiểu về SQL</a:t>
            </a:r>
            <a:endParaRPr sz="244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50">
                <a:solidFill>
                  <a:srgbClr val="1B1B1B"/>
                </a:solidFill>
                <a:highlight>
                  <a:srgbClr val="FFFFFF"/>
                </a:highlight>
                <a:latin typeface="Arial"/>
                <a:ea typeface="Arial"/>
                <a:cs typeface="Arial"/>
                <a:sym typeface="Arial"/>
              </a:rPr>
              <a:t>SQL là viết tắt của Structured Query Language, là ngôn ngữ truy vấn có cấu trúc, cho phép bạn truy cập và thao tác với các cơ sở dữ liệu để tạo, xóa, sửa đổi, trích xuất dữ liệu.</a:t>
            </a:r>
            <a:endParaRPr sz="1350">
              <a:solidFill>
                <a:srgbClr val="1B1B1B"/>
              </a:solidFill>
              <a:highlight>
                <a:srgbClr val="FFFFFF"/>
              </a:highlight>
              <a:latin typeface="Arial"/>
              <a:ea typeface="Arial"/>
              <a:cs typeface="Arial"/>
              <a:sym typeface="Arial"/>
            </a:endParaRPr>
          </a:p>
          <a:p>
            <a:pPr indent="-314325" lvl="0" marL="457200" rtl="0" algn="l">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Các hệ thống quản trị cơ sở dữ liệu như MySql, PostgresSQL hay SQL Server đều lấy SQL làm ngôn ngữ cơ sở dữ liệu tiêu chuẩn.</a:t>
            </a:r>
            <a:endParaRPr sz="1350">
              <a:solidFill>
                <a:srgbClr val="1B1B1B"/>
              </a:solidFill>
              <a:highlight>
                <a:srgbClr val="FFFFFF"/>
              </a:highlight>
              <a:latin typeface="Arial"/>
              <a:ea typeface="Arial"/>
              <a:cs typeface="Arial"/>
              <a:sym typeface="Arial"/>
            </a:endParaRPr>
          </a:p>
          <a:p>
            <a:pPr indent="-314325" lvl="0" marL="457200" rtl="0" algn="l">
              <a:spcBef>
                <a:spcPts val="0"/>
              </a:spcBef>
              <a:spcAft>
                <a:spcPts val="0"/>
              </a:spcAft>
              <a:buClr>
                <a:srgbClr val="1B1B1B"/>
              </a:buClr>
              <a:buSzPts val="1350"/>
              <a:buFont typeface="Arial"/>
              <a:buChar char="-"/>
            </a:pPr>
            <a:r>
              <a:t/>
            </a:r>
            <a:endParaRPr sz="1350">
              <a:solidFill>
                <a:srgbClr val="1B1B1B"/>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81675" y="1362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 là hoãn :v t chưa sẵn sàng kiến thức</a:t>
            </a:r>
            <a:endParaRPr/>
          </a:p>
        </p:txBody>
      </p:sp>
      <p:sp>
        <p:nvSpPr>
          <p:cNvPr id="111" name="Google Shape;111;p17"/>
          <p:cNvSpPr txBox="1"/>
          <p:nvPr>
            <p:ph idx="1" type="body"/>
          </p:nvPr>
        </p:nvSpPr>
        <p:spPr>
          <a:xfrm>
            <a:off x="5707675" y="4718250"/>
            <a:ext cx="1246800" cy="61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graphicFrame>
        <p:nvGraphicFramePr>
          <p:cNvPr id="112" name="Google Shape;112;p17"/>
          <p:cNvGraphicFramePr/>
          <p:nvPr/>
        </p:nvGraphicFramePr>
        <p:xfrm>
          <a:off x="881675" y="2026825"/>
          <a:ext cx="3000000" cy="3000000"/>
        </p:xfrm>
        <a:graphic>
          <a:graphicData uri="http://schemas.openxmlformats.org/drawingml/2006/table">
            <a:tbl>
              <a:tblPr>
                <a:noFill/>
                <a:tableStyleId>{34E44AA4-63BA-4CED-AA0A-DCE5EC4E4231}</a:tableStyleId>
              </a:tblPr>
              <a:tblGrid>
                <a:gridCol w="2413000"/>
                <a:gridCol w="2413000"/>
                <a:gridCol w="2413000"/>
              </a:tblGrid>
              <a:tr h="381000">
                <a:tc>
                  <a:txBody>
                    <a:bodyPr/>
                    <a:lstStyle/>
                    <a:p>
                      <a:pPr indent="0" lvl="0" marL="0" rtl="0" algn="l">
                        <a:spcBef>
                          <a:spcPts val="0"/>
                        </a:spcBef>
                        <a:spcAft>
                          <a:spcPts val="0"/>
                        </a:spcAft>
                        <a:buNone/>
                      </a:pPr>
                      <a:r>
                        <a:rPr lang="en"/>
                        <a:t>T cũng muốn </a:t>
                      </a:r>
                      <a:endParaRPr/>
                    </a:p>
                  </a:txBody>
                  <a:tcPr marT="91425" marB="91425" marR="91425" marL="91425"/>
                </a:tc>
                <a:tc>
                  <a:txBody>
                    <a:bodyPr/>
                    <a:lstStyle/>
                    <a:p>
                      <a:pPr indent="0" lvl="0" marL="0" rtl="0" algn="l">
                        <a:spcBef>
                          <a:spcPts val="0"/>
                        </a:spcBef>
                        <a:spcAft>
                          <a:spcPts val="0"/>
                        </a:spcAft>
                        <a:buNone/>
                      </a:pPr>
                      <a:r>
                        <a:rPr lang="en"/>
                        <a:t>t cũng thế</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 cũng muốn</a:t>
                      </a:r>
                      <a:endParaRPr/>
                    </a:p>
                  </a:txBody>
                  <a:tcPr marT="91425" marB="91425" marR="91425" marL="91425"/>
                </a:tc>
                <a:tc>
                  <a:txBody>
                    <a:bodyPr/>
                    <a:lstStyle/>
                    <a:p>
                      <a:pPr indent="0" lvl="0" marL="0" rtl="0" algn="l">
                        <a:spcBef>
                          <a:spcPts val="0"/>
                        </a:spcBef>
                        <a:spcAft>
                          <a:spcPts val="0"/>
                        </a:spcAft>
                        <a:buNone/>
                      </a:pPr>
                      <a:r>
                        <a:rPr lang="en"/>
                        <a:t>huh</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Xin thầy nhỉ chỉ sợ Vũ bùn</a:t>
                      </a:r>
                      <a:endParaRPr/>
                    </a:p>
                  </a:txBody>
                  <a:tcPr marT="91425" marB="91425" marR="91425" marL="91425"/>
                </a:tc>
                <a:tc>
                  <a:txBody>
                    <a:bodyPr/>
                    <a:lstStyle/>
                    <a:p>
                      <a:pPr indent="0" lvl="0" marL="0" rtl="0" algn="l">
                        <a:spcBef>
                          <a:spcPts val="0"/>
                        </a:spcBef>
                        <a:spcAft>
                          <a:spcPts val="0"/>
                        </a:spcAft>
                        <a:buNone/>
                      </a:pPr>
                      <a:r>
                        <a:rPr lang="en"/>
                        <a:t>hâh</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