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B5C1E3-1989-4E5D-B18D-82CCDEF2CD0C}">
  <a:tblStyle styleId="{97B5C1E3-1989-4E5D-B18D-82CCDEF2CD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ec27d0a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ec27d0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được tự động phân phối nhờ vào partition. </a:t>
            </a:r>
            <a:endParaRPr/>
          </a:p>
          <a:p>
            <a:pPr indent="-298450" lvl="0" marL="457200" rtl="0" algn="l">
              <a:spcBef>
                <a:spcPts val="0"/>
              </a:spcBef>
              <a:spcAft>
                <a:spcPts val="0"/>
              </a:spcAft>
              <a:buSzPts val="1100"/>
              <a:buChar char="-"/>
            </a:pPr>
            <a:r>
              <a:rPr lang="en"/>
              <a:t>Mỗi node sở hữu 1 token, Cassandra phân phối data dựa trên token trong 1 cluster </a:t>
            </a:r>
            <a:endParaRPr/>
          </a:p>
          <a:p>
            <a:pPr indent="-298450" lvl="0" marL="457200" rtl="0" algn="l">
              <a:spcBef>
                <a:spcPts val="0"/>
              </a:spcBef>
              <a:spcAft>
                <a:spcPts val="0"/>
              </a:spcAft>
              <a:buSzPts val="1100"/>
              <a:buChar char="-"/>
            </a:pPr>
            <a:r>
              <a:rPr lang="en"/>
              <a:t>Partition key chịu trách nhiệm phân phối dữ liệu giữa các node và xác định data locality </a:t>
            </a:r>
            <a:br>
              <a:rPr lang="en"/>
            </a:br>
            <a:r>
              <a:rPr lang="en"/>
              <a:t>Khi data được gán vào 1 cluster, việc đầu tiên là </a:t>
            </a:r>
            <a:r>
              <a:rPr lang="en">
                <a:solidFill>
                  <a:schemeClr val="dk1"/>
                </a:solidFill>
              </a:rPr>
              <a:t>Partition key</a:t>
            </a:r>
            <a:r>
              <a:rPr lang="en"/>
              <a:t> được đưa vào 1 hàm hash function </a:t>
            </a:r>
            <a:endParaRPr/>
          </a:p>
          <a:p>
            <a:pPr indent="-298450" lvl="0" marL="457200" rtl="0" algn="l">
              <a:spcBef>
                <a:spcPts val="0"/>
              </a:spcBef>
              <a:spcAft>
                <a:spcPts val="0"/>
              </a:spcAft>
              <a:buSzPts val="1100"/>
              <a:buChar char="-"/>
            </a:pPr>
            <a:r>
              <a:rPr lang="en"/>
              <a:t>Output việc đó được sử dụng để xác định cái node nào sẽ lấy được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Vẽ ví dụ:</a:t>
            </a:r>
            <a:endParaRPr/>
          </a:p>
          <a:p>
            <a:pPr indent="-298450" lvl="0" marL="457200" rtl="0" algn="l">
              <a:spcBef>
                <a:spcPts val="0"/>
              </a:spcBef>
              <a:spcAft>
                <a:spcPts val="0"/>
              </a:spcAft>
              <a:buSzPts val="1100"/>
              <a:buChar char="-"/>
            </a:pPr>
            <a:r>
              <a:rPr lang="en"/>
              <a:t>Khi dữ liệu đến, (node nào trên range token cũng có thể là DB's coo..) DB's coordinator nhận nhiệm vụ.</a:t>
            </a:r>
            <a:endParaRPr/>
          </a:p>
          <a:p>
            <a:pPr indent="-298450" lvl="0" marL="457200" rtl="0" algn="l">
              <a:spcBef>
                <a:spcPts val="0"/>
              </a:spcBef>
              <a:spcAft>
                <a:spcPts val="0"/>
              </a:spcAft>
              <a:buSzPts val="1100"/>
              <a:buChar char="-"/>
            </a:pPr>
            <a:r>
              <a:rPr lang="en"/>
              <a:t>Node thực hiện gossip tới node khác và xác định node nằm trong range nào.</a:t>
            </a:r>
            <a:br>
              <a:rPr lang="en"/>
            </a:br>
            <a:endParaRPr/>
          </a:p>
          <a:p>
            <a:pPr indent="-298450" lvl="0" marL="457200" rtl="0" algn="l">
              <a:spcBef>
                <a:spcPts val="0"/>
              </a:spcBef>
              <a:spcAft>
                <a:spcPts val="0"/>
              </a:spcAft>
              <a:buSzPts val="1100"/>
              <a:buChar char="-"/>
            </a:pPr>
            <a:r>
              <a:rPr lang="en"/>
              <a:t>Vd tìm kiếm token 59 </a:t>
            </a:r>
            <a:br>
              <a:rPr lang="en"/>
            </a:br>
            <a:r>
              <a:rPr lang="en"/>
              <a:t>1 node bất kỳ nhận nhiệm vụ. Nó thực hiện giao thức gossip để giao tiếp các node tiếp theo cho tới khi tìm được node chưa thông tin đó. </a:t>
            </a:r>
            <a:endParaRPr/>
          </a:p>
          <a:p>
            <a:pPr indent="-298450" lvl="0" marL="457200" rtl="0" algn="l">
              <a:spcBef>
                <a:spcPts val="0"/>
              </a:spcBef>
              <a:spcAft>
                <a:spcPts val="0"/>
              </a:spcAft>
              <a:buSzPts val="1100"/>
              <a:buChar char="-"/>
            </a:pPr>
            <a:r>
              <a:rPr lang="en"/>
              <a:t>Khi tìm thấy node cần tìm, nó thực hiện replica node. </a:t>
            </a: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20beca59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20beca59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coordinator là nút (node) trong hệ thống Cassandra được chọn để xử lý các yêu cầu từ ứng dụng hoặc người dùng. Coordinator được chọn dựa trên khóa chính (primary key) của bản ghi mà yêu cầu đó liên quan đến để thực hiện thao tác đọc và ghi dữ liệu</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Coordinator sẽ xác định các nút (replica nodes) có chứa bản ghi cần truy vấn hoặc ghi dữ liệu, gửi yêu cầu đến các nút đó và thu thập kết quả để trả về cho ứng dụng hoặc người dùng. Nếu có nhiều replica nodes, coordinator sẽ sử dụng một thuật toán quản lý phân phối để quyết định nút nào được chọn để xử lý yêu cầu.</a:t>
            </a:r>
            <a:endParaRPr sz="1200">
              <a:solidFill>
                <a:srgbClr val="37415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ec615b0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ec615b0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Read Repair là một tính năng tự động để sửa chữa dữ liệu khi đọc dữ liệu từ các replica nodes của một bản ghi trong hệ thống</a:t>
            </a:r>
            <a:endParaRPr sz="1150">
              <a:solidFill>
                <a:srgbClr val="222222"/>
              </a:solidFill>
              <a:latin typeface="Verdana"/>
              <a:ea typeface="Verdana"/>
              <a:cs typeface="Verdana"/>
              <a:sym typeface="Verdana"/>
            </a:endParaRPr>
          </a:p>
          <a:p>
            <a:pPr indent="0" lvl="0" marL="0" rtl="0" algn="just">
              <a:lnSpc>
                <a:spcPct val="115000"/>
              </a:lnSpc>
              <a:spcBef>
                <a:spcPts val="2000"/>
              </a:spcBef>
              <a:spcAft>
                <a:spcPts val="0"/>
              </a:spcAft>
              <a:buClr>
                <a:schemeClr val="dk1"/>
              </a:buClr>
              <a:buSzPts val="1100"/>
              <a:buFont typeface="Arial"/>
              <a:buNone/>
            </a:pPr>
            <a:r>
              <a:rPr lang="en" sz="1150">
                <a:solidFill>
                  <a:srgbClr val="222222"/>
                </a:solidFill>
                <a:latin typeface="Verdana"/>
                <a:ea typeface="Verdana"/>
                <a:cs typeface="Verdana"/>
                <a:sym typeface="Verdana"/>
              </a:rPr>
              <a:t>Trong trường hợp mà chúng ta phục hồi dữ liệu từ 1 node bị lỗi thì nó sẽ xử lý như thế nào?</a:t>
            </a:r>
            <a:endParaRPr sz="1150">
              <a:solidFill>
                <a:srgbClr val="222222"/>
              </a:solidFill>
              <a:latin typeface="Verdana"/>
              <a:ea typeface="Verdana"/>
              <a:cs typeface="Verdana"/>
              <a:sym typeface="Verdana"/>
            </a:endParaRPr>
          </a:p>
          <a:p>
            <a:pPr indent="0" lvl="0" marL="0" rtl="0" algn="just">
              <a:lnSpc>
                <a:spcPct val="115000"/>
              </a:lnSpc>
              <a:spcBef>
                <a:spcPts val="2000"/>
              </a:spcBef>
              <a:spcAft>
                <a:spcPts val="0"/>
              </a:spcAft>
              <a:buClr>
                <a:schemeClr val="dk1"/>
              </a:buClr>
              <a:buSzPts val="1100"/>
              <a:buFont typeface="Arial"/>
              <a:buNone/>
            </a:pPr>
            <a:r>
              <a:rPr lang="en" sz="1150">
                <a:solidFill>
                  <a:srgbClr val="222222"/>
                </a:solidFill>
                <a:latin typeface="Verdana"/>
                <a:ea typeface="Verdana"/>
                <a:cs typeface="Verdana"/>
                <a:sym typeface="Verdana"/>
              </a:rPr>
              <a:t>Giả sử như trong khi đang phục hồi thì có dữ liệu mới đến, khi đó dựa vào cơ chế Hinted Handoff thì cái node nhận được dữ liệu mới này sẽ thực hiện việc lưu tạm thời dữ liệu lại. Và cái node bị lỗi sau khi phục hồi dữ liệu xong thì sẽ tiến hành update dữ liệu dựa vào cái thông tin đã lưu lúc trước.</a:t>
            </a:r>
            <a:endParaRPr sz="1150">
              <a:solidFill>
                <a:srgbClr val="222222"/>
              </a:solidFill>
              <a:latin typeface="Verdana"/>
              <a:ea typeface="Verdana"/>
              <a:cs typeface="Verdana"/>
              <a:sym typeface="Verdana"/>
            </a:endParaRPr>
          </a:p>
          <a:p>
            <a:pPr indent="0" lvl="0" marL="0" rtl="0" algn="l">
              <a:spcBef>
                <a:spcPts val="20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20beca59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20beca59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a19c78796d2d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a19c78796d2d8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Semi-structured data là dữ liệu không cấu trúc hoàn toàn nhưng vẫn có một số cấu trúc và định dạng. Điều này có nghĩa là các dữ liệu không phải là tập hợp các bảng, cột và dòng như trong cơ sở dữ liệu quan hệ (relational database), mà thường được tổ chức theo </a:t>
            </a:r>
            <a:r>
              <a:rPr b="1" lang="en" sz="1200">
                <a:solidFill>
                  <a:srgbClr val="374151"/>
                </a:solidFill>
                <a:latin typeface="Roboto"/>
                <a:ea typeface="Roboto"/>
                <a:cs typeface="Roboto"/>
                <a:sym typeface="Roboto"/>
              </a:rPr>
              <a:t>các đối tượng (object), tài liệu (document) hoặc các khái niệm (concept).</a:t>
            </a:r>
            <a:endParaRPr b="1"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JSON được sử dụng để biểu diễn dữ liệu dưới dạng cặp key-value, trong đó key là một chuỗi và value có thể là một số, một chuỗi, một đối tượng (object) hoặc một mảng (array). Các giá trị trong một đối tượng được phân tách bằng dấu phẩy, và các cặp key-value được đặt trong cặp dấu ngoặc nhọn. Các phần tử trong một mảng được phân tách bằng dấu phẩy và được đặt trong cặp dấu ngoặc vuông.</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CQL cho phép người dùng thực hiện các thao tác như tạo, đọc, cập nhật và xóa dữ liệu từ bảng trong Cassandra. Nó cũng hỗ trợ các tính năng như truy vấn dữ liệu theo điều kiện, đặt giới hạn kết quả trả về, sắp xếp kết quả, tạo chỉ mục và cấu hình bảng.</a:t>
            </a:r>
            <a:endParaRPr sz="1200">
              <a:solidFill>
                <a:srgbClr val="37415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20beca59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20beca59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20beca598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20beca598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20beca59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20beca59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20beca59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20beca59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20beca59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20beca59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0beca5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0beca5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20beca59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20beca59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20beca59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20beca59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0beca59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20beca59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Trước tiên, cùng nhau Đặt vấn đề: (</a:t>
            </a:r>
            <a:r>
              <a:rPr b="1" lang="en" sz="1000">
                <a:solidFill>
                  <a:schemeClr val="dk1"/>
                </a:solidFill>
              </a:rPr>
              <a:t>work site</a:t>
            </a:r>
            <a:r>
              <a:rPr lang="en" sz="1000">
                <a:solidFill>
                  <a:schemeClr val="dk1"/>
                </a:solidFill>
              </a:rPr>
              <a:t>)</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SQL hay NoSQL xuất hiện trước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Cái nào được sử dụng nhiều hơn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Hiểu thế nào về SQL và NoSQL</a:t>
            </a:r>
            <a:br>
              <a:rPr lang="en" sz="1000">
                <a:solidFill>
                  <a:schemeClr val="dk1"/>
                </a:solidFill>
              </a:rPr>
            </a:b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SQL Xuất hiện trước NoSQL.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SQL: lưu dưới dạng bảng, cột hàng dữ liệu</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NoSQL: lưu dứoi dạng tài liệu, key value, columns… Được sử dụng bởi các ông lớn công nghệ (Facebook, Amazon, Google..)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Hiện nay, SQL được sử dụng nhiều phổ biến. Vậy NoSQL theo các bạn có tầm ảnh hưởng trong mảng công nghệ hiện nay không ? [Hỏi hỏi] … dữ liệu ngày càng lớn -&gt; cần phải có giải pháp lưu trữ, tối ưu hoá</a:t>
            </a:r>
            <a:endParaRPr sz="1000">
              <a:solidFill>
                <a:schemeClr val="dk1"/>
              </a:solidFill>
            </a:endParaRPr>
          </a:p>
          <a:p>
            <a:pPr indent="0" lvl="0" marL="0" rtl="0" algn="l">
              <a:spcBef>
                <a:spcPts val="0"/>
              </a:spcBef>
              <a:spcAft>
                <a:spcPts val="0"/>
              </a:spcAft>
              <a:buNone/>
            </a:pPr>
            <a:r>
              <a:t/>
            </a:r>
            <a:endParaRPr sz="1350">
              <a:solidFill>
                <a:srgbClr val="1B1B1B"/>
              </a:solidFill>
              <a:highlight>
                <a:schemeClr val="lt1"/>
              </a:highlight>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20beca5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20beca5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NoSQL </a:t>
            </a:r>
            <a:r>
              <a:rPr lang="en"/>
              <a:t>xuất hiện những năm 2000, khi mà các ứng dụng web đang phát triển rất mạnh mẽ và đòi hỏi 1 giải pháp lưu trữ dữ liệu lớn linh hoạt hơn</a:t>
            </a:r>
            <a:endParaRPr/>
          </a:p>
          <a:p>
            <a:pPr indent="-298450" lvl="0" marL="457200" rtl="0" algn="l">
              <a:spcBef>
                <a:spcPts val="0"/>
              </a:spcBef>
              <a:spcAft>
                <a:spcPts val="0"/>
              </a:spcAft>
              <a:buSzPts val="1100"/>
              <a:buChar char="-"/>
            </a:pPr>
            <a:r>
              <a:rPr lang="en"/>
              <a:t>Cho phép lưu trữ dữ liệu dứoi dạng tài liệu (documents, key-value, columns, graph..)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20beca59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20beca59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Hiên nay, có rất nhiều hệ cơ sở dữ liệu hỗ trợ NoSQL: phải kể đến như là MongoDB, Cassandra, Redis,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Trong phạm vi bài thuyết trình này, nhóm xin phép trình bày về hệ cơ sở dữ liệu </a:t>
            </a:r>
            <a:r>
              <a:rPr b="1" lang="en">
                <a:solidFill>
                  <a:schemeClr val="dk1"/>
                </a:solidFill>
              </a:rPr>
              <a:t>Cassandra</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Tiếp theo, chúng ta sẽ đi đến tìm hiểu cassandra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20beca59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20beca59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20beca59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20beca59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20beca59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20beca59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Cassandra là 1 hệ cơ sở dữ liệu không quan hệ, và thường được sử dụng trong nhiều loại ứng dụng khác nhau. Dưới đây là 1 số use cases mà Cassandra thường hay được sử dụng</a:t>
            </a:r>
            <a:endParaRPr/>
          </a:p>
          <a:p>
            <a:pPr indent="-298450" lvl="0" marL="457200" rtl="0" algn="l">
              <a:spcBef>
                <a:spcPts val="0"/>
              </a:spcBef>
              <a:spcAft>
                <a:spcPts val="0"/>
              </a:spcAft>
              <a:buSzPts val="1100"/>
              <a:buAutoNum type="arabicPeriod"/>
            </a:pPr>
            <a:r>
              <a:rPr lang="en"/>
              <a:t>Cassandra rất thích hợp trong những ứng dụng hay service làm về chat. Hiện nay có 1 số công ty đang dùng như Facebook, Discord.</a:t>
            </a:r>
            <a:endParaRPr/>
          </a:p>
          <a:p>
            <a:pPr indent="-298450" lvl="0" marL="457200" rtl="0" algn="l">
              <a:spcBef>
                <a:spcPts val="0"/>
              </a:spcBef>
              <a:spcAft>
                <a:spcPts val="0"/>
              </a:spcAft>
              <a:buSzPts val="1100"/>
              <a:buAutoNum type="arabicPeriod"/>
            </a:pPr>
            <a:r>
              <a:rPr lang="en"/>
              <a:t>Cassandra cũng rất thích hợp cho những dòng ứng dụng mà có tốc độ dữ liệu gửi đến cực khủng từ nhiều thiết bị khác.</a:t>
            </a:r>
            <a:endParaRPr/>
          </a:p>
          <a:p>
            <a:pPr indent="-298450" lvl="0" marL="457200" rtl="0" algn="l">
              <a:spcBef>
                <a:spcPts val="0"/>
              </a:spcBef>
              <a:spcAft>
                <a:spcPts val="0"/>
              </a:spcAft>
              <a:buSzPts val="1100"/>
              <a:buAutoNum type="arabicPeriod"/>
            </a:pPr>
            <a:r>
              <a:rPr lang="en"/>
              <a:t>Cassandra cũng rất thích hợp cho những chức năng về recommendation hay 1 vài chức năng liên quan đến analytics.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0beca59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20beca59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800"/>
              </a:spcBef>
              <a:spcAft>
                <a:spcPts val="0"/>
              </a:spcAft>
              <a:buClr>
                <a:schemeClr val="dk1"/>
              </a:buClr>
              <a:buSzPts val="1100"/>
              <a:buFont typeface="Arial"/>
              <a:buNone/>
            </a:pPr>
            <a:r>
              <a:t/>
            </a:r>
            <a:endParaRPr sz="1166">
              <a:solidFill>
                <a:srgbClr val="111111"/>
              </a:solidFill>
              <a:latin typeface="Roboto"/>
              <a:ea typeface="Roboto"/>
              <a:cs typeface="Roboto"/>
              <a:sym typeface="Roboto"/>
            </a:endParaRPr>
          </a:p>
          <a:p>
            <a:pPr indent="0" lvl="0" marL="0" rtl="0" algn="just">
              <a:lnSpc>
                <a:spcPct val="150000"/>
              </a:lnSpc>
              <a:spcBef>
                <a:spcPts val="1800"/>
              </a:spcBef>
              <a:spcAft>
                <a:spcPts val="0"/>
              </a:spcAft>
              <a:buClr>
                <a:schemeClr val="dk1"/>
              </a:buClr>
              <a:buSzPts val="1100"/>
              <a:buFont typeface="Arial"/>
              <a:buNone/>
            </a:pPr>
            <a:r>
              <a:t/>
            </a:r>
            <a:endParaRPr sz="1366">
              <a:solidFill>
                <a:srgbClr val="111111"/>
              </a:solidFill>
              <a:highlight>
                <a:srgbClr val="F7F7F8"/>
              </a:highlight>
              <a:latin typeface="Roboto"/>
              <a:ea typeface="Roboto"/>
              <a:cs typeface="Roboto"/>
              <a:sym typeface="Roboto"/>
            </a:endParaRPr>
          </a:p>
          <a:p>
            <a:pPr indent="0" lvl="0" marL="0" rtl="0" algn="just">
              <a:lnSpc>
                <a:spcPct val="150000"/>
              </a:lnSpc>
              <a:spcBef>
                <a:spcPts val="1800"/>
              </a:spcBef>
              <a:spcAft>
                <a:spcPts val="1100"/>
              </a:spcAft>
              <a:buNone/>
            </a:pPr>
            <a:r>
              <a:t/>
            </a:r>
            <a:endParaRPr sz="1366">
              <a:solidFill>
                <a:srgbClr val="111111"/>
              </a:solidFill>
              <a:highlight>
                <a:srgbClr val="F7F7F8"/>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869800" y="2336550"/>
            <a:ext cx="7087800" cy="15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8060">
                <a:solidFill>
                  <a:srgbClr val="FFFFFF"/>
                </a:solidFill>
                <a:latin typeface="Raleway"/>
                <a:ea typeface="Raleway"/>
                <a:cs typeface="Raleway"/>
                <a:sym typeface="Raleway"/>
              </a:rPr>
              <a:t>Cassandra</a:t>
            </a:r>
            <a:endParaRPr b="1" sz="8060">
              <a:solidFill>
                <a:srgbClr val="FFFFFF"/>
              </a:solidFill>
              <a:latin typeface="Raleway"/>
              <a:ea typeface="Raleway"/>
              <a:cs typeface="Raleway"/>
              <a:sym typeface="Raleway"/>
            </a:endParaRPr>
          </a:p>
          <a:p>
            <a:pPr indent="0" lvl="0" marL="0" rtl="0" algn="l">
              <a:spcBef>
                <a:spcPts val="0"/>
              </a:spcBef>
              <a:spcAft>
                <a:spcPts val="0"/>
              </a:spcAft>
              <a:buSzPts val="990"/>
              <a:buNone/>
            </a:pPr>
            <a:r>
              <a:t/>
            </a:r>
            <a:endParaRPr sz="6980">
              <a:solidFill>
                <a:srgbClr val="FFFFFF"/>
              </a:solidFill>
            </a:endParaRPr>
          </a:p>
        </p:txBody>
      </p:sp>
      <p:sp>
        <p:nvSpPr>
          <p:cNvPr id="86" name="Google Shape;86;p13"/>
          <p:cNvSpPr txBox="1"/>
          <p:nvPr>
            <p:ph idx="1" type="subTitle"/>
          </p:nvPr>
        </p:nvSpPr>
        <p:spPr>
          <a:xfrm>
            <a:off x="5903000" y="2887530"/>
            <a:ext cx="3054600" cy="70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440"/>
              <a:buFont typeface="Arial"/>
              <a:buNone/>
            </a:pPr>
            <a:r>
              <a:rPr lang="en" sz="1795">
                <a:solidFill>
                  <a:srgbClr val="CFE2F3"/>
                </a:solidFill>
                <a:latin typeface="Lato"/>
                <a:ea typeface="Lato"/>
                <a:cs typeface="Lato"/>
                <a:sym typeface="Lato"/>
              </a:rPr>
              <a:t>Nguyễn Ngọc Vũ</a:t>
            </a:r>
            <a:endParaRPr sz="1795">
              <a:solidFill>
                <a:srgbClr val="CFE2F3"/>
              </a:solidFill>
              <a:latin typeface="Lato"/>
              <a:ea typeface="Lato"/>
              <a:cs typeface="Lato"/>
              <a:sym typeface="Lato"/>
            </a:endParaRPr>
          </a:p>
          <a:p>
            <a:pPr indent="0" lvl="0" marL="0" rtl="0" algn="l">
              <a:lnSpc>
                <a:spcPct val="115000"/>
              </a:lnSpc>
              <a:spcBef>
                <a:spcPts val="0"/>
              </a:spcBef>
              <a:spcAft>
                <a:spcPts val="0"/>
              </a:spcAft>
              <a:buClr>
                <a:schemeClr val="dk1"/>
              </a:buClr>
              <a:buSzPts val="440"/>
              <a:buFont typeface="Arial"/>
              <a:buNone/>
            </a:pPr>
            <a:r>
              <a:rPr lang="en" sz="1795">
                <a:solidFill>
                  <a:srgbClr val="CFE2F3"/>
                </a:solidFill>
                <a:latin typeface="Lato"/>
                <a:ea typeface="Lato"/>
                <a:cs typeface="Lato"/>
                <a:sym typeface="Lato"/>
              </a:rPr>
              <a:t>Nguyễn Thu Hằng</a:t>
            </a:r>
            <a:endParaRPr sz="1795">
              <a:solidFill>
                <a:srgbClr val="CFE2F3"/>
              </a:solidFill>
              <a:latin typeface="Lato"/>
              <a:ea typeface="Lato"/>
              <a:cs typeface="Lato"/>
              <a:sym typeface="Lato"/>
            </a:endParaRPr>
          </a:p>
          <a:p>
            <a:pPr indent="0" lvl="0" marL="0" rtl="0" algn="l">
              <a:lnSpc>
                <a:spcPct val="115000"/>
              </a:lnSpc>
              <a:spcBef>
                <a:spcPts val="0"/>
              </a:spcBef>
              <a:spcAft>
                <a:spcPts val="0"/>
              </a:spcAft>
              <a:buSzPts val="440"/>
              <a:buNone/>
            </a:pPr>
            <a:r>
              <a:rPr lang="en" sz="1795">
                <a:solidFill>
                  <a:srgbClr val="CFE2F3"/>
                </a:solidFill>
                <a:latin typeface="Lato"/>
                <a:ea typeface="Lato"/>
                <a:cs typeface="Lato"/>
                <a:sym typeface="Lato"/>
              </a:rPr>
              <a:t>Phạm Tuyết Anh</a:t>
            </a:r>
            <a:endParaRPr sz="1795">
              <a:solidFill>
                <a:srgbClr val="CFE2F3"/>
              </a:solidFill>
              <a:latin typeface="Lato"/>
              <a:ea typeface="Lato"/>
              <a:cs typeface="Lato"/>
              <a:sym typeface="Lato"/>
            </a:endParaRPr>
          </a:p>
          <a:p>
            <a:pPr indent="0" lvl="0" marL="0" rtl="0" algn="l">
              <a:lnSpc>
                <a:spcPct val="115000"/>
              </a:lnSpc>
              <a:spcBef>
                <a:spcPts val="0"/>
              </a:spcBef>
              <a:spcAft>
                <a:spcPts val="0"/>
              </a:spcAft>
              <a:buClr>
                <a:schemeClr val="dk1"/>
              </a:buClr>
              <a:buSzPts val="440"/>
              <a:buFont typeface="Arial"/>
              <a:buNone/>
            </a:pPr>
            <a:r>
              <a:rPr lang="en" sz="1795">
                <a:solidFill>
                  <a:srgbClr val="CFE2F3"/>
                </a:solidFill>
                <a:latin typeface="Lato"/>
                <a:ea typeface="Lato"/>
                <a:cs typeface="Lato"/>
                <a:sym typeface="Lato"/>
              </a:rPr>
              <a:t>Trần Thảo Vân</a:t>
            </a:r>
            <a:endParaRPr sz="1795">
              <a:solidFill>
                <a:srgbClr val="CFE2F3"/>
              </a:solidFill>
              <a:latin typeface="Lato"/>
              <a:ea typeface="Lato"/>
              <a:cs typeface="Lato"/>
              <a:sym typeface="Lato"/>
            </a:endParaRPr>
          </a:p>
          <a:p>
            <a:pPr indent="0" lvl="0" marL="0" rtl="0" algn="l">
              <a:lnSpc>
                <a:spcPct val="115000"/>
              </a:lnSpc>
              <a:spcBef>
                <a:spcPts val="0"/>
              </a:spcBef>
              <a:spcAft>
                <a:spcPts val="0"/>
              </a:spcAft>
              <a:buSzPts val="440"/>
              <a:buNone/>
            </a:pPr>
            <a:r>
              <a:t/>
            </a:r>
            <a:endParaRPr sz="1740">
              <a:solidFill>
                <a:srgbClr val="CFE2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2"/>
          <p:cNvPicPr preferRelativeResize="0"/>
          <p:nvPr/>
        </p:nvPicPr>
        <p:blipFill>
          <a:blip r:embed="rId3">
            <a:alphaModFix/>
          </a:blip>
          <a:stretch>
            <a:fillRect/>
          </a:stretch>
        </p:blipFill>
        <p:spPr>
          <a:xfrm>
            <a:off x="0" y="1017811"/>
            <a:ext cx="9144003" cy="39335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 Tính chất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lnSpc>
                <a:spcPct val="136363"/>
              </a:lnSpc>
              <a:spcBef>
                <a:spcPts val="2000"/>
              </a:spcBef>
              <a:spcAft>
                <a:spcPts val="0"/>
              </a:spcAft>
              <a:buSzPts val="1800"/>
              <a:buChar char="●"/>
            </a:pPr>
            <a:r>
              <a:rPr b="1" lang="en" sz="1650">
                <a:solidFill>
                  <a:srgbClr val="111111"/>
                </a:solidFill>
                <a:highlight>
                  <a:srgbClr val="FFFFFF"/>
                </a:highlight>
              </a:rPr>
              <a:t>Tính nhất quán dữ liệu trong cluster</a:t>
            </a:r>
            <a:endParaRPr b="1" sz="1650">
              <a:solidFill>
                <a:srgbClr val="111111"/>
              </a:solidFill>
              <a:highlight>
                <a:srgbClr val="FFFFFF"/>
              </a:highlight>
            </a:endParaRPr>
          </a:p>
          <a:p>
            <a:pPr indent="-317500" lvl="0" marL="457200" rtl="0" algn="just">
              <a:lnSpc>
                <a:spcPct val="136363"/>
              </a:lnSpc>
              <a:spcBef>
                <a:spcPts val="0"/>
              </a:spcBef>
              <a:spcAft>
                <a:spcPts val="0"/>
              </a:spcAft>
              <a:buClr>
                <a:srgbClr val="111111"/>
              </a:buClr>
              <a:buSzPts val="1400"/>
              <a:buChar char="-"/>
            </a:pPr>
            <a:r>
              <a:rPr lang="en" sz="1400">
                <a:solidFill>
                  <a:srgbClr val="222222"/>
                </a:solidFill>
                <a:highlight>
                  <a:srgbClr val="FFFFFF"/>
                </a:highlight>
              </a:rPr>
              <a:t>Khi nhận được request đọc ghi đến DB của Cassandra, khi đó node nhận được request này sẽ đảm nhiệm 1 chức vụ được gọi là coordinator, và tiến hành xử lý request đọc ghi đến những node liên quan.</a:t>
            </a:r>
            <a:endParaRPr sz="1400">
              <a:solidFill>
                <a:srgbClr val="222222"/>
              </a:solidFill>
              <a:highlight>
                <a:srgbClr val="FFFFFF"/>
              </a:highlight>
            </a:endParaRPr>
          </a:p>
          <a:p>
            <a:pPr indent="-330200" lvl="0" marL="457200" rtl="0" algn="just">
              <a:lnSpc>
                <a:spcPct val="136363"/>
              </a:lnSpc>
              <a:spcBef>
                <a:spcPts val="0"/>
              </a:spcBef>
              <a:spcAft>
                <a:spcPts val="0"/>
              </a:spcAft>
              <a:buClr>
                <a:srgbClr val="222222"/>
              </a:buClr>
              <a:buSzPts val="1600"/>
              <a:buChar char="-"/>
            </a:pPr>
            <a:r>
              <a:rPr lang="en" sz="1350">
                <a:solidFill>
                  <a:srgbClr val="222222"/>
                </a:solidFill>
                <a:highlight>
                  <a:srgbClr val="FFFFFF"/>
                </a:highlight>
              </a:rPr>
              <a:t>Cấp độ của tính nhất quán(Consistency Level) sẽ được set trên mỗi câu truy vấn đọc ghi.Do đó giúp nhà phát triển ứng dụng sẽ dễ dàng điều chỉnh Consistency Level cho phù hợp với yêu cầu của họ</a:t>
            </a:r>
            <a:endParaRPr sz="1350">
              <a:solidFill>
                <a:srgbClr val="222222"/>
              </a:solidFill>
              <a:highlight>
                <a:srgbClr val="FFFFFF"/>
              </a:highlight>
            </a:endParaRPr>
          </a:p>
          <a:p>
            <a:pPr indent="-301625" lvl="0" marL="9144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Nếu Consistency Level được set là </a:t>
            </a:r>
            <a:r>
              <a:rPr b="1" lang="en" sz="1150">
                <a:solidFill>
                  <a:srgbClr val="222222"/>
                </a:solidFill>
                <a:highlight>
                  <a:srgbClr val="FFFFFF"/>
                </a:highlight>
                <a:latin typeface="Verdana"/>
                <a:ea typeface="Verdana"/>
                <a:cs typeface="Verdana"/>
                <a:sym typeface="Verdana"/>
              </a:rPr>
              <a:t>1</a:t>
            </a:r>
            <a:r>
              <a:rPr lang="en" sz="1150">
                <a:solidFill>
                  <a:srgbClr val="222222"/>
                </a:solidFill>
                <a:highlight>
                  <a:srgbClr val="FFFFFF"/>
                </a:highlight>
                <a:latin typeface="Verdana"/>
                <a:ea typeface="Verdana"/>
                <a:cs typeface="Verdana"/>
                <a:sym typeface="Verdana"/>
              </a:rPr>
              <a:t> thì khi đó coordinator chỉ cần kết nối trực tiếp đến 1 node </a:t>
            </a:r>
            <a:r>
              <a:rPr b="1" lang="en" sz="1150">
                <a:solidFill>
                  <a:srgbClr val="222222"/>
                </a:solidFill>
                <a:highlight>
                  <a:srgbClr val="FFFFFF"/>
                </a:highlight>
                <a:latin typeface="Verdana"/>
                <a:ea typeface="Verdana"/>
                <a:cs typeface="Verdana"/>
                <a:sym typeface="Verdana"/>
              </a:rPr>
              <a:t>-&gt; kết quả trả về nhanh</a:t>
            </a:r>
            <a:endParaRPr b="1" sz="1150">
              <a:solidFill>
                <a:srgbClr val="222222"/>
              </a:solidFill>
              <a:highlight>
                <a:srgbClr val="FFFFFF"/>
              </a:highlight>
              <a:latin typeface="Verdana"/>
              <a:ea typeface="Verdana"/>
              <a:cs typeface="Verdana"/>
              <a:sym typeface="Verdana"/>
            </a:endParaRPr>
          </a:p>
          <a:p>
            <a:pPr indent="-301625" lvl="0" marL="914400" rtl="0" algn="l">
              <a:spcBef>
                <a:spcPts val="0"/>
              </a:spcBef>
              <a:spcAft>
                <a:spcPts val="0"/>
              </a:spcAft>
              <a:buClr>
                <a:srgbClr val="222222"/>
              </a:buClr>
              <a:buSzPts val="1150"/>
              <a:buFont typeface="Verdana"/>
              <a:buChar char="-"/>
            </a:pPr>
            <a:r>
              <a:rPr lang="en" sz="1150">
                <a:solidFill>
                  <a:srgbClr val="222222"/>
                </a:solidFill>
                <a:highlight>
                  <a:srgbClr val="FFFFFF"/>
                </a:highlight>
                <a:latin typeface="Verdana"/>
                <a:ea typeface="Verdana"/>
                <a:cs typeface="Verdana"/>
                <a:sym typeface="Verdana"/>
              </a:rPr>
              <a:t>Nếu Consistency Level đươc set là </a:t>
            </a:r>
            <a:r>
              <a:rPr b="1" lang="en" sz="1150">
                <a:solidFill>
                  <a:srgbClr val="222222"/>
                </a:solidFill>
                <a:highlight>
                  <a:srgbClr val="FFFFFF"/>
                </a:highlight>
                <a:latin typeface="Verdana"/>
                <a:ea typeface="Verdana"/>
                <a:cs typeface="Verdana"/>
                <a:sym typeface="Verdana"/>
              </a:rPr>
              <a:t>ALL</a:t>
            </a:r>
            <a:r>
              <a:rPr lang="en" sz="1150">
                <a:solidFill>
                  <a:srgbClr val="222222"/>
                </a:solidFill>
                <a:highlight>
                  <a:srgbClr val="FFFFFF"/>
                </a:highlight>
                <a:latin typeface="Verdana"/>
                <a:ea typeface="Verdana"/>
                <a:cs typeface="Verdana"/>
                <a:sym typeface="Verdana"/>
              </a:rPr>
              <a:t> thì khi đó coordinator phải kết nối đến toàn bộ node và thực hiện xử lý dữ liệu. </a:t>
            </a:r>
            <a:r>
              <a:rPr b="1" lang="en" sz="1150">
                <a:solidFill>
                  <a:srgbClr val="222222"/>
                </a:solidFill>
                <a:highlight>
                  <a:srgbClr val="FFFFFF"/>
                </a:highlight>
                <a:latin typeface="Verdana"/>
                <a:ea typeface="Verdana"/>
                <a:cs typeface="Verdana"/>
                <a:sym typeface="Verdana"/>
              </a:rPr>
              <a:t>-&gt; dữ liệu trả về chính xác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 Tính chất </a:t>
            </a:r>
            <a:endParaRPr/>
          </a:p>
        </p:txBody>
      </p:sp>
      <p:sp>
        <p:nvSpPr>
          <p:cNvPr id="161" name="Google Shape;16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lnSpc>
                <a:spcPct val="136363"/>
              </a:lnSpc>
              <a:spcBef>
                <a:spcPts val="2000"/>
              </a:spcBef>
              <a:spcAft>
                <a:spcPts val="0"/>
              </a:spcAft>
              <a:buSzPts val="1800"/>
              <a:buChar char="●"/>
            </a:pPr>
            <a:r>
              <a:rPr b="1" lang="en" sz="1650">
                <a:solidFill>
                  <a:srgbClr val="111111"/>
                </a:solidFill>
                <a:highlight>
                  <a:srgbClr val="FFFFFF"/>
                </a:highlight>
              </a:rPr>
              <a:t>Tính dư thừa</a:t>
            </a:r>
            <a:endParaRPr b="1" sz="1650">
              <a:solidFill>
                <a:srgbClr val="111111"/>
              </a:solidFill>
              <a:highlight>
                <a:srgbClr val="FFFFFF"/>
              </a:highlight>
            </a:endParaRPr>
          </a:p>
          <a:p>
            <a:pPr indent="-346075" lvl="0" marL="457200" rtl="0" algn="just">
              <a:lnSpc>
                <a:spcPct val="136363"/>
              </a:lnSpc>
              <a:spcBef>
                <a:spcPts val="0"/>
              </a:spcBef>
              <a:spcAft>
                <a:spcPts val="0"/>
              </a:spcAft>
              <a:buClr>
                <a:srgbClr val="111111"/>
              </a:buClr>
              <a:buSzPts val="1850"/>
              <a:buChar char="-"/>
            </a:pPr>
            <a:r>
              <a:rPr lang="en" sz="1350">
                <a:solidFill>
                  <a:srgbClr val="222222"/>
                </a:solidFill>
                <a:highlight>
                  <a:srgbClr val="FFFFFF"/>
                </a:highlight>
              </a:rPr>
              <a:t>Các node trong cluster có vai trò như nhau, không có node nào làm node chính cả. Hơn nữa dữ liệu không chỉ được lưu trên 1 node mà nó được lưu trên toàn bộ các node, do đó độ chịu lỗi của nó là khá cao.</a:t>
            </a:r>
            <a:endParaRPr sz="1350">
              <a:solidFill>
                <a:srgbClr val="222222"/>
              </a:solidFill>
              <a:highlight>
                <a:srgbClr val="FFFFFF"/>
              </a:highlight>
            </a:endParaRPr>
          </a:p>
          <a:p>
            <a:pPr indent="-320675" lvl="0" marL="457200" rtl="0" algn="just">
              <a:lnSpc>
                <a:spcPct val="136363"/>
              </a:lnSpc>
              <a:spcBef>
                <a:spcPts val="0"/>
              </a:spcBef>
              <a:spcAft>
                <a:spcPts val="0"/>
              </a:spcAft>
              <a:buClr>
                <a:srgbClr val="222222"/>
              </a:buClr>
              <a:buSzPts val="1450"/>
              <a:buChar char="-"/>
            </a:pPr>
            <a:r>
              <a:rPr b="1" lang="en" sz="1250">
                <a:solidFill>
                  <a:srgbClr val="222222"/>
                </a:solidFill>
                <a:highlight>
                  <a:srgbClr val="FFFFFF"/>
                </a:highlight>
              </a:rPr>
              <a:t>Cho dù có 1 node bị lỗi thì khi truy vấn kết quả, nó sẽ được điều hướng sang các node khác để lấy.</a:t>
            </a:r>
            <a:endParaRPr b="1" sz="1250">
              <a:solidFill>
                <a:srgbClr val="222222"/>
              </a:solidFill>
              <a:highlight>
                <a:srgbClr val="FFFFFF"/>
              </a:highlight>
            </a:endParaRPr>
          </a:p>
          <a:p>
            <a:pPr indent="-314325" lvl="0" marL="457200" rtl="0" algn="just">
              <a:lnSpc>
                <a:spcPct val="136363"/>
              </a:lnSpc>
              <a:spcBef>
                <a:spcPts val="0"/>
              </a:spcBef>
              <a:spcAft>
                <a:spcPts val="0"/>
              </a:spcAft>
              <a:buClr>
                <a:srgbClr val="222222"/>
              </a:buClr>
              <a:buSzPts val="1350"/>
              <a:buChar char="-"/>
            </a:pPr>
            <a:r>
              <a:rPr lang="en" sz="1250">
                <a:solidFill>
                  <a:srgbClr val="222222"/>
                </a:solidFill>
                <a:highlight>
                  <a:srgbClr val="FFFFFF"/>
                </a:highlight>
              </a:rPr>
              <a:t>Ngoài ra dựa vào cơ chế </a:t>
            </a:r>
            <a:r>
              <a:rPr b="1" lang="en" sz="1250">
                <a:solidFill>
                  <a:srgbClr val="222222"/>
                </a:solidFill>
                <a:highlight>
                  <a:srgbClr val="FFFFFF"/>
                </a:highlight>
              </a:rPr>
              <a:t>Read Repair,</a:t>
            </a:r>
            <a:r>
              <a:rPr lang="en" sz="1250">
                <a:solidFill>
                  <a:srgbClr val="222222"/>
                </a:solidFill>
                <a:highlight>
                  <a:srgbClr val="FFFFFF"/>
                </a:highlight>
              </a:rPr>
              <a:t> khi chúng ta query dữ liệu. Chẳng may cái dữ liệu nhận được nó cũ hơn dữ liệu đang có ở các node khác. Khi đó nó sẽ tự động tiến hành update dữ liệu.</a:t>
            </a:r>
            <a:endParaRPr sz="135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Cơ chế lưu dữ liệu</a:t>
            </a:r>
            <a:endParaRPr/>
          </a:p>
        </p:txBody>
      </p:sp>
      <p:sp>
        <p:nvSpPr>
          <p:cNvPr id="167" name="Google Shape;167;p25"/>
          <p:cNvSpPr txBox="1"/>
          <p:nvPr>
            <p:ph idx="1" type="body"/>
          </p:nvPr>
        </p:nvSpPr>
        <p:spPr>
          <a:xfrm>
            <a:off x="311700" y="1017800"/>
            <a:ext cx="8520600" cy="3551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1150">
                <a:solidFill>
                  <a:srgbClr val="222222"/>
                </a:solidFill>
                <a:highlight>
                  <a:srgbClr val="FFFFFF"/>
                </a:highlight>
                <a:latin typeface="Verdana"/>
                <a:ea typeface="Verdana"/>
                <a:cs typeface="Verdana"/>
                <a:sym typeface="Verdana"/>
              </a:rPr>
              <a:t>-</a:t>
            </a:r>
            <a:r>
              <a:rPr lang="en" sz="5407">
                <a:solidFill>
                  <a:srgbClr val="222222"/>
                </a:solidFill>
              </a:rPr>
              <a:t>Cassandra thực hiện việc lưu dữ liệu thông qua 2 chỗ:</a:t>
            </a:r>
            <a:endParaRPr sz="5407">
              <a:solidFill>
                <a:srgbClr val="222222"/>
              </a:solidFill>
            </a:endParaRPr>
          </a:p>
          <a:p>
            <a:pPr indent="-314447" lvl="0" marL="660400" rtl="0" algn="l">
              <a:spcBef>
                <a:spcPts val="2000"/>
              </a:spcBef>
              <a:spcAft>
                <a:spcPts val="0"/>
              </a:spcAft>
              <a:buClr>
                <a:srgbClr val="222222"/>
              </a:buClr>
              <a:buSzPct val="100000"/>
              <a:buFont typeface="Roboto"/>
              <a:buChar char="●"/>
            </a:pPr>
            <a:r>
              <a:rPr lang="en" sz="5407">
                <a:solidFill>
                  <a:srgbClr val="222222"/>
                </a:solidFill>
              </a:rPr>
              <a:t>Không gian bộ nhớ (được gọi là memtable)</a:t>
            </a:r>
            <a:endParaRPr sz="5407">
              <a:solidFill>
                <a:srgbClr val="222222"/>
              </a:solidFill>
            </a:endParaRPr>
          </a:p>
          <a:p>
            <a:pPr indent="-314447" lvl="0" marL="660400" rtl="0" algn="l">
              <a:spcBef>
                <a:spcPts val="0"/>
              </a:spcBef>
              <a:spcAft>
                <a:spcPts val="0"/>
              </a:spcAft>
              <a:buClr>
                <a:srgbClr val="222222"/>
              </a:buClr>
              <a:buSzPct val="100000"/>
              <a:buFont typeface="Verdana"/>
              <a:buChar char="●"/>
            </a:pPr>
            <a:r>
              <a:rPr lang="en" sz="5407">
                <a:solidFill>
                  <a:srgbClr val="222222"/>
                </a:solidFill>
              </a:rPr>
              <a:t>Không gian đĩa (được gọi là SSTable</a:t>
            </a:r>
            <a:r>
              <a:rPr lang="en" sz="5407">
                <a:solidFill>
                  <a:srgbClr val="374151"/>
                </a:solidFill>
              </a:rPr>
              <a:t>(Sorted String Table)</a:t>
            </a:r>
            <a:r>
              <a:rPr lang="en" sz="5407">
                <a:solidFill>
                  <a:srgbClr val="222222"/>
                </a:solidFill>
              </a:rPr>
              <a:t>)</a:t>
            </a:r>
            <a:endParaRPr sz="5407">
              <a:solidFill>
                <a:srgbClr val="222222"/>
              </a:solidFill>
            </a:endParaRPr>
          </a:p>
          <a:p>
            <a:pPr indent="0" lvl="0" marL="0" rtl="0" algn="just">
              <a:spcBef>
                <a:spcPts val="2000"/>
              </a:spcBef>
              <a:spcAft>
                <a:spcPts val="0"/>
              </a:spcAft>
              <a:buNone/>
            </a:pPr>
            <a:r>
              <a:rPr lang="en" sz="5407">
                <a:solidFill>
                  <a:srgbClr val="222222"/>
                </a:solidFill>
              </a:rPr>
              <a:t>-Khi </a:t>
            </a:r>
            <a:r>
              <a:rPr b="1" lang="en" sz="5407">
                <a:solidFill>
                  <a:srgbClr val="222222"/>
                </a:solidFill>
              </a:rPr>
              <a:t>write</a:t>
            </a:r>
            <a:r>
              <a:rPr lang="en" sz="5407">
                <a:solidFill>
                  <a:srgbClr val="222222"/>
                </a:solidFill>
              </a:rPr>
              <a:t> dữ liệu thì đầu tiên sẽ lưu trên memtable. Sau khi dữ liệu trên memtable full thì khi đó sẽ thực hiện ghi toàn bộ dữ liệu trên memtable xuống SSTable.</a:t>
            </a:r>
            <a:endParaRPr sz="5407">
              <a:solidFill>
                <a:srgbClr val="222222"/>
              </a:solidFill>
            </a:endParaRPr>
          </a:p>
          <a:p>
            <a:pPr indent="-314447" lvl="0" marL="457200" rtl="0" algn="just">
              <a:spcBef>
                <a:spcPts val="2000"/>
              </a:spcBef>
              <a:spcAft>
                <a:spcPts val="0"/>
              </a:spcAft>
              <a:buClr>
                <a:srgbClr val="222222"/>
              </a:buClr>
              <a:buSzPct val="100000"/>
              <a:buChar char="●"/>
            </a:pPr>
            <a:r>
              <a:rPr lang="en" sz="5407">
                <a:solidFill>
                  <a:srgbClr val="374151"/>
                </a:solidFill>
              </a:rPr>
              <a:t>Mỗi </a:t>
            </a:r>
            <a:r>
              <a:rPr b="1" lang="en" sz="5407">
                <a:solidFill>
                  <a:srgbClr val="374151"/>
                </a:solidFill>
              </a:rPr>
              <a:t>SSTable</a:t>
            </a:r>
            <a:r>
              <a:rPr lang="en" sz="5407">
                <a:solidFill>
                  <a:srgbClr val="374151"/>
                </a:solidFill>
              </a:rPr>
              <a:t> được sắp xếp theo một khóa chính (primary key) và các cột (column) liên quan đến khóa chính</a:t>
            </a:r>
            <a:endParaRPr sz="5407">
              <a:solidFill>
                <a:srgbClr val="374151"/>
              </a:solidFill>
            </a:endParaRPr>
          </a:p>
          <a:p>
            <a:pPr indent="-314447" lvl="0" marL="457200" rtl="0" algn="just">
              <a:spcBef>
                <a:spcPts val="0"/>
              </a:spcBef>
              <a:spcAft>
                <a:spcPts val="0"/>
              </a:spcAft>
              <a:buClr>
                <a:srgbClr val="374151"/>
              </a:buClr>
              <a:buSzPct val="100000"/>
              <a:buChar char="●"/>
            </a:pPr>
            <a:r>
              <a:rPr lang="en" sz="5407">
                <a:solidFill>
                  <a:srgbClr val="374151"/>
                </a:solidFill>
              </a:rPr>
              <a:t>SSTable cũng được chia thành các khối (block) có kích thước nhỏ để tối ưu hóa quá trình đọc dữ liệu</a:t>
            </a:r>
            <a:endParaRPr sz="5407">
              <a:solidFill>
                <a:srgbClr val="374151"/>
              </a:solidFill>
            </a:endParaRPr>
          </a:p>
          <a:p>
            <a:pPr indent="0" lvl="0" marL="0" rtl="0" algn="just">
              <a:spcBef>
                <a:spcPts val="2000"/>
              </a:spcBef>
              <a:spcAft>
                <a:spcPts val="0"/>
              </a:spcAft>
              <a:buNone/>
            </a:pPr>
            <a:r>
              <a:rPr lang="en" sz="5407">
                <a:solidFill>
                  <a:srgbClr val="222222"/>
                </a:solidFill>
              </a:rPr>
              <a:t>-Khi </a:t>
            </a:r>
            <a:r>
              <a:rPr b="1" lang="en" sz="5407">
                <a:solidFill>
                  <a:srgbClr val="222222"/>
                </a:solidFill>
              </a:rPr>
              <a:t>read</a:t>
            </a:r>
            <a:r>
              <a:rPr lang="en" sz="5407">
                <a:solidFill>
                  <a:srgbClr val="222222"/>
                </a:solidFill>
              </a:rPr>
              <a:t> dữ liệu thì đầu tiên sẽ tìm trong memtable trước. Nếu không có thì lại tìm xuống SSTable để lấy.</a:t>
            </a:r>
            <a:endParaRPr sz="5407">
              <a:solidFill>
                <a:srgbClr val="222222"/>
              </a:solidFill>
            </a:endParaRPr>
          </a:p>
          <a:p>
            <a:pPr indent="0" lvl="0" marL="0" rtl="0" algn="just">
              <a:spcBef>
                <a:spcPts val="2000"/>
              </a:spcBef>
              <a:spcAft>
                <a:spcPts val="0"/>
              </a:spcAft>
              <a:buNone/>
            </a:pPr>
            <a:r>
              <a:rPr b="1" lang="en" sz="5407">
                <a:solidFill>
                  <a:srgbClr val="222222"/>
                </a:solidFill>
              </a:rPr>
              <a:t>→ Chính vì dữ liệu được lưu trên memory nên việc việc lấy dữ liệu trên Cassandra</a:t>
            </a:r>
            <a:endParaRPr b="1" sz="5407">
              <a:solidFill>
                <a:srgbClr val="222222"/>
              </a:solidFill>
            </a:endParaRPr>
          </a:p>
          <a:p>
            <a:pPr indent="0" lvl="0" marL="0" rtl="0" algn="just">
              <a:spcBef>
                <a:spcPts val="2000"/>
              </a:spcBef>
              <a:spcAft>
                <a:spcPts val="0"/>
              </a:spcAft>
              <a:buNone/>
            </a:pPr>
            <a:r>
              <a:rPr b="1" lang="en" sz="5407">
                <a:solidFill>
                  <a:srgbClr val="222222"/>
                </a:solidFill>
              </a:rPr>
              <a:t> trở lên khá là nhanh.</a:t>
            </a:r>
            <a:endParaRPr b="1" sz="5407">
              <a:solidFill>
                <a:srgbClr val="222222"/>
              </a:solidFill>
            </a:endParaRPr>
          </a:p>
          <a:p>
            <a:pPr indent="0" lvl="0" marL="0" rtl="0" algn="l">
              <a:spcBef>
                <a:spcPts val="2000"/>
              </a:spcBef>
              <a:spcAft>
                <a:spcPts val="1200"/>
              </a:spcAft>
              <a:buNone/>
            </a:pPr>
            <a:r>
              <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So sánh Cassandra vs MongoDB</a:t>
            </a:r>
            <a:endParaRPr b="1"/>
          </a:p>
        </p:txBody>
      </p:sp>
      <p:graphicFrame>
        <p:nvGraphicFramePr>
          <p:cNvPr id="173" name="Google Shape;173;p26"/>
          <p:cNvGraphicFramePr/>
          <p:nvPr/>
        </p:nvGraphicFramePr>
        <p:xfrm>
          <a:off x="589725" y="1017800"/>
          <a:ext cx="3000000" cy="3000000"/>
        </p:xfrm>
        <a:graphic>
          <a:graphicData uri="http://schemas.openxmlformats.org/drawingml/2006/table">
            <a:tbl>
              <a:tblPr>
                <a:noFill/>
                <a:tableStyleId>{97B5C1E3-1989-4E5D-B18D-82CCDEF2CD0C}</a:tableStyleId>
              </a:tblPr>
              <a:tblGrid>
                <a:gridCol w="1104275"/>
                <a:gridCol w="3719750"/>
                <a:gridCol w="3418550"/>
              </a:tblGrid>
              <a:tr h="360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Cassandra</a:t>
                      </a:r>
                      <a:endParaRPr/>
                    </a:p>
                  </a:txBody>
                  <a:tcPr marT="91425" marB="91425" marR="91425" marL="91425"/>
                </a:tc>
                <a:tc>
                  <a:txBody>
                    <a:bodyPr/>
                    <a:lstStyle/>
                    <a:p>
                      <a:pPr indent="0" lvl="0" marL="0" rtl="0" algn="ctr">
                        <a:spcBef>
                          <a:spcPts val="0"/>
                        </a:spcBef>
                        <a:spcAft>
                          <a:spcPts val="0"/>
                        </a:spcAft>
                        <a:buNone/>
                      </a:pPr>
                      <a:r>
                        <a:rPr lang="en"/>
                        <a:t>MongoDB</a:t>
                      </a:r>
                      <a:endParaRPr/>
                    </a:p>
                  </a:txBody>
                  <a:tcPr marT="91425" marB="91425" marR="91425" marL="91425"/>
                </a:tc>
              </a:tr>
              <a:tr h="687675">
                <a:tc>
                  <a:txBody>
                    <a:bodyPr/>
                    <a:lstStyle/>
                    <a:p>
                      <a:pPr indent="0" lvl="0" marL="0" rtl="0" algn="l">
                        <a:spcBef>
                          <a:spcPts val="0"/>
                        </a:spcBef>
                        <a:spcAft>
                          <a:spcPts val="0"/>
                        </a:spcAft>
                        <a:buNone/>
                      </a:pPr>
                      <a:r>
                        <a:rPr lang="en"/>
                        <a:t>Mục đích sử dụng</a:t>
                      </a:r>
                      <a:endParaRPr/>
                    </a:p>
                  </a:txBody>
                  <a:tcPr marT="91425" marB="91425" marR="91425" marL="91425"/>
                </a:tc>
                <a:tc>
                  <a:txBody>
                    <a:bodyPr/>
                    <a:lstStyle/>
                    <a:p>
                      <a:pPr indent="0" lvl="0" marL="0" rtl="0" algn="l">
                        <a:spcBef>
                          <a:spcPts val="0"/>
                        </a:spcBef>
                        <a:spcAft>
                          <a:spcPts val="0"/>
                        </a:spcAft>
                        <a:buNone/>
                      </a:pPr>
                      <a:r>
                        <a:rPr lang="en"/>
                        <a:t>Xử lý lưu trữ dữ liệu phân tán, chủ yếu dùng cho các ứng dụng với lưu lượng truy cập cao</a:t>
                      </a:r>
                      <a:endParaRPr/>
                    </a:p>
                  </a:txBody>
                  <a:tcPr marT="91425" marB="91425" marR="91425" marL="91425"/>
                </a:tc>
                <a:tc>
                  <a:txBody>
                    <a:bodyPr/>
                    <a:lstStyle/>
                    <a:p>
                      <a:pPr indent="0" lvl="0" marL="0" rtl="0" algn="l">
                        <a:spcBef>
                          <a:spcPts val="0"/>
                        </a:spcBef>
                        <a:spcAft>
                          <a:spcPts val="0"/>
                        </a:spcAft>
                        <a:buNone/>
                      </a:pPr>
                      <a:r>
                        <a:rPr lang="en"/>
                        <a:t>Lưu trữ dữ liệu semi-structured (phần nào có cấu trúc, phần không có cấu trúc rõ ràng) và chủ yếu dùng cho các ứng dụng web</a:t>
                      </a:r>
                      <a:endParaRPr/>
                    </a:p>
                  </a:txBody>
                  <a:tcPr marT="91425" marB="91425" marR="91425" marL="91425"/>
                </a:tc>
              </a:tr>
              <a:tr h="738250">
                <a:tc>
                  <a:txBody>
                    <a:bodyPr/>
                    <a:lstStyle/>
                    <a:p>
                      <a:pPr indent="0" lvl="0" marL="0" rtl="0" algn="l">
                        <a:spcBef>
                          <a:spcPts val="0"/>
                        </a:spcBef>
                        <a:spcAft>
                          <a:spcPts val="0"/>
                        </a:spcAft>
                        <a:buNone/>
                      </a:pPr>
                      <a:r>
                        <a:rPr lang="en"/>
                        <a:t>Cơ chế lưu trữ</a:t>
                      </a:r>
                      <a:endParaRPr/>
                    </a:p>
                  </a:txBody>
                  <a:tcPr marT="91425" marB="91425" marR="91425" marL="91425"/>
                </a:tc>
                <a:tc>
                  <a:txBody>
                    <a:bodyPr/>
                    <a:lstStyle/>
                    <a:p>
                      <a:pPr indent="0" lvl="0" marL="0" rtl="0" algn="l">
                        <a:spcBef>
                          <a:spcPts val="0"/>
                        </a:spcBef>
                        <a:spcAft>
                          <a:spcPts val="0"/>
                        </a:spcAft>
                        <a:buNone/>
                      </a:pPr>
                      <a:r>
                        <a:rPr lang="en"/>
                        <a:t>Sử dụng cột (columnar storage) và phân tán dữ liệu trên nhiều node để đạt được khả năng mở rộng tốt</a:t>
                      </a:r>
                      <a:endParaRPr/>
                    </a:p>
                  </a:txBody>
                  <a:tcPr marT="91425" marB="91425" marR="91425" marL="91425"/>
                </a:tc>
                <a:tc>
                  <a:txBody>
                    <a:bodyPr/>
                    <a:lstStyle/>
                    <a:p>
                      <a:pPr indent="0" lvl="0" marL="0" rtl="0" algn="l">
                        <a:spcBef>
                          <a:spcPts val="0"/>
                        </a:spcBef>
                        <a:spcAft>
                          <a:spcPts val="0"/>
                        </a:spcAft>
                        <a:buNone/>
                      </a:pPr>
                      <a:r>
                        <a:rPr lang="en"/>
                        <a:t>Sử dụng  tài liệu (document-oriented storage) và phân phối dữ liệu trên các cụm(shard) để đạt được khả năng mở rộng tốt</a:t>
                      </a:r>
                      <a:endParaRPr/>
                    </a:p>
                  </a:txBody>
                  <a:tcPr marT="91425" marB="91425" marR="91425" marL="91425"/>
                </a:tc>
              </a:tr>
              <a:tr h="738250">
                <a:tc>
                  <a:txBody>
                    <a:bodyPr/>
                    <a:lstStyle/>
                    <a:p>
                      <a:pPr indent="0" lvl="0" marL="0" rtl="0" algn="l">
                        <a:spcBef>
                          <a:spcPts val="0"/>
                        </a:spcBef>
                        <a:spcAft>
                          <a:spcPts val="0"/>
                        </a:spcAft>
                        <a:buNone/>
                      </a:pPr>
                      <a:r>
                        <a:rPr lang="en"/>
                        <a:t>Cơ chế truy vấn</a:t>
                      </a:r>
                      <a:endParaRPr/>
                    </a:p>
                  </a:txBody>
                  <a:tcPr marT="91425" marB="91425" marR="91425" marL="91425"/>
                </a:tc>
                <a:tc>
                  <a:txBody>
                    <a:bodyPr/>
                    <a:lstStyle/>
                    <a:p>
                      <a:pPr indent="0" lvl="0" marL="0" rtl="0" algn="l">
                        <a:spcBef>
                          <a:spcPts val="0"/>
                        </a:spcBef>
                        <a:spcAft>
                          <a:spcPts val="0"/>
                        </a:spcAft>
                        <a:buNone/>
                      </a:pPr>
                      <a:r>
                        <a:rPr lang="en"/>
                        <a:t>Sử </a:t>
                      </a:r>
                      <a:r>
                        <a:rPr lang="en"/>
                        <a:t>dụng ngôn ngữ CQL (Cassandra Query Language) và chỉ hỗ trợ các truy vấn đơn giản</a:t>
                      </a:r>
                      <a:endParaRPr/>
                    </a:p>
                  </a:txBody>
                  <a:tcPr marT="91425" marB="91425" marR="91425" marL="91425"/>
                </a:tc>
                <a:tc>
                  <a:txBody>
                    <a:bodyPr/>
                    <a:lstStyle/>
                    <a:p>
                      <a:pPr indent="0" lvl="0" marL="0" rtl="0" algn="l">
                        <a:spcBef>
                          <a:spcPts val="0"/>
                        </a:spcBef>
                        <a:spcAft>
                          <a:spcPts val="0"/>
                        </a:spcAft>
                        <a:buNone/>
                      </a:pPr>
                      <a:r>
                        <a:rPr lang="en"/>
                        <a:t>Truy</a:t>
                      </a:r>
                      <a:r>
                        <a:rPr lang="en"/>
                        <a:t> vấn phức tạp hơn bằng cách sử dụng ngôn ngữ truy vấn JSON(</a:t>
                      </a:r>
                      <a:r>
                        <a:rPr lang="en">
                          <a:latin typeface="Roboto"/>
                          <a:ea typeface="Roboto"/>
                          <a:cs typeface="Roboto"/>
                          <a:sym typeface="Roboto"/>
                        </a:rPr>
                        <a:t>JavaScript Object Notation</a:t>
                      </a:r>
                      <a:r>
                        <a:rPr lang="en">
                          <a:solidFill>
                            <a:srgbClr val="374151"/>
                          </a:solidFill>
                          <a:latin typeface="Roboto"/>
                          <a:ea typeface="Roboto"/>
                          <a:cs typeface="Roboto"/>
                          <a:sym typeface="Roboto"/>
                        </a:rPr>
                        <a:t>)</a:t>
                      </a:r>
                      <a:endParaRPr sz="1600">
                        <a:latin typeface="Roboto"/>
                        <a:ea typeface="Roboto"/>
                        <a:cs typeface="Roboto"/>
                        <a:sym typeface="Roboto"/>
                      </a:endParaRPr>
                    </a:p>
                  </a:txBody>
                  <a:tcPr marT="91425" marB="91425" marR="91425" marL="91425"/>
                </a:tc>
              </a:tr>
              <a:tr h="738250">
                <a:tc>
                  <a:txBody>
                    <a:bodyPr/>
                    <a:lstStyle/>
                    <a:p>
                      <a:pPr indent="0" lvl="0" marL="0" rtl="0" algn="l">
                        <a:spcBef>
                          <a:spcPts val="0"/>
                        </a:spcBef>
                        <a:spcAft>
                          <a:spcPts val="0"/>
                        </a:spcAft>
                        <a:buNone/>
                      </a:pPr>
                      <a:r>
                        <a:rPr lang="en"/>
                        <a:t>Khả năng xử lý dữ liệu</a:t>
                      </a:r>
                      <a:endParaRPr/>
                    </a:p>
                  </a:txBody>
                  <a:tcPr marT="91425" marB="91425" marR="91425" marL="91425"/>
                </a:tc>
                <a:tc>
                  <a:txBody>
                    <a:bodyPr/>
                    <a:lstStyle/>
                    <a:p>
                      <a:pPr indent="0" lvl="0" marL="0" rtl="0" algn="l">
                        <a:spcBef>
                          <a:spcPts val="0"/>
                        </a:spcBef>
                        <a:spcAft>
                          <a:spcPts val="0"/>
                        </a:spcAft>
                        <a:buNone/>
                      </a:pPr>
                      <a:r>
                        <a:rPr lang="en"/>
                        <a:t>Xử </a:t>
                      </a:r>
                      <a:r>
                        <a:rPr lang="en"/>
                        <a:t>lý lưu lượng truy cập dữ liệu lớn (big data) với khả năng ghi dữ liệu nhanh và khả năng đọc dữ liệu tốt</a:t>
                      </a:r>
                      <a:endParaRPr/>
                    </a:p>
                  </a:txBody>
                  <a:tcPr marT="91425" marB="91425" marR="91425" marL="91425"/>
                </a:tc>
                <a:tc>
                  <a:txBody>
                    <a:bodyPr/>
                    <a:lstStyle/>
                    <a:p>
                      <a:pPr indent="0" lvl="0" marL="0" rtl="0" algn="l">
                        <a:spcBef>
                          <a:spcPts val="0"/>
                        </a:spcBef>
                        <a:spcAft>
                          <a:spcPts val="0"/>
                        </a:spcAft>
                        <a:buNone/>
                      </a:pPr>
                      <a:r>
                        <a:rPr lang="en"/>
                        <a:t>Xử lý các ứng dụng web có lưu lượng truy cập cao và khả năng truy vấn tốt</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Start the CQL shell</a:t>
            </a:r>
            <a:endParaRPr/>
          </a:p>
          <a:p>
            <a:pPr indent="0" lvl="0" marL="0" rtl="0" algn="l">
              <a:spcBef>
                <a:spcPts val="0"/>
              </a:spcBef>
              <a:spcAft>
                <a:spcPts val="0"/>
              </a:spcAft>
              <a:buNone/>
            </a:pPr>
            <a:r>
              <a:t/>
            </a:r>
            <a:endParaRPr/>
          </a:p>
        </p:txBody>
      </p:sp>
      <p:sp>
        <p:nvSpPr>
          <p:cNvPr id="179" name="Google Shape;179;p2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801400" y="1059737"/>
            <a:ext cx="7335674" cy="391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Documented Shell Commands</a:t>
            </a:r>
            <a:endParaRPr/>
          </a:p>
        </p:txBody>
      </p:sp>
      <p:pic>
        <p:nvPicPr>
          <p:cNvPr id="186" name="Google Shape;186;p28"/>
          <p:cNvPicPr preferRelativeResize="0"/>
          <p:nvPr/>
        </p:nvPicPr>
        <p:blipFill>
          <a:blip r:embed="rId3">
            <a:alphaModFix/>
          </a:blip>
          <a:stretch>
            <a:fillRect/>
          </a:stretch>
        </p:blipFill>
        <p:spPr>
          <a:xfrm>
            <a:off x="992625" y="1243825"/>
            <a:ext cx="7158753" cy="382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KeySpace</a:t>
            </a:r>
            <a:endParaRPr/>
          </a:p>
        </p:txBody>
      </p:sp>
      <p:pic>
        <p:nvPicPr>
          <p:cNvPr id="192" name="Google Shape;192;p29"/>
          <p:cNvPicPr preferRelativeResize="0"/>
          <p:nvPr/>
        </p:nvPicPr>
        <p:blipFill>
          <a:blip r:embed="rId3">
            <a:alphaModFix/>
          </a:blip>
          <a:stretch>
            <a:fillRect/>
          </a:stretch>
        </p:blipFill>
        <p:spPr>
          <a:xfrm>
            <a:off x="923638" y="2128451"/>
            <a:ext cx="7296726" cy="154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Table</a:t>
            </a:r>
            <a:endParaRPr/>
          </a:p>
        </p:txBody>
      </p:sp>
      <p:pic>
        <p:nvPicPr>
          <p:cNvPr id="198" name="Google Shape;198;p30"/>
          <p:cNvPicPr preferRelativeResize="0"/>
          <p:nvPr/>
        </p:nvPicPr>
        <p:blipFill>
          <a:blip r:embed="rId3">
            <a:alphaModFix/>
          </a:blip>
          <a:stretch>
            <a:fillRect/>
          </a:stretch>
        </p:blipFill>
        <p:spPr>
          <a:xfrm>
            <a:off x="774250" y="958375"/>
            <a:ext cx="7347398" cy="398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data</a:t>
            </a:r>
            <a:endParaRPr/>
          </a:p>
        </p:txBody>
      </p:sp>
      <p:pic>
        <p:nvPicPr>
          <p:cNvPr id="204" name="Google Shape;204;p31"/>
          <p:cNvPicPr preferRelativeResize="0"/>
          <p:nvPr/>
        </p:nvPicPr>
        <p:blipFill>
          <a:blip r:embed="rId3">
            <a:alphaModFix/>
          </a:blip>
          <a:stretch>
            <a:fillRect/>
          </a:stretch>
        </p:blipFill>
        <p:spPr>
          <a:xfrm>
            <a:off x="527938" y="1191250"/>
            <a:ext cx="8088116" cy="382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Mục Lục</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Mở đầu dẫn dắt (SQL &amp; NoSQL) </a:t>
            </a:r>
            <a:endParaRPr/>
          </a:p>
          <a:p>
            <a:pPr indent="-342900" lvl="0" marL="457200" rtl="0" algn="l">
              <a:spcBef>
                <a:spcPts val="0"/>
              </a:spcBef>
              <a:spcAft>
                <a:spcPts val="0"/>
              </a:spcAft>
              <a:buSzPts val="1800"/>
              <a:buAutoNum type="arabicPeriod"/>
            </a:pPr>
            <a:r>
              <a:rPr lang="en"/>
              <a:t>Định nghĩa</a:t>
            </a:r>
            <a:endParaRPr/>
          </a:p>
          <a:p>
            <a:pPr indent="-342900" lvl="0" marL="457200" rtl="0" algn="l">
              <a:spcBef>
                <a:spcPts val="0"/>
              </a:spcBef>
              <a:spcAft>
                <a:spcPts val="0"/>
              </a:spcAft>
              <a:buSzPts val="1800"/>
              <a:buAutoNum type="arabicPeriod"/>
            </a:pPr>
            <a:r>
              <a:rPr lang="en"/>
              <a:t>Đặc trưng</a:t>
            </a:r>
            <a:endParaRPr/>
          </a:p>
          <a:p>
            <a:pPr indent="-342900" lvl="0" marL="457200" rtl="0" algn="l">
              <a:spcBef>
                <a:spcPts val="0"/>
              </a:spcBef>
              <a:spcAft>
                <a:spcPts val="0"/>
              </a:spcAft>
              <a:buSzPts val="1800"/>
              <a:buAutoNum type="arabicPeriod"/>
            </a:pPr>
            <a:r>
              <a:rPr lang="en"/>
              <a:t>Ứng dụng</a:t>
            </a:r>
            <a:endParaRPr/>
          </a:p>
          <a:p>
            <a:pPr indent="-342900" lvl="0" marL="457200" rtl="0" algn="l">
              <a:spcBef>
                <a:spcPts val="0"/>
              </a:spcBef>
              <a:spcAft>
                <a:spcPts val="0"/>
              </a:spcAft>
              <a:buSzPts val="1800"/>
              <a:buAutoNum type="arabicPeriod"/>
            </a:pPr>
            <a:r>
              <a:rPr lang="en"/>
              <a:t>Điểm mạnh</a:t>
            </a:r>
            <a:endParaRPr/>
          </a:p>
          <a:p>
            <a:pPr indent="-342900" lvl="0" marL="457200" rtl="0" algn="l">
              <a:spcBef>
                <a:spcPts val="0"/>
              </a:spcBef>
              <a:spcAft>
                <a:spcPts val="0"/>
              </a:spcAft>
              <a:buSzPts val="1800"/>
              <a:buAutoNum type="arabicPeriod"/>
            </a:pPr>
            <a:r>
              <a:rPr lang="en"/>
              <a:t>Tính chất</a:t>
            </a:r>
            <a:endParaRPr/>
          </a:p>
          <a:p>
            <a:pPr indent="-342900" lvl="0" marL="457200" rtl="0" algn="l">
              <a:spcBef>
                <a:spcPts val="0"/>
              </a:spcBef>
              <a:spcAft>
                <a:spcPts val="0"/>
              </a:spcAft>
              <a:buSzPts val="1800"/>
              <a:buAutoNum type="arabicPeriod"/>
            </a:pPr>
            <a:r>
              <a:rPr lang="en"/>
              <a:t>Cơ chế lưu dữ liệu</a:t>
            </a:r>
            <a:endParaRPr/>
          </a:p>
          <a:p>
            <a:pPr indent="-342900" lvl="0" marL="457200" rtl="0" algn="l">
              <a:spcBef>
                <a:spcPts val="0"/>
              </a:spcBef>
              <a:spcAft>
                <a:spcPts val="0"/>
              </a:spcAft>
              <a:buSzPts val="1800"/>
              <a:buAutoNum type="arabicPeriod"/>
            </a:pPr>
            <a:r>
              <a:rPr lang="en"/>
              <a:t>Vận dụng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data</a:t>
            </a:r>
            <a:endParaRPr/>
          </a:p>
        </p:txBody>
      </p:sp>
      <p:pic>
        <p:nvPicPr>
          <p:cNvPr id="210" name="Google Shape;210;p32"/>
          <p:cNvPicPr preferRelativeResize="0"/>
          <p:nvPr/>
        </p:nvPicPr>
        <p:blipFill>
          <a:blip r:embed="rId3">
            <a:alphaModFix/>
          </a:blip>
          <a:stretch>
            <a:fillRect/>
          </a:stretch>
        </p:blipFill>
        <p:spPr>
          <a:xfrm>
            <a:off x="1142300" y="1424450"/>
            <a:ext cx="6859402" cy="3719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id automatically</a:t>
            </a:r>
            <a:endParaRPr/>
          </a:p>
        </p:txBody>
      </p:sp>
      <p:pic>
        <p:nvPicPr>
          <p:cNvPr id="216" name="Google Shape;216;p33"/>
          <p:cNvPicPr preferRelativeResize="0"/>
          <p:nvPr/>
        </p:nvPicPr>
        <p:blipFill>
          <a:blip r:embed="rId3">
            <a:alphaModFix/>
          </a:blip>
          <a:stretch>
            <a:fillRect/>
          </a:stretch>
        </p:blipFill>
        <p:spPr>
          <a:xfrm>
            <a:off x="152400" y="2274625"/>
            <a:ext cx="8839200" cy="17540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&amp; NOSQL</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1104900" y="1017788"/>
            <a:ext cx="6934200" cy="364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(Not only SQL)</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0" y="1043940"/>
            <a:ext cx="9144000" cy="30556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(Not only SQL)</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0" y="1008650"/>
            <a:ext cx="9144000" cy="413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 Định nghĩa</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Cassandra là </a:t>
            </a:r>
            <a:r>
              <a:rPr b="1" lang="en"/>
              <a:t>hệ cơ sở dữ liệu phân tán</a:t>
            </a:r>
            <a:r>
              <a:rPr lang="en"/>
              <a:t>, kết hợp những gì tinh túy nhất của Google Bigtable và Amazon DynamoDB. Ngôn ngữ phát triển Cassandra là </a:t>
            </a:r>
            <a:r>
              <a:rPr b="1" lang="en"/>
              <a:t>Java</a:t>
            </a:r>
            <a:r>
              <a:rPr lang="en"/>
              <a:t>.</a:t>
            </a:r>
            <a:br>
              <a:rPr lang="en"/>
            </a:br>
            <a:endParaRPr/>
          </a:p>
          <a:p>
            <a:pPr indent="-342900" lvl="0" marL="457200" rtl="0" algn="l">
              <a:spcBef>
                <a:spcPts val="0"/>
              </a:spcBef>
              <a:spcAft>
                <a:spcPts val="0"/>
              </a:spcAft>
              <a:buSzPts val="1800"/>
              <a:buChar char="-"/>
            </a:pPr>
            <a:r>
              <a:rPr lang="en"/>
              <a:t>Dữ liệu được lưu trữ trên nhiều </a:t>
            </a:r>
            <a:r>
              <a:rPr b="1" lang="en"/>
              <a:t>node</a:t>
            </a:r>
            <a:r>
              <a:rPr lang="en"/>
              <a:t> của nhiều máy khác nhau, theo cơ chế </a:t>
            </a:r>
            <a:r>
              <a:rPr b="1" lang="en"/>
              <a:t>P2P. </a:t>
            </a:r>
            <a:r>
              <a:rPr lang="en"/>
              <a:t>Hiệu năng xử lý của hệ thống cũng tăng theo số node (nếu càng nhiều node thì càng xử lý được nhiều request).</a:t>
            </a:r>
            <a:br>
              <a:rPr lang="en"/>
            </a:br>
            <a:endParaRPr/>
          </a:p>
          <a:p>
            <a:pPr indent="-342900" lvl="0" marL="457200" rtl="0" algn="l">
              <a:spcBef>
                <a:spcPts val="0"/>
              </a:spcBef>
              <a:spcAft>
                <a:spcPts val="0"/>
              </a:spcAft>
              <a:buSzPts val="1800"/>
              <a:buChar char="-"/>
            </a:pPr>
            <a:r>
              <a:rPr lang="en"/>
              <a:t>Điều đó sẽ giúp cho Cassandra dễ dàng </a:t>
            </a:r>
            <a:r>
              <a:rPr b="1" lang="en"/>
              <a:t>scale theo chiều ngang</a:t>
            </a:r>
            <a:r>
              <a:rPr lang="en"/>
              <a:t>.</a:t>
            </a:r>
            <a:endParaRPr/>
          </a:p>
        </p:txBody>
      </p:sp>
      <p:pic>
        <p:nvPicPr>
          <p:cNvPr id="120" name="Google Shape;120;p18"/>
          <p:cNvPicPr preferRelativeResize="0"/>
          <p:nvPr/>
        </p:nvPicPr>
        <p:blipFill>
          <a:blip r:embed="rId3">
            <a:alphaModFix amt="20000"/>
          </a:blip>
          <a:stretch>
            <a:fillRect/>
          </a:stretch>
        </p:blipFill>
        <p:spPr>
          <a:xfrm>
            <a:off x="2800350" y="938213"/>
            <a:ext cx="3848100"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 Đặc trưng</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Tính phân tán và không tập trung (</a:t>
            </a:r>
            <a:r>
              <a:rPr b="1" lang="en" sz="1500">
                <a:solidFill>
                  <a:srgbClr val="000000"/>
                </a:solidFill>
                <a:latin typeface="Arial"/>
                <a:ea typeface="Arial"/>
                <a:cs typeface="Arial"/>
                <a:sym typeface="Arial"/>
              </a:rPr>
              <a:t>distributed and decentralized</a:t>
            </a:r>
            <a:r>
              <a:rPr lang="en" sz="1500">
                <a:solidFill>
                  <a:srgbClr val="000000"/>
                </a:solidFill>
                <a:latin typeface="Arial"/>
                <a:ea typeface="Arial"/>
                <a:cs typeface="Arial"/>
                <a:sym typeface="Arial"/>
              </a:rPr>
              <a:t>): Phân chia dữ liệu thành nhiều phần, đặt trên nhiều node khác nhau</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Tính mềm dẻo (</a:t>
            </a:r>
            <a:r>
              <a:rPr b="1" lang="en" sz="1500">
                <a:solidFill>
                  <a:srgbClr val="000000"/>
                </a:solidFill>
                <a:latin typeface="Arial"/>
                <a:ea typeface="Arial"/>
                <a:cs typeface="Arial"/>
                <a:sym typeface="Arial"/>
              </a:rPr>
              <a:t>elastic scalability</a:t>
            </a:r>
            <a:r>
              <a:rPr lang="en" sz="1500">
                <a:solidFill>
                  <a:srgbClr val="000000"/>
                </a:solidFill>
                <a:latin typeface="Arial"/>
                <a:ea typeface="Arial"/>
                <a:cs typeface="Arial"/>
                <a:sym typeface="Arial"/>
              </a:rPr>
              <a:t>): Hệ thống có thể dễ dàng mở rộng hoặc giảm bớt số node trong cluster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Tính sẵn sàng cao (</a:t>
            </a:r>
            <a:r>
              <a:rPr b="1" lang="en" sz="1500">
                <a:solidFill>
                  <a:srgbClr val="000000"/>
                </a:solidFill>
                <a:latin typeface="Arial"/>
                <a:ea typeface="Arial"/>
                <a:cs typeface="Arial"/>
                <a:sym typeface="Arial"/>
              </a:rPr>
              <a:t>high availability</a:t>
            </a:r>
            <a:r>
              <a:rPr lang="en" sz="1500">
                <a:solidFill>
                  <a:srgbClr val="000000"/>
                </a:solidFill>
                <a:latin typeface="Arial"/>
                <a:ea typeface="Arial"/>
                <a:cs typeface="Arial"/>
                <a:sym typeface="Arial"/>
              </a:rPr>
              <a:t>): Dữ liệu được sao lưu thành nhiều bản và được chia thành nhiều node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Tính chấp nhận lỗi (</a:t>
            </a:r>
            <a:r>
              <a:rPr b="1" lang="en" sz="1500">
                <a:solidFill>
                  <a:srgbClr val="000000"/>
                </a:solidFill>
                <a:latin typeface="Arial"/>
                <a:ea typeface="Arial"/>
                <a:cs typeface="Arial"/>
                <a:sym typeface="Arial"/>
              </a:rPr>
              <a:t>fault tolerance</a:t>
            </a:r>
            <a:r>
              <a:rPr lang="en" sz="1500">
                <a:solidFill>
                  <a:srgbClr val="000000"/>
                </a:solidFill>
                <a:latin typeface="Arial"/>
                <a:ea typeface="Arial"/>
                <a:cs typeface="Arial"/>
                <a:sym typeface="Arial"/>
              </a:rPr>
              <a:t>): Do dữ liệu được sao chép thành nhiều bản trên các node của cluster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Tính hướng cột (</a:t>
            </a:r>
            <a:r>
              <a:rPr b="1" lang="en" sz="1500">
                <a:solidFill>
                  <a:srgbClr val="000000"/>
                </a:solidFill>
                <a:latin typeface="Arial"/>
                <a:ea typeface="Arial"/>
                <a:cs typeface="Arial"/>
                <a:sym typeface="Arial"/>
              </a:rPr>
              <a:t>column oriented key-value store</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Hiệu năng cao (</a:t>
            </a:r>
            <a:r>
              <a:rPr b="1" lang="en" sz="1500">
                <a:solidFill>
                  <a:srgbClr val="000000"/>
                </a:solidFill>
                <a:latin typeface="Arial"/>
                <a:ea typeface="Arial"/>
                <a:cs typeface="Arial"/>
                <a:sym typeface="Arial"/>
              </a:rPr>
              <a:t>high performance</a:t>
            </a:r>
            <a:r>
              <a:rPr lang="en" sz="1500">
                <a:solidFill>
                  <a:srgbClr val="000000"/>
                </a:solidFill>
                <a:latin typeface="Arial"/>
                <a:ea typeface="Arial"/>
                <a:cs typeface="Arial"/>
                <a:sym typeface="Arial"/>
              </a:rPr>
              <a:t>): Được thiết kế đầy đủ lợi ích cho máy đa luồng/đa lõi, có thể chạy trên hàng chục những máy được đặt trong các trung tâm dữ liệu với quy mô nhất quán và liên tục với hàng trăm terabyte dữ liệu</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2300"/>
          </a:p>
        </p:txBody>
      </p:sp>
      <p:pic>
        <p:nvPicPr>
          <p:cNvPr id="127" name="Google Shape;127;p19"/>
          <p:cNvPicPr preferRelativeResize="0"/>
          <p:nvPr/>
        </p:nvPicPr>
        <p:blipFill>
          <a:blip r:embed="rId3">
            <a:alphaModFix amt="20000"/>
          </a:blip>
          <a:stretch>
            <a:fillRect/>
          </a:stretch>
        </p:blipFill>
        <p:spPr>
          <a:xfrm>
            <a:off x="2647950" y="785813"/>
            <a:ext cx="3848100" cy="35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 Ứng dụng</a:t>
            </a:r>
            <a:endParaRPr/>
          </a:p>
          <a:p>
            <a:pPr indent="0" lvl="0" marL="0" rtl="0" algn="l">
              <a:spcBef>
                <a:spcPts val="0"/>
              </a:spcBef>
              <a:spcAft>
                <a:spcPts val="0"/>
              </a:spcAft>
              <a:buNone/>
            </a:pPr>
            <a:r>
              <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lnSpc>
                <a:spcPct val="136363"/>
              </a:lnSpc>
              <a:spcBef>
                <a:spcPts val="2000"/>
              </a:spcBef>
              <a:spcAft>
                <a:spcPts val="0"/>
              </a:spcAft>
              <a:buSzPts val="1800"/>
              <a:buChar char="-"/>
            </a:pPr>
            <a:r>
              <a:rPr lang="en">
                <a:solidFill>
                  <a:srgbClr val="111111"/>
                </a:solidFill>
                <a:highlight>
                  <a:srgbClr val="FFFFFF"/>
                </a:highlight>
              </a:rPr>
              <a:t>Messaging</a:t>
            </a:r>
            <a:br>
              <a:rPr lang="en">
                <a:solidFill>
                  <a:srgbClr val="111111"/>
                </a:solidFill>
                <a:highlight>
                  <a:srgbClr val="FFFFFF"/>
                </a:highlight>
              </a:rPr>
            </a:br>
            <a:br>
              <a:rPr lang="en">
                <a:solidFill>
                  <a:srgbClr val="111111"/>
                </a:solidFill>
                <a:highlight>
                  <a:srgbClr val="FFFFFF"/>
                </a:highlight>
              </a:rPr>
            </a:br>
            <a:endParaRPr>
              <a:solidFill>
                <a:srgbClr val="111111"/>
              </a:solidFill>
              <a:highlight>
                <a:srgbClr val="FFFFFF"/>
              </a:highlight>
            </a:endParaRPr>
          </a:p>
          <a:p>
            <a:pPr indent="-342900" lvl="0" marL="457200" rtl="0" algn="l">
              <a:spcBef>
                <a:spcPts val="0"/>
              </a:spcBef>
              <a:spcAft>
                <a:spcPts val="0"/>
              </a:spcAft>
              <a:buSzPts val="1800"/>
              <a:buChar char="-"/>
            </a:pPr>
            <a:r>
              <a:rPr lang="en"/>
              <a:t>Internet of things</a:t>
            </a:r>
            <a:br>
              <a:rPr lang="en"/>
            </a:br>
            <a:br>
              <a:rPr lang="en"/>
            </a:br>
            <a:br>
              <a:rPr lang="en"/>
            </a:br>
            <a:endParaRPr/>
          </a:p>
          <a:p>
            <a:pPr indent="-342900" lvl="0" marL="457200" rtl="0" algn="l">
              <a:spcBef>
                <a:spcPts val="0"/>
              </a:spcBef>
              <a:spcAft>
                <a:spcPts val="0"/>
              </a:spcAft>
              <a:buSzPts val="1800"/>
              <a:buChar char="-"/>
            </a:pPr>
            <a:r>
              <a:rPr lang="en"/>
              <a:t>Social Media Analytics and recommendation engine</a:t>
            </a:r>
            <a:endParaRPr/>
          </a:p>
        </p:txBody>
      </p:sp>
      <p:pic>
        <p:nvPicPr>
          <p:cNvPr id="134" name="Google Shape;134;p20"/>
          <p:cNvPicPr preferRelativeResize="0"/>
          <p:nvPr/>
        </p:nvPicPr>
        <p:blipFill>
          <a:blip r:embed="rId3">
            <a:alphaModFix/>
          </a:blip>
          <a:stretch>
            <a:fillRect/>
          </a:stretch>
        </p:blipFill>
        <p:spPr>
          <a:xfrm>
            <a:off x="3740326" y="1083450"/>
            <a:ext cx="2147750" cy="2122600"/>
          </a:xfrm>
          <a:prstGeom prst="rect">
            <a:avLst/>
          </a:prstGeom>
          <a:noFill/>
          <a:ln>
            <a:noFill/>
          </a:ln>
        </p:spPr>
      </p:pic>
      <p:pic>
        <p:nvPicPr>
          <p:cNvPr id="135" name="Google Shape;135;p20"/>
          <p:cNvPicPr preferRelativeResize="0"/>
          <p:nvPr/>
        </p:nvPicPr>
        <p:blipFill>
          <a:blip r:embed="rId4">
            <a:alphaModFix/>
          </a:blip>
          <a:stretch>
            <a:fillRect/>
          </a:stretch>
        </p:blipFill>
        <p:spPr>
          <a:xfrm>
            <a:off x="6747275" y="2169250"/>
            <a:ext cx="1905000"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 Điểm mạnh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21"/>
          <p:cNvSpPr txBox="1"/>
          <p:nvPr>
            <p:ph idx="1" type="body"/>
          </p:nvPr>
        </p:nvSpPr>
        <p:spPr>
          <a:xfrm>
            <a:off x="311700" y="1118500"/>
            <a:ext cx="8520600" cy="3339000"/>
          </a:xfrm>
          <a:prstGeom prst="rect">
            <a:avLst/>
          </a:prstGeom>
        </p:spPr>
        <p:txBody>
          <a:bodyPr anchorCtr="0" anchor="t" bIns="91425" lIns="91425" spcFirstLastPara="1" rIns="91425" wrap="square" tIns="91425">
            <a:normAutofit/>
          </a:bodyPr>
          <a:lstStyle/>
          <a:p>
            <a:pPr indent="-342900" lvl="0" marL="457200" rtl="0" algn="just">
              <a:lnSpc>
                <a:spcPct val="136363"/>
              </a:lnSpc>
              <a:spcBef>
                <a:spcPts val="2000"/>
              </a:spcBef>
              <a:spcAft>
                <a:spcPts val="0"/>
              </a:spcAft>
              <a:buSzPts val="1800"/>
              <a:buChar char="●"/>
            </a:pPr>
            <a:r>
              <a:rPr b="1" i="1" lang="en" sz="1650">
                <a:solidFill>
                  <a:srgbClr val="111111"/>
                </a:solidFill>
                <a:highlight>
                  <a:srgbClr val="FFFFFF"/>
                </a:highlight>
              </a:rPr>
              <a:t>Hệ thống phân tán</a:t>
            </a:r>
            <a:r>
              <a:rPr lang="en" sz="1650">
                <a:solidFill>
                  <a:srgbClr val="111111"/>
                </a:solidFill>
                <a:highlight>
                  <a:srgbClr val="FFFFFF"/>
                </a:highlight>
              </a:rPr>
              <a:t> : </a:t>
            </a:r>
            <a:r>
              <a:rPr lang="en" sz="1450">
                <a:solidFill>
                  <a:srgbClr val="222222"/>
                </a:solidFill>
                <a:highlight>
                  <a:srgbClr val="FFFFFF"/>
                </a:highlight>
              </a:rPr>
              <a:t>Do Cassandra được kế thừa từ Amazon DynamoDB nên tính mở rộng của nó là khá lớn. Khi tốc độ xử lý của hệ thống không đủ thì ta chỉ cần thêm node mới vào là được.</a:t>
            </a:r>
            <a:endParaRPr sz="1950">
              <a:solidFill>
                <a:srgbClr val="111111"/>
              </a:solidFill>
              <a:highlight>
                <a:srgbClr val="FFFFFF"/>
              </a:highlight>
            </a:endParaRPr>
          </a:p>
          <a:p>
            <a:pPr indent="-342900" lvl="0" marL="457200" rtl="0" algn="just">
              <a:lnSpc>
                <a:spcPct val="150000"/>
              </a:lnSpc>
              <a:spcBef>
                <a:spcPts val="0"/>
              </a:spcBef>
              <a:spcAft>
                <a:spcPts val="0"/>
              </a:spcAft>
              <a:buSzPts val="1800"/>
              <a:buChar char="●"/>
            </a:pPr>
            <a:r>
              <a:rPr b="1" i="1" lang="en" sz="1650">
                <a:solidFill>
                  <a:srgbClr val="111111"/>
                </a:solidFill>
                <a:highlight>
                  <a:srgbClr val="FFFFFF"/>
                </a:highlight>
              </a:rPr>
              <a:t>Partitioning</a:t>
            </a:r>
            <a:r>
              <a:rPr b="1" i="1" lang="en" sz="1450">
                <a:solidFill>
                  <a:srgbClr val="111111"/>
                </a:solidFill>
                <a:highlight>
                  <a:srgbClr val="FFFFFF"/>
                </a:highlight>
              </a:rPr>
              <a:t> </a:t>
            </a:r>
            <a:r>
              <a:rPr lang="en" sz="1450">
                <a:solidFill>
                  <a:srgbClr val="111111"/>
                </a:solidFill>
                <a:highlight>
                  <a:srgbClr val="FFFFFF"/>
                </a:highlight>
              </a:rPr>
              <a:t>: </a:t>
            </a:r>
            <a:r>
              <a:rPr lang="en" sz="1400">
                <a:solidFill>
                  <a:srgbClr val="222222"/>
                </a:solidFill>
                <a:highlight>
                  <a:srgbClr val="FFFFFF"/>
                </a:highlight>
              </a:rPr>
              <a:t>Là kiến trúc phân phối dữ liệu trên nhiều node bên trong cluster.</a:t>
            </a:r>
            <a:endParaRPr sz="1400">
              <a:solidFill>
                <a:srgbClr val="222222"/>
              </a:solidFill>
              <a:highlight>
                <a:srgbClr val="FFFFFF"/>
              </a:highlight>
            </a:endParaRPr>
          </a:p>
          <a:p>
            <a:pPr indent="-336550" lvl="0" marL="457200" rtl="0" algn="just">
              <a:lnSpc>
                <a:spcPct val="150000"/>
              </a:lnSpc>
              <a:spcBef>
                <a:spcPts val="0"/>
              </a:spcBef>
              <a:spcAft>
                <a:spcPts val="0"/>
              </a:spcAft>
              <a:buClr>
                <a:srgbClr val="222222"/>
              </a:buClr>
              <a:buSzPts val="1700"/>
              <a:buChar char="-"/>
            </a:pPr>
            <a:r>
              <a:rPr lang="en" sz="1450">
                <a:solidFill>
                  <a:srgbClr val="222222"/>
                </a:solidFill>
                <a:highlight>
                  <a:srgbClr val="FFFFFF"/>
                </a:highlight>
              </a:rPr>
              <a:t>Dựa theo thuật toán Consistent Hashing thì mỗi node sẽ được cấp phát 1 token, và dựa vào token này sẽ phân phối dữ liệu đến từng node.</a:t>
            </a:r>
            <a:endParaRPr sz="1450">
              <a:solidFill>
                <a:srgbClr val="222222"/>
              </a:solidFill>
              <a:highlight>
                <a:srgbClr val="FFFFFF"/>
              </a:highlight>
            </a:endParaRPr>
          </a:p>
          <a:p>
            <a:pPr indent="-320675" lvl="0" marL="457200" rtl="0" algn="just">
              <a:lnSpc>
                <a:spcPct val="150000"/>
              </a:lnSpc>
              <a:spcBef>
                <a:spcPts val="0"/>
              </a:spcBef>
              <a:spcAft>
                <a:spcPts val="0"/>
              </a:spcAft>
              <a:buClr>
                <a:srgbClr val="222222"/>
              </a:buClr>
              <a:buSzPts val="1450"/>
              <a:buChar char="-"/>
            </a:pPr>
            <a:r>
              <a:rPr lang="en" sz="1450">
                <a:solidFill>
                  <a:srgbClr val="222222"/>
                </a:solidFill>
                <a:highlight>
                  <a:srgbClr val="FFFFFF"/>
                </a:highlight>
              </a:rPr>
              <a:t>Dữ liệu được tạo ra nhờ replication sẽ tự động phân chia đến từng node.</a:t>
            </a:r>
            <a:endParaRPr sz="1450">
              <a:solidFill>
                <a:srgbClr val="222222"/>
              </a:solidFill>
              <a:highlight>
                <a:srgbClr val="FFFFFF"/>
              </a:highlight>
            </a:endParaRPr>
          </a:p>
          <a:p>
            <a:pPr indent="-342900" lvl="0" marL="457200" rtl="0" algn="just">
              <a:lnSpc>
                <a:spcPct val="150000"/>
              </a:lnSpc>
              <a:spcBef>
                <a:spcPts val="0"/>
              </a:spcBef>
              <a:spcAft>
                <a:spcPts val="0"/>
              </a:spcAft>
              <a:buSzPts val="1800"/>
              <a:buChar char="●"/>
            </a:pPr>
            <a:r>
              <a:rPr b="1" i="1" lang="en" sz="1650">
                <a:solidFill>
                  <a:srgbClr val="111111"/>
                </a:solidFill>
                <a:highlight>
                  <a:schemeClr val="lt1"/>
                </a:highlight>
              </a:rPr>
              <a:t>Gossip Protocol</a:t>
            </a:r>
            <a:r>
              <a:rPr b="1" i="1" lang="en" sz="1450">
                <a:solidFill>
                  <a:srgbClr val="111111"/>
                </a:solidFill>
                <a:highlight>
                  <a:schemeClr val="lt1"/>
                </a:highlight>
              </a:rPr>
              <a:t> </a:t>
            </a:r>
            <a:r>
              <a:rPr lang="en" sz="1450">
                <a:solidFill>
                  <a:srgbClr val="111111"/>
                </a:solidFill>
                <a:highlight>
                  <a:schemeClr val="lt1"/>
                </a:highlight>
              </a:rPr>
              <a:t>: </a:t>
            </a:r>
            <a:r>
              <a:rPr lang="en" sz="1150">
                <a:solidFill>
                  <a:srgbClr val="222222"/>
                </a:solidFill>
                <a:highlight>
                  <a:srgbClr val="FFFFFF"/>
                </a:highlight>
                <a:latin typeface="Verdana"/>
                <a:ea typeface="Verdana"/>
                <a:cs typeface="Verdana"/>
                <a:sym typeface="Verdana"/>
              </a:rPr>
              <a:t>Là giao thức truyền thông giữa các node trong cluster. Cơ bản là truyền thông P2P.</a:t>
            </a:r>
            <a:r>
              <a:rPr lang="en" sz="1400">
                <a:solidFill>
                  <a:srgbClr val="222222"/>
                </a:solidFill>
                <a:highlight>
                  <a:schemeClr val="lt1"/>
                </a:highlight>
              </a:rPr>
              <a:t> cluster.</a:t>
            </a:r>
            <a:endParaRPr sz="1450">
              <a:solidFill>
                <a:srgbClr val="222222"/>
              </a:solidFill>
              <a:highlight>
                <a:srgbClr val="FFFFFF"/>
              </a:highlight>
            </a:endParaRPr>
          </a:p>
        </p:txBody>
      </p:sp>
      <p:pic>
        <p:nvPicPr>
          <p:cNvPr id="142" name="Google Shape;142;p21"/>
          <p:cNvPicPr preferRelativeResize="0"/>
          <p:nvPr/>
        </p:nvPicPr>
        <p:blipFill>
          <a:blip r:embed="rId3">
            <a:alphaModFix/>
          </a:blip>
          <a:stretch>
            <a:fillRect/>
          </a:stretch>
        </p:blipFill>
        <p:spPr>
          <a:xfrm>
            <a:off x="6887975" y="2690975"/>
            <a:ext cx="1944325" cy="113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