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1ea17545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1ea17545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e138fb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2e138fb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e95de0e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e95de0e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a1754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1ea1754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solidFill>
                  <a:schemeClr val="dk1"/>
                </a:solidFill>
                <a:latin typeface="Times New Roman"/>
                <a:ea typeface="Times New Roman"/>
                <a:cs typeface="Times New Roman"/>
                <a:sym typeface="Times New Roman"/>
              </a:rPr>
              <a:t>Dữ liệu lớn là một thuật ngữ chỉ bộ dữ liệu lớn hoặc phức tạp mà các phương pháp truyền thống không đủ các ứng dụng để xử lý dữ liệu này</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DL quá lớn, cần các thuật toán giải thuật để giải quyết bài toán dữ liệu lớn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2e138fb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2e138fb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có 1 bài toán: 1 tập dữ liệu hoa lớn, đưa input vào dự đoán ra hoa đó thuộc lớp hoa nào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2e138fb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2e138fb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có 1 bài toán: 1 tập dữ liệu hoa lớn, đưa input vào dự đoán ra hoa đó thuộc lớp hoa nào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2e138fb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2e138fb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có 1 bài toán: 1 tập dữ liệu hoa lớn, đưa input vào dự đoán ra hoa đó thuộc lớp hoa nào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1ea17545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1ea17545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Một phân loại Naive Bayes dựa trên ý tưởng nó là một lớp được dự đoán bằng các giá trị của đặc trưng cho các thành viên của lớp đó. Các đối tượng là một nhóm (group) trong các lớp nếu chúng có cùng các đặc trưng chung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e95de0e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e95de0e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2e138fbc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2e138fbc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1ea17545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1ea17545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a:t>
            </a:r>
            <a:r>
              <a:rPr lang="en"/>
              <a:t>Nearest Neighbor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KNN, MapReduce trong bài toán phân dự đoán lớp hoa </a:t>
            </a:r>
            <a:endParaRPr/>
          </a:p>
        </p:txBody>
      </p:sp>
      <p:sp>
        <p:nvSpPr>
          <p:cNvPr id="68" name="Google Shape;68;p13"/>
          <p:cNvSpPr txBox="1"/>
          <p:nvPr/>
        </p:nvSpPr>
        <p:spPr>
          <a:xfrm>
            <a:off x="4847550" y="4233375"/>
            <a:ext cx="37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Nhóm 1: Vũ, Tuyết Anh, Hằng, Vân</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 MapReduce</a:t>
            </a:r>
            <a:endParaRPr/>
          </a:p>
          <a:p>
            <a:pPr indent="0" lvl="0" marL="0" rtl="0" algn="l">
              <a:spcBef>
                <a:spcPts val="0"/>
              </a:spcBef>
              <a:spcAft>
                <a:spcPts val="0"/>
              </a:spcAft>
              <a:buNone/>
            </a:pPr>
            <a:r>
              <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0" y="1106775"/>
            <a:ext cx="9143999" cy="362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 MapReduce</a:t>
            </a:r>
            <a:endParaRPr/>
          </a:p>
          <a:p>
            <a:pPr indent="0" lvl="0" marL="0" rtl="0" algn="l">
              <a:spcBef>
                <a:spcPts val="0"/>
              </a:spcBef>
              <a:spcAft>
                <a:spcPts val="0"/>
              </a:spcAft>
              <a:buNone/>
            </a:pPr>
            <a:r>
              <a:t/>
            </a:r>
            <a:endParaRPr/>
          </a:p>
        </p:txBody>
      </p:sp>
      <p:sp>
        <p:nvSpPr>
          <p:cNvPr id="139" name="Google Shape;13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0" y="1211833"/>
            <a:ext cx="9144000" cy="35992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2486797" y="0"/>
            <a:ext cx="417040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Formula </a:t>
            </a:r>
            <a:endParaRPr/>
          </a:p>
        </p:txBody>
      </p:sp>
      <p:pic>
        <p:nvPicPr>
          <p:cNvPr id="75" name="Google Shape;75;p14"/>
          <p:cNvPicPr preferRelativeResize="0"/>
          <p:nvPr/>
        </p:nvPicPr>
        <p:blipFill>
          <a:blip r:embed="rId3">
            <a:alphaModFix/>
          </a:blip>
          <a:stretch>
            <a:fillRect/>
          </a:stretch>
        </p:blipFill>
        <p:spPr>
          <a:xfrm>
            <a:off x="1853938" y="1266326"/>
            <a:ext cx="5436124" cy="302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Iris flower problem</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Formula </a:t>
            </a:r>
            <a:endParaRPr/>
          </a:p>
        </p:txBody>
      </p:sp>
      <p:pic>
        <p:nvPicPr>
          <p:cNvPr id="82" name="Google Shape;82;p15"/>
          <p:cNvPicPr preferRelativeResize="0"/>
          <p:nvPr/>
        </p:nvPicPr>
        <p:blipFill>
          <a:blip r:embed="rId3">
            <a:alphaModFix/>
          </a:blip>
          <a:stretch>
            <a:fillRect/>
          </a:stretch>
        </p:blipFill>
        <p:spPr>
          <a:xfrm>
            <a:off x="770288" y="1314450"/>
            <a:ext cx="7858125" cy="28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Iris flower </a:t>
            </a:r>
            <a:r>
              <a:rPr lang="en"/>
              <a:t>solutions</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44500" lvl="0" marL="457200" rtl="0" algn="just">
              <a:lnSpc>
                <a:spcPct val="50000"/>
              </a:lnSpc>
              <a:spcBef>
                <a:spcPts val="1000"/>
              </a:spcBef>
              <a:spcAft>
                <a:spcPts val="0"/>
              </a:spcAft>
              <a:buSzPts val="3400"/>
              <a:buChar char="-"/>
            </a:pPr>
            <a:r>
              <a:rPr lang="en" sz="2900">
                <a:solidFill>
                  <a:srgbClr val="24292F"/>
                </a:solidFill>
                <a:latin typeface="Times New Roman"/>
                <a:ea typeface="Times New Roman"/>
                <a:cs typeface="Times New Roman"/>
                <a:sym typeface="Times New Roman"/>
              </a:rPr>
              <a:t>K-Nearest Neighbors (KNN): </a:t>
            </a:r>
            <a:endParaRPr sz="2900">
              <a:solidFill>
                <a:srgbClr val="24292F"/>
              </a:solidFill>
              <a:latin typeface="Times New Roman"/>
              <a:ea typeface="Times New Roman"/>
              <a:cs typeface="Times New Roman"/>
              <a:sym typeface="Times New Roman"/>
            </a:endParaRPr>
          </a:p>
          <a:p>
            <a:pPr indent="-444500" lvl="0" marL="457200" rtl="0" algn="just">
              <a:lnSpc>
                <a:spcPct val="50000"/>
              </a:lnSpc>
              <a:spcBef>
                <a:spcPts val="0"/>
              </a:spcBef>
              <a:spcAft>
                <a:spcPts val="0"/>
              </a:spcAft>
              <a:buSzPts val="3400"/>
              <a:buChar char="-"/>
            </a:pPr>
            <a:r>
              <a:rPr lang="en" sz="2900">
                <a:solidFill>
                  <a:srgbClr val="24292F"/>
                </a:solidFill>
                <a:latin typeface="Times New Roman"/>
                <a:ea typeface="Times New Roman"/>
                <a:cs typeface="Times New Roman"/>
                <a:sym typeface="Times New Roman"/>
              </a:rPr>
              <a:t>Decision Tree (Cây quyết định)</a:t>
            </a:r>
            <a:endParaRPr sz="2900">
              <a:solidFill>
                <a:srgbClr val="24292F"/>
              </a:solidFill>
              <a:latin typeface="Times New Roman"/>
              <a:ea typeface="Times New Roman"/>
              <a:cs typeface="Times New Roman"/>
              <a:sym typeface="Times New Roman"/>
            </a:endParaRPr>
          </a:p>
          <a:p>
            <a:pPr indent="-444500" lvl="0" marL="457200" rtl="0" algn="just">
              <a:lnSpc>
                <a:spcPct val="50000"/>
              </a:lnSpc>
              <a:spcBef>
                <a:spcPts val="0"/>
              </a:spcBef>
              <a:spcAft>
                <a:spcPts val="0"/>
              </a:spcAft>
              <a:buSzPts val="3400"/>
              <a:buChar char="-"/>
            </a:pPr>
            <a:r>
              <a:rPr lang="en" sz="2900">
                <a:solidFill>
                  <a:srgbClr val="24292F"/>
                </a:solidFill>
                <a:latin typeface="Times New Roman"/>
                <a:ea typeface="Times New Roman"/>
                <a:cs typeface="Times New Roman"/>
                <a:sym typeface="Times New Roman"/>
              </a:rPr>
              <a:t>Support Vector Machine (SVM): </a:t>
            </a:r>
            <a:endParaRPr sz="2900">
              <a:solidFill>
                <a:srgbClr val="24292F"/>
              </a:solidFill>
              <a:latin typeface="Times New Roman"/>
              <a:ea typeface="Times New Roman"/>
              <a:cs typeface="Times New Roman"/>
              <a:sym typeface="Times New Roman"/>
            </a:endParaRPr>
          </a:p>
          <a:p>
            <a:pPr indent="-444500" lvl="0" marL="457200" rtl="0" algn="just">
              <a:lnSpc>
                <a:spcPct val="50000"/>
              </a:lnSpc>
              <a:spcBef>
                <a:spcPts val="0"/>
              </a:spcBef>
              <a:spcAft>
                <a:spcPts val="0"/>
              </a:spcAft>
              <a:buSzPts val="3400"/>
              <a:buChar char="-"/>
            </a:pPr>
            <a:r>
              <a:rPr lang="en" sz="2900">
                <a:solidFill>
                  <a:srgbClr val="24292F"/>
                </a:solidFill>
                <a:latin typeface="Times New Roman"/>
                <a:ea typeface="Times New Roman"/>
                <a:cs typeface="Times New Roman"/>
                <a:sym typeface="Times New Roman"/>
              </a:rPr>
              <a:t>Neural Networks (Mạng thần kinh nhân tạo): </a:t>
            </a:r>
            <a:endParaRPr sz="2900">
              <a:solidFill>
                <a:srgbClr val="24292F"/>
              </a:solidFill>
              <a:latin typeface="Times New Roman"/>
              <a:ea typeface="Times New Roman"/>
              <a:cs typeface="Times New Roman"/>
              <a:sym typeface="Times New Roman"/>
            </a:endParaRPr>
          </a:p>
          <a:p>
            <a:pPr indent="-444500" lvl="0" marL="457200" rtl="0" algn="just">
              <a:lnSpc>
                <a:spcPct val="50000"/>
              </a:lnSpc>
              <a:spcBef>
                <a:spcPts val="0"/>
              </a:spcBef>
              <a:spcAft>
                <a:spcPts val="0"/>
              </a:spcAft>
              <a:buSzPts val="3400"/>
              <a:buChar char="-"/>
            </a:pPr>
            <a:r>
              <a:rPr lang="en" sz="2900">
                <a:solidFill>
                  <a:srgbClr val="000000"/>
                </a:solidFill>
                <a:latin typeface="Times New Roman"/>
                <a:ea typeface="Times New Roman"/>
                <a:cs typeface="Times New Roman"/>
                <a:sym typeface="Times New Roman"/>
              </a:rPr>
              <a:t>Random Forest</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Iris flower </a:t>
            </a:r>
            <a:r>
              <a:rPr lang="en"/>
              <a:t>solution</a:t>
            </a:r>
            <a:endParaRPr/>
          </a:p>
        </p:txBody>
      </p:sp>
      <p:pic>
        <p:nvPicPr>
          <p:cNvPr id="94" name="Google Shape;94;p17"/>
          <p:cNvPicPr preferRelativeResize="0"/>
          <p:nvPr/>
        </p:nvPicPr>
        <p:blipFill>
          <a:blip r:embed="rId3">
            <a:alphaModFix/>
          </a:blip>
          <a:stretch>
            <a:fillRect/>
          </a:stretch>
        </p:blipFill>
        <p:spPr>
          <a:xfrm>
            <a:off x="1287950" y="1288125"/>
            <a:ext cx="6419850" cy="307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r>
              <a:rPr lang="en"/>
              <a:t> Algorithms</a:t>
            </a:r>
            <a:endParaRPr/>
          </a:p>
        </p:txBody>
      </p:sp>
      <p:sp>
        <p:nvSpPr>
          <p:cNvPr id="100" name="Google Shape;100;p18"/>
          <p:cNvSpPr txBox="1"/>
          <p:nvPr>
            <p:ph idx="1" type="body"/>
          </p:nvPr>
        </p:nvSpPr>
        <p:spPr>
          <a:xfrm>
            <a:off x="311700" y="12143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4997675" y="488950"/>
            <a:ext cx="3657600"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t>
            </a:r>
            <a:r>
              <a:rPr lang="en"/>
              <a:t>Algorithms</a:t>
            </a:r>
            <a:endParaRPr/>
          </a:p>
          <a:p>
            <a:pPr indent="0" lvl="0" marL="0" rtl="0" algn="l">
              <a:spcBef>
                <a:spcPts val="0"/>
              </a:spcBef>
              <a:spcAft>
                <a:spcPts val="0"/>
              </a:spcAft>
              <a:buNone/>
            </a:pPr>
            <a:r>
              <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1947753" y="1089650"/>
            <a:ext cx="5055401" cy="2964200"/>
          </a:xfrm>
          <a:prstGeom prst="rect">
            <a:avLst/>
          </a:prstGeom>
          <a:noFill/>
          <a:ln>
            <a:noFill/>
          </a:ln>
        </p:spPr>
      </p:pic>
      <p:pic>
        <p:nvPicPr>
          <p:cNvPr id="109" name="Google Shape;109;p19"/>
          <p:cNvPicPr preferRelativeResize="0"/>
          <p:nvPr/>
        </p:nvPicPr>
        <p:blipFill>
          <a:blip r:embed="rId4">
            <a:alphaModFix/>
          </a:blip>
          <a:stretch>
            <a:fillRect/>
          </a:stretch>
        </p:blipFill>
        <p:spPr>
          <a:xfrm>
            <a:off x="3630900" y="3892800"/>
            <a:ext cx="1882201" cy="100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Algorithms - </a:t>
            </a:r>
            <a:r>
              <a:rPr lang="en"/>
              <a:t>iterative ?</a:t>
            </a:r>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4866675" y="2940900"/>
            <a:ext cx="1882201" cy="10085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21975" y="1217150"/>
            <a:ext cx="3060250" cy="3108075"/>
          </a:xfrm>
          <a:prstGeom prst="rect">
            <a:avLst/>
          </a:prstGeom>
          <a:noFill/>
          <a:ln>
            <a:noFill/>
          </a:ln>
        </p:spPr>
      </p:pic>
      <p:pic>
        <p:nvPicPr>
          <p:cNvPr id="118" name="Google Shape;118;p20"/>
          <p:cNvPicPr preferRelativeResize="0"/>
          <p:nvPr/>
        </p:nvPicPr>
        <p:blipFill>
          <a:blip r:embed="rId5">
            <a:alphaModFix/>
          </a:blip>
          <a:stretch>
            <a:fillRect/>
          </a:stretch>
        </p:blipFill>
        <p:spPr>
          <a:xfrm>
            <a:off x="4679125" y="1757763"/>
            <a:ext cx="262890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 KNN</a:t>
            </a:r>
            <a:endParaRPr/>
          </a:p>
        </p:txBody>
      </p:sp>
      <p:sp>
        <p:nvSpPr>
          <p:cNvPr id="124" name="Google Shape;124;p21"/>
          <p:cNvSpPr txBox="1"/>
          <p:nvPr>
            <p:ph idx="1" type="body"/>
          </p:nvPr>
        </p:nvSpPr>
        <p:spPr>
          <a:xfrm>
            <a:off x="311700" y="1266325"/>
            <a:ext cx="354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C</a:t>
            </a:r>
            <a:r>
              <a:rPr lang="en" sz="2000"/>
              <a:t>hia nhỏ tập dữ liệu huấn luyện thành các phần nhỏ hơn, gọi là "</a:t>
            </a:r>
            <a:r>
              <a:rPr b="1" lang="en" sz="2000"/>
              <a:t>splits</a:t>
            </a:r>
            <a:r>
              <a:rPr lang="en" sz="2000"/>
              <a:t>", và thực hiện tính toán KNN trên mỗi split độc lập. Sau đó, kết quả từ các split được tổng hợp lại để đưa ra dự đoán cuối cùng</a:t>
            </a:r>
            <a:endParaRPr sz="2000"/>
          </a:p>
        </p:txBody>
      </p:sp>
      <p:sp>
        <p:nvSpPr>
          <p:cNvPr id="125" name="Google Shape;125;p21"/>
          <p:cNvSpPr txBox="1"/>
          <p:nvPr/>
        </p:nvSpPr>
        <p:spPr>
          <a:xfrm>
            <a:off x="420000" y="1266325"/>
            <a:ext cx="84123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sz="1500">
              <a:solidFill>
                <a:srgbClr val="333333"/>
              </a:solidFill>
              <a:highlight>
                <a:srgbClr val="FFFFFF"/>
              </a:highlight>
              <a:latin typeface="Roboto"/>
              <a:ea typeface="Roboto"/>
              <a:cs typeface="Roboto"/>
              <a:sym typeface="Roboto"/>
            </a:endParaRPr>
          </a:p>
        </p:txBody>
      </p:sp>
      <p:pic>
        <p:nvPicPr>
          <p:cNvPr id="126" name="Google Shape;126;p21"/>
          <p:cNvPicPr preferRelativeResize="0"/>
          <p:nvPr/>
        </p:nvPicPr>
        <p:blipFill>
          <a:blip r:embed="rId3">
            <a:alphaModFix/>
          </a:blip>
          <a:stretch>
            <a:fillRect/>
          </a:stretch>
        </p:blipFill>
        <p:spPr>
          <a:xfrm>
            <a:off x="4001775" y="68450"/>
            <a:ext cx="4749475" cy="469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