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Amatic SC"/>
      <p:regular r:id="rId36"/>
      <p:bold r:id="rId37"/>
    </p:embeddedFont>
    <p:embeddedFont>
      <p:font typeface="Source Code Pr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italic.fntdata"/><Relationship Id="rId20" Type="http://schemas.openxmlformats.org/officeDocument/2006/relationships/slide" Target="slides/slide15.xml"/><Relationship Id="rId41" Type="http://schemas.openxmlformats.org/officeDocument/2006/relationships/font" Target="fonts/SourceCodePr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maticSC-bold.fntdata"/><Relationship Id="rId14" Type="http://schemas.openxmlformats.org/officeDocument/2006/relationships/slide" Target="slides/slide9.xml"/><Relationship Id="rId36" Type="http://schemas.openxmlformats.org/officeDocument/2006/relationships/font" Target="fonts/AmaticSC-regular.fntdata"/><Relationship Id="rId17" Type="http://schemas.openxmlformats.org/officeDocument/2006/relationships/slide" Target="slides/slide12.xml"/><Relationship Id="rId39" Type="http://schemas.openxmlformats.org/officeDocument/2006/relationships/font" Target="fonts/SourceCodePro-bold.fntdata"/><Relationship Id="rId16" Type="http://schemas.openxmlformats.org/officeDocument/2006/relationships/slide" Target="slides/slide11.xml"/><Relationship Id="rId38" Type="http://schemas.openxmlformats.org/officeDocument/2006/relationships/font" Target="fonts/SourceCode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611b63d7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611b63d7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611b63d7c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611b63d7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611b63d7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611b63d7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611b63d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611b63d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611b63d7c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611b63d7c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611b63d7c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611b63d7c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611b63d7c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611b63d7c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611b63d7c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611b63d7c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611b63d7c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611b63d7c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611b63d7c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611b63d7c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611b63d7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611b63d7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611b63d7c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611b63d7c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611b63d7c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611b63d7c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611b63d7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611b63d7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611b63d7c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611b63d7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611b63d7c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611b63d7c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611b63d7c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611b63d7c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611b63d7c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611b63d7c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611b63d7c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611b63d7c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611b63d7c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611b63d7c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611b63d7c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611b63d7c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611b63d7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611b63d7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611b63d7c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611b63d7c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611b63d7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611b63d7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611b63d7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611b63d7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611b63d7c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611b63d7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611b63d7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611b63d7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611b63d7c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611b63d7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611b63d7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611b63d7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Docker</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Tìm hiểu về Docker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 l</a:t>
            </a:r>
            <a:r>
              <a:rPr lang="en"/>
              <a:t>à gì?	</a:t>
            </a:r>
            <a:endParaRPr/>
          </a:p>
        </p:txBody>
      </p:sp>
      <p:sp>
        <p:nvSpPr>
          <p:cNvPr id="115" name="Google Shape;115;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 sz="3250">
                <a:highlight>
                  <a:srgbClr val="FFFFFF"/>
                </a:highlight>
              </a:rPr>
              <a:t>Docker</a:t>
            </a:r>
            <a:r>
              <a:rPr lang="en" sz="3250">
                <a:highlight>
                  <a:srgbClr val="FFFFFF"/>
                </a:highlight>
              </a:rPr>
              <a:t> là một nền tảng để cung cấp cách để building, deploying và running ứng dụng dễ dàng hơn bằng cách sử dụng các containers (trên nền tảng ảo hóa). Ban đầu viết bằng Python, hiện tại đã chuyển sang Golang.</a:t>
            </a:r>
            <a:endParaRPr sz="3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 là gì?	</a:t>
            </a:r>
            <a:endParaRPr/>
          </a:p>
          <a:p>
            <a:pPr indent="0" lvl="0" marL="0" rtl="0" algn="l">
              <a:spcBef>
                <a:spcPts val="0"/>
              </a:spcBef>
              <a:spcAft>
                <a:spcPts val="0"/>
              </a:spcAft>
              <a:buNone/>
            </a:pPr>
            <a:r>
              <a:t/>
            </a:r>
            <a:endParaRPr/>
          </a:p>
        </p:txBody>
      </p:sp>
      <p:sp>
        <p:nvSpPr>
          <p:cNvPr id="121" name="Google Shape;121;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650">
                <a:highlight>
                  <a:srgbClr val="FFFFFF"/>
                </a:highlight>
              </a:rPr>
              <a:t>Nó cho phép tạo các môi trường độc lập và tách biệt để khởi chạy và phát triển ứng dụng và môi trường này được gọi là container. Khi cần deploy lên bất kỳ server nào chỉ cần run container của Docker thì application của bạn sẽ được khởi chạy ngay lập tức.</a:t>
            </a:r>
            <a:endParaRPr sz="3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Lợi ích sử dụng docker</a:t>
            </a:r>
            <a:endParaRPr/>
          </a:p>
        </p:txBody>
      </p:sp>
      <p:sp>
        <p:nvSpPr>
          <p:cNvPr id="127" name="Google Shape;127;p24"/>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Docker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Lợi ích sử dụng docker</a:t>
            </a:r>
            <a:endParaRPr/>
          </a:p>
        </p:txBody>
      </p:sp>
      <p:sp>
        <p:nvSpPr>
          <p:cNvPr id="133" name="Google Shape;133;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Khởi động và kết thúc trong vài giây (so với máy ảo)</a:t>
            </a:r>
            <a:endParaRPr sz="2000"/>
          </a:p>
          <a:p>
            <a:pPr indent="-355600" lvl="0" marL="457200" rtl="0" algn="l">
              <a:spcBef>
                <a:spcPts val="0"/>
              </a:spcBef>
              <a:spcAft>
                <a:spcPts val="0"/>
              </a:spcAft>
              <a:buSzPts val="2000"/>
              <a:buChar char="-"/>
            </a:pPr>
            <a:r>
              <a:rPr lang="en" sz="2000"/>
              <a:t>Có thể khởi chạy container trên hệ thống mong muốn</a:t>
            </a:r>
            <a:endParaRPr sz="2000"/>
          </a:p>
          <a:p>
            <a:pPr indent="-355600" lvl="0" marL="457200" rtl="0" algn="l">
              <a:spcBef>
                <a:spcPts val="0"/>
              </a:spcBef>
              <a:spcAft>
                <a:spcPts val="0"/>
              </a:spcAft>
              <a:buSzPts val="2000"/>
              <a:buChar char="-"/>
            </a:pPr>
            <a:r>
              <a:rPr lang="en" sz="2000"/>
              <a:t>Container có thể build và loại bỏ nhanh hơn máy ảo</a:t>
            </a:r>
            <a:endParaRPr sz="2000"/>
          </a:p>
          <a:p>
            <a:pPr indent="-355600" lvl="0" marL="457200" rtl="0" algn="l">
              <a:spcBef>
                <a:spcPts val="0"/>
              </a:spcBef>
              <a:spcAft>
                <a:spcPts val="0"/>
              </a:spcAft>
              <a:buSzPts val="2000"/>
              <a:buChar char="-"/>
            </a:pPr>
            <a:r>
              <a:rPr lang="en" sz="2000"/>
              <a:t>Dễ dàng thiết lập môi trường làm việc</a:t>
            </a:r>
            <a:endParaRPr sz="2000"/>
          </a:p>
          <a:p>
            <a:pPr indent="-355600" lvl="0" marL="457200" rtl="0" algn="l">
              <a:spcBef>
                <a:spcPts val="0"/>
              </a:spcBef>
              <a:spcAft>
                <a:spcPts val="0"/>
              </a:spcAft>
              <a:buSzPts val="2000"/>
              <a:buChar char="-"/>
            </a:pPr>
            <a:r>
              <a:rPr lang="en" sz="2000"/>
              <a:t>Giữ cho work space gọn gàng hơn khi xóa môi trường mà không ảnh hưởng tới phần khác</a:t>
            </a:r>
            <a:endParaRPr sz="2000"/>
          </a:p>
          <a:p>
            <a:pPr indent="-355600" lvl="0" marL="457200" rtl="0" algn="l">
              <a:spcBef>
                <a:spcPts val="0"/>
              </a:spcBef>
              <a:spcAft>
                <a:spcPts val="0"/>
              </a:spcAft>
              <a:buSzPts val="2000"/>
              <a:buChar char="-"/>
            </a:pPr>
            <a:r>
              <a:rPr lang="en" sz="2000"/>
              <a: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Hoạt động như thế nào</a:t>
            </a:r>
            <a:endParaRPr/>
          </a:p>
        </p:txBody>
      </p:sp>
      <p:sp>
        <p:nvSpPr>
          <p:cNvPr id="139" name="Google Shape;139;p26"/>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Docker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Hoạt động như thế nào</a:t>
            </a:r>
            <a:endParaRPr/>
          </a:p>
        </p:txBody>
      </p:sp>
      <p:sp>
        <p:nvSpPr>
          <p:cNvPr id="145" name="Google Shape;145;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t/>
            </a:r>
            <a:endParaRPr sz="2000"/>
          </a:p>
        </p:txBody>
      </p:sp>
      <p:pic>
        <p:nvPicPr>
          <p:cNvPr id="146" name="Google Shape;146;p27"/>
          <p:cNvPicPr preferRelativeResize="0"/>
          <p:nvPr/>
        </p:nvPicPr>
        <p:blipFill>
          <a:blip r:embed="rId3">
            <a:alphaModFix/>
          </a:blip>
          <a:stretch>
            <a:fillRect/>
          </a:stretch>
        </p:blipFill>
        <p:spPr>
          <a:xfrm>
            <a:off x="616503" y="1076278"/>
            <a:ext cx="7899625" cy="37801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Hoạt động như thế nào</a:t>
            </a:r>
            <a:endParaRPr/>
          </a:p>
          <a:p>
            <a:pPr indent="0" lvl="0" marL="0" rtl="0" algn="l">
              <a:spcBef>
                <a:spcPts val="0"/>
              </a:spcBef>
              <a:spcAft>
                <a:spcPts val="0"/>
              </a:spcAft>
              <a:buNone/>
            </a:pPr>
            <a:r>
              <a:t/>
            </a:r>
            <a:endParaRPr/>
          </a:p>
        </p:txBody>
      </p:sp>
      <p:sp>
        <p:nvSpPr>
          <p:cNvPr id="152" name="Google Shape;152;p28"/>
          <p:cNvSpPr txBox="1"/>
          <p:nvPr>
            <p:ph idx="1" type="body"/>
          </p:nvPr>
        </p:nvSpPr>
        <p:spPr>
          <a:xfrm>
            <a:off x="389163"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3 </a:t>
            </a:r>
            <a:r>
              <a:rPr lang="en" sz="1600"/>
              <a:t>bước chính:</a:t>
            </a:r>
            <a:endParaRPr sz="1600"/>
          </a:p>
          <a:p>
            <a:pPr indent="-330200" lvl="0" marL="457200" rtl="0" algn="l">
              <a:spcBef>
                <a:spcPts val="1200"/>
              </a:spcBef>
              <a:spcAft>
                <a:spcPts val="0"/>
              </a:spcAft>
              <a:buSzPts val="1600"/>
              <a:buAutoNum type="arabicPeriod"/>
            </a:pPr>
            <a:r>
              <a:rPr lang="en" sz="1600"/>
              <a:t>Build</a:t>
            </a:r>
            <a:br>
              <a:rPr lang="en" sz="1600"/>
            </a:br>
            <a:r>
              <a:rPr lang="en" sz="1600"/>
              <a:t>Tạo dockerfile (source code). Dockerfile này được build tại 1 máy tính đã cài đặt docker engine. Sau khi build sẽ có được container (chứa ứng dụng kèm bộ thư viện của chúng ta)</a:t>
            </a:r>
            <a:endParaRPr sz="1600"/>
          </a:p>
        </p:txBody>
      </p:sp>
      <p:pic>
        <p:nvPicPr>
          <p:cNvPr id="153" name="Google Shape;153;p28"/>
          <p:cNvPicPr preferRelativeResize="0"/>
          <p:nvPr/>
        </p:nvPicPr>
        <p:blipFill>
          <a:blip r:embed="rId3">
            <a:alphaModFix/>
          </a:blip>
          <a:stretch>
            <a:fillRect/>
          </a:stretch>
        </p:blipFill>
        <p:spPr>
          <a:xfrm>
            <a:off x="1962250" y="2950325"/>
            <a:ext cx="5374424" cy="206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Hoạt động như thế nào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9" name="Google Shape;159;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bước chính:</a:t>
            </a:r>
            <a:endParaRPr/>
          </a:p>
          <a:p>
            <a:pPr indent="0" lvl="0" marL="0" rtl="0" algn="l">
              <a:spcBef>
                <a:spcPts val="1200"/>
              </a:spcBef>
              <a:spcAft>
                <a:spcPts val="0"/>
              </a:spcAft>
              <a:buNone/>
            </a:pPr>
            <a:r>
              <a:rPr lang="en"/>
              <a:t>2. Push</a:t>
            </a:r>
            <a:endParaRPr/>
          </a:p>
          <a:p>
            <a:pPr indent="0" lvl="0" marL="0" rtl="0" algn="l">
              <a:spcBef>
                <a:spcPts val="1200"/>
              </a:spcBef>
              <a:spcAft>
                <a:spcPts val="0"/>
              </a:spcAft>
              <a:buNone/>
            </a:pPr>
            <a:r>
              <a:rPr lang="en"/>
              <a:t>	Sau khi có container, chúng ta thực hiện push container này lên cloud và lưu tại đó</a:t>
            </a:r>
            <a:endParaRPr/>
          </a:p>
          <a:p>
            <a:pPr indent="0" lvl="0" marL="0" rtl="0" algn="l">
              <a:spcBef>
                <a:spcPts val="1200"/>
              </a:spcBef>
              <a:spcAft>
                <a:spcPts val="1200"/>
              </a:spcAft>
              <a:buNone/>
            </a:pPr>
            <a:r>
              <a:t/>
            </a:r>
            <a:endParaRPr/>
          </a:p>
        </p:txBody>
      </p:sp>
      <p:pic>
        <p:nvPicPr>
          <p:cNvPr id="160" name="Google Shape;160;p29"/>
          <p:cNvPicPr preferRelativeResize="0"/>
          <p:nvPr/>
        </p:nvPicPr>
        <p:blipFill>
          <a:blip r:embed="rId3">
            <a:alphaModFix/>
          </a:blip>
          <a:stretch>
            <a:fillRect/>
          </a:stretch>
        </p:blipFill>
        <p:spPr>
          <a:xfrm>
            <a:off x="1962250" y="2950325"/>
            <a:ext cx="5374424" cy="2062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Hoạt động như thế nào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6" name="Google Shape;166;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3 bước chính:</a:t>
            </a:r>
            <a:endParaRPr sz="1400"/>
          </a:p>
          <a:p>
            <a:pPr indent="0" lvl="0" marL="0" rtl="0" algn="l">
              <a:spcBef>
                <a:spcPts val="1200"/>
              </a:spcBef>
              <a:spcAft>
                <a:spcPts val="0"/>
              </a:spcAft>
              <a:buNone/>
            </a:pPr>
            <a:r>
              <a:rPr lang="en" sz="1400"/>
              <a:t>3. Pull, Run</a:t>
            </a:r>
            <a:endParaRPr sz="1400"/>
          </a:p>
          <a:p>
            <a:pPr indent="0" lvl="0" marL="0" rtl="0" algn="l">
              <a:spcBef>
                <a:spcPts val="1200"/>
              </a:spcBef>
              <a:spcAft>
                <a:spcPts val="1200"/>
              </a:spcAft>
              <a:buNone/>
            </a:pPr>
            <a:r>
              <a:rPr lang="en" sz="2700"/>
              <a:t>	</a:t>
            </a:r>
            <a:r>
              <a:rPr lang="en" sz="1650">
                <a:highlight>
                  <a:srgbClr val="FFFFFF"/>
                </a:highlight>
              </a:rPr>
              <a:t>Nếu một máy tính khác muốn sử dụng Container chúng ta thì bắt buộc máy phải thực hiện việc Pull container này về máy, tất nhiên máy này cũng phải cài Docker Engine. Sau đó thực hiện Run Container này.</a:t>
            </a:r>
            <a:endParaRPr sz="2300"/>
          </a:p>
        </p:txBody>
      </p:sp>
      <p:pic>
        <p:nvPicPr>
          <p:cNvPr id="167" name="Google Shape;167;p30"/>
          <p:cNvPicPr preferRelativeResize="0"/>
          <p:nvPr/>
        </p:nvPicPr>
        <p:blipFill>
          <a:blip r:embed="rId3">
            <a:alphaModFix/>
          </a:blip>
          <a:stretch>
            <a:fillRect/>
          </a:stretch>
        </p:blipFill>
        <p:spPr>
          <a:xfrm>
            <a:off x="2510550" y="3250575"/>
            <a:ext cx="5374424" cy="1840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Image &amp; container</a:t>
            </a:r>
            <a:endParaRPr/>
          </a:p>
        </p:txBody>
      </p:sp>
      <p:sp>
        <p:nvSpPr>
          <p:cNvPr id="173" name="Google Shape;173;p31"/>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Các khái niệm liên quan trong docker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Lịch sử hình thành	</a:t>
            </a:r>
            <a:endParaRPr/>
          </a:p>
        </p:txBody>
      </p:sp>
      <p:sp>
        <p:nvSpPr>
          <p:cNvPr id="63" name="Google Shape;63;p14"/>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Docker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&amp; container</a:t>
            </a:r>
            <a:endParaRPr/>
          </a:p>
          <a:p>
            <a:pPr indent="0" lvl="0" marL="0" rtl="0" algn="l">
              <a:spcBef>
                <a:spcPts val="0"/>
              </a:spcBef>
              <a:spcAft>
                <a:spcPts val="0"/>
              </a:spcAft>
              <a:buNone/>
            </a:pPr>
            <a:r>
              <a:t/>
            </a:r>
            <a:endParaRPr/>
          </a:p>
        </p:txBody>
      </p:sp>
      <p:sp>
        <p:nvSpPr>
          <p:cNvPr id="179" name="Google Shape;179;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Image:</a:t>
            </a:r>
            <a:endParaRPr sz="1900"/>
          </a:p>
          <a:p>
            <a:pPr indent="-349250" lvl="0" marL="457200" rtl="0" algn="l">
              <a:spcBef>
                <a:spcPts val="1200"/>
              </a:spcBef>
              <a:spcAft>
                <a:spcPts val="0"/>
              </a:spcAft>
              <a:buSzPts val="1900"/>
              <a:buChar char="-"/>
            </a:pPr>
            <a:r>
              <a:rPr lang="en" sz="1900"/>
              <a:t>Docker image như là khung xương giúp định hình cho container, nó sẽ tạo ra container khi thực hiện câu lệnh chạy image đó</a:t>
            </a:r>
            <a:endParaRPr sz="1900"/>
          </a:p>
          <a:p>
            <a:pPr indent="-349250" lvl="0" marL="457200" rtl="0" algn="l">
              <a:spcBef>
                <a:spcPts val="0"/>
              </a:spcBef>
              <a:spcAft>
                <a:spcPts val="0"/>
              </a:spcAft>
              <a:buSzPts val="1900"/>
              <a:buChar char="-"/>
            </a:pPr>
            <a:r>
              <a:rPr lang="en" sz="1900"/>
              <a:t>Hay có thể hiểu: docker image là class, còn container là thực thể (instance) của class đó.</a:t>
            </a:r>
            <a:endParaRPr sz="1900"/>
          </a:p>
          <a:p>
            <a:pPr indent="-349250" lvl="0" marL="457200" rtl="0" algn="l">
              <a:spcBef>
                <a:spcPts val="0"/>
              </a:spcBef>
              <a:spcAft>
                <a:spcPts val="0"/>
              </a:spcAft>
              <a:buSzPts val="1900"/>
              <a:buChar char="-"/>
            </a:pPr>
            <a:r>
              <a:rPr lang="en" sz="1900"/>
              <a:t>Gồm: OS, các môi trường lập trình được cài sẵn (mysql, git, python...)</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&amp; container</a:t>
            </a:r>
            <a:endParaRPr/>
          </a:p>
          <a:p>
            <a:pPr indent="0" lvl="0" marL="0" rtl="0" algn="l">
              <a:spcBef>
                <a:spcPts val="0"/>
              </a:spcBef>
              <a:spcAft>
                <a:spcPts val="0"/>
              </a:spcAft>
              <a:buNone/>
            </a:pPr>
            <a:r>
              <a:t/>
            </a:r>
            <a:endParaRPr/>
          </a:p>
        </p:txBody>
      </p:sp>
      <p:sp>
        <p:nvSpPr>
          <p:cNvPr id="185" name="Google Shape;185;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Container:</a:t>
            </a:r>
            <a:endParaRPr sz="2000"/>
          </a:p>
          <a:p>
            <a:pPr indent="-355600" lvl="0" marL="457200" rtl="0" algn="l">
              <a:spcBef>
                <a:spcPts val="1200"/>
              </a:spcBef>
              <a:spcAft>
                <a:spcPts val="0"/>
              </a:spcAft>
              <a:buSzPts val="2000"/>
              <a:buChar char="-"/>
            </a:pPr>
            <a:r>
              <a:rPr lang="en" sz="2000"/>
              <a:t>Tương tự như một máy ảo, xuất hiện khi khởi chạy image</a:t>
            </a:r>
            <a:endParaRPr sz="2000"/>
          </a:p>
          <a:p>
            <a:pPr indent="-355600" lvl="0" marL="457200" rtl="0" algn="l">
              <a:spcBef>
                <a:spcPts val="0"/>
              </a:spcBef>
              <a:spcAft>
                <a:spcPts val="0"/>
              </a:spcAft>
              <a:buSzPts val="2000"/>
              <a:buChar char="-"/>
            </a:pPr>
            <a:r>
              <a:rPr lang="en" sz="2000"/>
              <a:t>Tốc độ: nhanh hơn máy ảo rất nhiều, có thể khởi chạy 4,5 container mà không sợ bị treo máy</a:t>
            </a:r>
            <a:endParaRPr sz="2000"/>
          </a:p>
          <a:p>
            <a:pPr indent="-355600" lvl="0" marL="457200" rtl="0" algn="l">
              <a:spcBef>
                <a:spcPts val="0"/>
              </a:spcBef>
              <a:spcAft>
                <a:spcPts val="0"/>
              </a:spcAft>
              <a:buSzPts val="2000"/>
              <a:buChar char="-"/>
            </a:pPr>
            <a:r>
              <a:rPr lang="en" sz="2000"/>
              <a:t>Các files, settings được sử dụng trong container được lưu, sử dụng lại gọi là images của docker</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Container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1" name="Google Shape;191;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Các tiến trình (process) trong một container bị cô lập với các tiến trình của các container khác trog cùng hệ thống.</a:t>
            </a:r>
            <a:endParaRPr sz="2000"/>
          </a:p>
          <a:p>
            <a:pPr indent="0" lvl="0" marL="0" rtl="0" algn="l">
              <a:spcBef>
                <a:spcPts val="1200"/>
              </a:spcBef>
              <a:spcAft>
                <a:spcPts val="1200"/>
              </a:spcAft>
              <a:buNone/>
            </a:pPr>
            <a:r>
              <a:rPr lang="en" sz="2000"/>
              <a:t>Tuy nhhiên các container đều chia sẻ lên kernel của host OS (dùng chung OS)</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Container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7" name="Google Shape;197;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Ư</a:t>
            </a:r>
            <a:r>
              <a:rPr lang="en" sz="1900"/>
              <a:t>u điểm:</a:t>
            </a:r>
            <a:endParaRPr sz="1900"/>
          </a:p>
          <a:p>
            <a:pPr indent="-349250" lvl="0" marL="457200" rtl="0" algn="l">
              <a:spcBef>
                <a:spcPts val="1200"/>
              </a:spcBef>
              <a:spcAft>
                <a:spcPts val="0"/>
              </a:spcAft>
              <a:buSzPts val="1900"/>
              <a:buChar char="-"/>
            </a:pPr>
            <a:r>
              <a:rPr lang="en" sz="1900"/>
              <a:t>Linh động: triển khai bất kỳ đâu do không phụ thuộc vào tầng OS, cơ sở hạ tầng</a:t>
            </a:r>
            <a:endParaRPr sz="1900"/>
          </a:p>
          <a:p>
            <a:pPr indent="-349250" lvl="0" marL="457200" rtl="0" algn="l">
              <a:spcBef>
                <a:spcPts val="0"/>
              </a:spcBef>
              <a:spcAft>
                <a:spcPts val="0"/>
              </a:spcAft>
              <a:buSzPts val="1900"/>
              <a:buChar char="-"/>
            </a:pPr>
            <a:r>
              <a:rPr lang="en" sz="1900"/>
              <a:t>Nhanh: do chia sẻ lên host OS nên container có thể được tạo tức thì</a:t>
            </a:r>
            <a:endParaRPr sz="1900"/>
          </a:p>
          <a:p>
            <a:pPr indent="-349250" lvl="0" marL="457200" rtl="0" algn="l">
              <a:spcBef>
                <a:spcPts val="0"/>
              </a:spcBef>
              <a:spcAft>
                <a:spcPts val="0"/>
              </a:spcAft>
              <a:buSzPts val="1900"/>
              <a:buChar char="-"/>
            </a:pPr>
            <a:r>
              <a:rPr lang="en" sz="1900"/>
              <a:t>Nhẹ: container sử dụng chung images nê k tốn nhiều disks</a:t>
            </a:r>
            <a:endParaRPr sz="1900"/>
          </a:p>
          <a:p>
            <a:pPr indent="-349250" lvl="0" marL="457200" rtl="0" algn="l">
              <a:spcBef>
                <a:spcPts val="0"/>
              </a:spcBef>
              <a:spcAft>
                <a:spcPts val="0"/>
              </a:spcAft>
              <a:buSzPts val="1900"/>
              <a:buChar char="-"/>
            </a:pPr>
            <a:r>
              <a:rPr lang="en" sz="1900"/>
              <a:t>Đồng nhất: nhiều người có thể cùng phát triển</a:t>
            </a:r>
            <a:endParaRPr sz="1900"/>
          </a:p>
          <a:p>
            <a:pPr indent="-349250" lvl="0" marL="457200" rtl="0" algn="l">
              <a:spcBef>
                <a:spcPts val="0"/>
              </a:spcBef>
              <a:spcAft>
                <a:spcPts val="0"/>
              </a:spcAft>
              <a:buSzPts val="1900"/>
              <a:buChar char="-"/>
            </a:pPr>
            <a:r>
              <a:rPr lang="en" sz="1900"/>
              <a:t>Đóng gói: có thể đưa app vào container -&gt; test</a:t>
            </a:r>
            <a:r>
              <a:rPr lang="en" sz="1900"/>
              <a:t>...</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Dockerfile</a:t>
            </a:r>
            <a:endParaRPr/>
          </a:p>
        </p:txBody>
      </p:sp>
      <p:sp>
        <p:nvSpPr>
          <p:cNvPr id="203" name="Google Shape;203;p36"/>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Các khái niệm liên quan trong docker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Dockerfile</a:t>
            </a:r>
            <a:endParaRPr/>
          </a:p>
        </p:txBody>
      </p:sp>
      <p:sp>
        <p:nvSpPr>
          <p:cNvPr id="209" name="Google Shape;209;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Là file dạng text, không có đuôi, giúp thiết lập cấu trúc cho docker image nhờ chứa 1 tập hợp các câu lệnh</a:t>
            </a:r>
            <a:endParaRPr sz="2100"/>
          </a:p>
          <a:p>
            <a:pPr indent="-361950" lvl="0" marL="457200" rtl="0" algn="l">
              <a:spcBef>
                <a:spcPts val="0"/>
              </a:spcBef>
              <a:spcAft>
                <a:spcPts val="0"/>
              </a:spcAft>
              <a:buSzPts val="2100"/>
              <a:buChar char="-"/>
            </a:pPr>
            <a:r>
              <a:rPr lang="en" sz="2100"/>
              <a:t>Từ những câu lệnh đó =&gt; docker thực hiện đóng gói docker-images theo yêu cầu tùy biến =&gt; thành docker-container</a:t>
            </a:r>
            <a:endParaRPr sz="2100"/>
          </a:p>
          <a:p>
            <a:pPr indent="-361950" lvl="0" marL="457200" rtl="0" algn="l">
              <a:spcBef>
                <a:spcPts val="0"/>
              </a:spcBef>
              <a:spcAft>
                <a:spcPts val="0"/>
              </a:spcAft>
              <a:buSzPts val="2100"/>
              <a:buChar char="-"/>
            </a:pPr>
            <a:r>
              <a:rPr lang="en" sz="2100"/>
              <a:t>D</a:t>
            </a:r>
            <a:r>
              <a:rPr lang="en" sz="2100"/>
              <a:t>ockerfile =&gt; docker-images =&gt; docker-container</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Docker</a:t>
            </a:r>
            <a:r>
              <a:rPr lang="en"/>
              <a:t>hub</a:t>
            </a:r>
            <a:endParaRPr/>
          </a:p>
        </p:txBody>
      </p:sp>
      <p:sp>
        <p:nvSpPr>
          <p:cNvPr id="215" name="Google Shape;215;p38"/>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Các khái niệm liên quan trong docker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a:t>
            </a:r>
            <a:r>
              <a:rPr lang="en"/>
              <a:t>hub</a:t>
            </a:r>
            <a:endParaRPr/>
          </a:p>
        </p:txBody>
      </p:sp>
      <p:sp>
        <p:nvSpPr>
          <p:cNvPr id="221" name="Google Shape;221;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Là nơi lưu trữ và chia sẻ các image của docker</a:t>
            </a:r>
            <a:endParaRPr sz="2400"/>
          </a:p>
          <a:p>
            <a:pPr indent="-381000" lvl="0" marL="457200" rtl="0" algn="l">
              <a:spcBef>
                <a:spcPts val="0"/>
              </a:spcBef>
              <a:spcAft>
                <a:spcPts val="0"/>
              </a:spcAft>
              <a:buSzPts val="2400"/>
              <a:buChar char="-"/>
            </a:pPr>
            <a:r>
              <a:rPr lang="en" sz="2400"/>
              <a:t>Hỗ trợ build image trên server</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Docke</a:t>
            </a:r>
            <a:r>
              <a:rPr lang="en"/>
              <a:t>rcompose</a:t>
            </a:r>
            <a:endParaRPr/>
          </a:p>
        </p:txBody>
      </p:sp>
      <p:sp>
        <p:nvSpPr>
          <p:cNvPr id="227" name="Google Shape;227;p40"/>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Các khái niệm liên quan trong docker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a:t>
            </a:r>
            <a:r>
              <a:rPr lang="en"/>
              <a:t>compose</a:t>
            </a:r>
            <a:endParaRPr/>
          </a:p>
        </p:txBody>
      </p:sp>
      <p:sp>
        <p:nvSpPr>
          <p:cNvPr id="233" name="Google Shape;233;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Ta muốn kết hợp nhiều images có sẵn trên dockerhub?</a:t>
            </a:r>
            <a:endParaRPr sz="2100"/>
          </a:p>
          <a:p>
            <a:pPr indent="-361950" lvl="0" marL="457200" rtl="0" algn="l">
              <a:spcBef>
                <a:spcPts val="0"/>
              </a:spcBef>
              <a:spcAft>
                <a:spcPts val="0"/>
              </a:spcAft>
              <a:buSzPts val="2100"/>
              <a:buChar char="-"/>
            </a:pPr>
            <a:r>
              <a:rPr lang="en" sz="2100"/>
              <a:t>1 csdl dùng chung cho nhiều project ?</a:t>
            </a:r>
            <a:endParaRPr sz="2100"/>
          </a:p>
          <a:p>
            <a:pPr indent="0" lvl="0" marL="0" rtl="0" algn="l">
              <a:spcBef>
                <a:spcPts val="1200"/>
              </a:spcBef>
              <a:spcAft>
                <a:spcPts val="0"/>
              </a:spcAft>
              <a:buNone/>
            </a:pPr>
            <a:r>
              <a:rPr lang="en" sz="2100"/>
              <a:t>=&gt; Dockercompose</a:t>
            </a:r>
            <a:endParaRPr sz="2100"/>
          </a:p>
          <a:p>
            <a:pPr indent="-361950" lvl="0" marL="457200" rtl="0" algn="l">
              <a:spcBef>
                <a:spcPts val="1200"/>
              </a:spcBef>
              <a:spcAft>
                <a:spcPts val="0"/>
              </a:spcAft>
              <a:buSzPts val="2100"/>
              <a:buChar char="-"/>
            </a:pPr>
            <a:r>
              <a:rPr lang="en" sz="2100"/>
              <a:t>Xây dựng nhiều container, khi nào cần tương tác thì gọi container đó ra sử dụng.</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Lịch sử hình thành	</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Từ xưa, mô hình máy chủ thường là: </a:t>
            </a:r>
            <a:endParaRPr/>
          </a:p>
        </p:txBody>
      </p:sp>
      <p:pic>
        <p:nvPicPr>
          <p:cNvPr id="70" name="Google Shape;70;p15"/>
          <p:cNvPicPr preferRelativeResize="0"/>
          <p:nvPr/>
        </p:nvPicPr>
        <p:blipFill>
          <a:blip r:embed="rId3">
            <a:alphaModFix/>
          </a:blip>
          <a:stretch>
            <a:fillRect/>
          </a:stretch>
        </p:blipFill>
        <p:spPr>
          <a:xfrm>
            <a:off x="535225" y="1844725"/>
            <a:ext cx="7976350" cy="2970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More information ?</a:t>
            </a:r>
            <a:endParaRPr/>
          </a:p>
        </p:txBody>
      </p:sp>
      <p:sp>
        <p:nvSpPr>
          <p:cNvPr id="239" name="Google Shape;239;p4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https://www.google.com/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Lịch sử hình thành	</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Có vấn đề gặp phải:</a:t>
            </a:r>
            <a:endParaRPr/>
          </a:p>
          <a:p>
            <a:pPr indent="-342900" lvl="0" marL="457200" rtl="0" algn="l">
              <a:spcBef>
                <a:spcPts val="1200"/>
              </a:spcBef>
              <a:spcAft>
                <a:spcPts val="0"/>
              </a:spcAft>
              <a:buSzPts val="1800"/>
              <a:buChar char="-"/>
            </a:pPr>
            <a:r>
              <a:rPr lang="en"/>
              <a:t>Một máy chủ chỉ cài được duy nhất 1 OS</a:t>
            </a:r>
            <a:endParaRPr/>
          </a:p>
          <a:p>
            <a:pPr indent="-342900" lvl="0" marL="457200" rtl="0" algn="l">
              <a:spcBef>
                <a:spcPts val="0"/>
              </a:spcBef>
              <a:spcAft>
                <a:spcPts val="0"/>
              </a:spcAft>
              <a:buSzPts val="1800"/>
              <a:buChar char="-"/>
            </a:pPr>
            <a:r>
              <a:rPr lang="en"/>
              <a:t>Không tận dụng hết được lợi thế của ổ cứng và RAM</a:t>
            </a:r>
            <a:endParaRPr/>
          </a:p>
          <a:p>
            <a:pPr indent="0" lvl="0" marL="0" rtl="0" algn="l">
              <a:spcBef>
                <a:spcPts val="1200"/>
              </a:spcBef>
              <a:spcAft>
                <a:spcPts val="1200"/>
              </a:spcAft>
              <a:buNone/>
            </a:pPr>
            <a:r>
              <a:rPr lang="en"/>
              <a:t>=&gt; Cần có giải pháp khác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Lịch sử hình thành	</a:t>
            </a:r>
            <a:endParaRPr/>
          </a:p>
          <a:p>
            <a:pPr indent="0" lvl="0" marL="0" rtl="0" algn="l">
              <a:spcBef>
                <a:spcPts val="0"/>
              </a:spcBef>
              <a:spcAft>
                <a:spcPts val="0"/>
              </a:spcAft>
              <a:buNone/>
            </a:pPr>
            <a:r>
              <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a:t>
            </a:r>
            <a:r>
              <a:rPr lang="en"/>
              <a:t>Ra đời công nghệ ảo hóa virtualization</a:t>
            </a:r>
            <a:endParaRPr/>
          </a:p>
          <a:p>
            <a:pPr indent="0" lvl="0" marL="0" rtl="0" algn="l">
              <a:spcBef>
                <a:spcPts val="1200"/>
              </a:spcBef>
              <a:spcAft>
                <a:spcPts val="0"/>
              </a:spcAft>
              <a:buNone/>
            </a:pPr>
            <a:r>
              <a:rPr lang="en"/>
              <a:t>Công nghệ này trên một máy chủ vậy lý có thể cài được nhiều OS, tận dụng tài nguyên tốt hơn.</a:t>
            </a:r>
            <a:endParaRPr/>
          </a:p>
          <a:p>
            <a:pPr indent="0" lvl="0" marL="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1606275" y="2571749"/>
            <a:ext cx="5390949" cy="248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Lịch sử hình thành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 name="Google Shape;89;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Có vấn đề: </a:t>
            </a:r>
            <a:endParaRPr/>
          </a:p>
          <a:p>
            <a:pPr indent="-342900" lvl="0" marL="457200" rtl="0" algn="l">
              <a:spcBef>
                <a:spcPts val="1200"/>
              </a:spcBef>
              <a:spcAft>
                <a:spcPts val="0"/>
              </a:spcAft>
              <a:buSzPts val="1800"/>
              <a:buChar char="-"/>
            </a:pPr>
            <a:r>
              <a:rPr lang="en"/>
              <a:t>Tài nguyên: lãng phí tài nguyên máy tính nếu ta không sử dụng máy ảo đã cấu hình ban đầu</a:t>
            </a:r>
            <a:endParaRPr/>
          </a:p>
          <a:p>
            <a:pPr indent="-342900" lvl="0" marL="457200" rtl="0" algn="l">
              <a:spcBef>
                <a:spcPts val="0"/>
              </a:spcBef>
              <a:spcAft>
                <a:spcPts val="0"/>
              </a:spcAft>
              <a:buSzPts val="1800"/>
              <a:buChar char="-"/>
            </a:pPr>
            <a:r>
              <a:rPr lang="en"/>
              <a:t>Thời gian: khởi động và tắt máy ảo tốn thời gian</a:t>
            </a:r>
            <a:endParaRPr/>
          </a:p>
          <a:p>
            <a:pPr indent="0" lvl="0" marL="0" rtl="0" algn="l">
              <a:spcBef>
                <a:spcPts val="1200"/>
              </a:spcBef>
              <a:spcAft>
                <a:spcPts val="1200"/>
              </a:spcAft>
              <a:buNone/>
            </a:pPr>
            <a:r>
              <a:rPr lang="en"/>
              <a:t>=&gt; Cần có giải pháp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Lịch sử hình thành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a:t>
            </a:r>
            <a:r>
              <a:rPr lang="en"/>
              <a:t>Công nghệ containerization</a:t>
            </a:r>
            <a:endParaRPr/>
          </a:p>
          <a:p>
            <a:pPr indent="0" lvl="0" marL="0" rtl="0" algn="l">
              <a:spcBef>
                <a:spcPts val="120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1763700" y="1926672"/>
            <a:ext cx="5363875" cy="277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Lịch sử hình thành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000075"/>
            <a:ext cx="8520600" cy="27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Containerization: </a:t>
            </a:r>
            <a:endParaRPr/>
          </a:p>
          <a:p>
            <a:pPr indent="-342900" lvl="0" marL="457200" rtl="0" algn="l">
              <a:spcBef>
                <a:spcPts val="1200"/>
              </a:spcBef>
              <a:spcAft>
                <a:spcPts val="0"/>
              </a:spcAft>
              <a:buSzPts val="1800"/>
              <a:buChar char="-"/>
            </a:pPr>
            <a:r>
              <a:rPr lang="en"/>
              <a:t>Trên 1 máy chủ vậy lý, có thể cài được nhiều máy ảo, các máy con (Guess OS) này đều dùng chung phần nhân của máy mẹ (Host OS) và chia sẻ với nhau tài nguyên máy mẹ.</a:t>
            </a:r>
            <a:endParaRPr/>
          </a:p>
          <a:p>
            <a:pPr indent="-342900" lvl="0" marL="457200" rtl="0" algn="l">
              <a:spcBef>
                <a:spcPts val="0"/>
              </a:spcBef>
              <a:spcAft>
                <a:spcPts val="0"/>
              </a:spcAft>
              <a:buSzPts val="1800"/>
              <a:buChar char="-"/>
            </a:pPr>
            <a:r>
              <a:rPr lang="en"/>
              <a:t>Khi cần bao nhiêu thì cấp bấy nhiêu =&gt; tận dụng tài nguyên tối ưu hơn</a:t>
            </a:r>
            <a:endParaRPr/>
          </a:p>
          <a:p>
            <a:pPr indent="-342900" lvl="0" marL="457200" rtl="0" algn="l">
              <a:spcBef>
                <a:spcPts val="0"/>
              </a:spcBef>
              <a:spcAft>
                <a:spcPts val="0"/>
              </a:spcAft>
              <a:buSzPts val="1800"/>
              <a:buChar char="-"/>
            </a:pPr>
            <a:r>
              <a:rPr lang="en"/>
              <a:t>Sử dụng containerization: sử dụng các container.</a:t>
            </a:r>
            <a:endParaRPr/>
          </a:p>
        </p:txBody>
      </p:sp>
      <p:pic>
        <p:nvPicPr>
          <p:cNvPr id="103" name="Google Shape;103;p20"/>
          <p:cNvPicPr preferRelativeResize="0"/>
          <p:nvPr/>
        </p:nvPicPr>
        <p:blipFill>
          <a:blip r:embed="rId3">
            <a:alphaModFix/>
          </a:blip>
          <a:stretch>
            <a:fillRect/>
          </a:stretch>
        </p:blipFill>
        <p:spPr>
          <a:xfrm>
            <a:off x="897688" y="3444350"/>
            <a:ext cx="6886575" cy="236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Docker là gì ? </a:t>
            </a:r>
            <a:endParaRPr/>
          </a:p>
        </p:txBody>
      </p:sp>
      <p:sp>
        <p:nvSpPr>
          <p:cNvPr id="109" name="Google Shape;109;p21"/>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Docker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