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Montserrat"/>
      <p:regular r:id="rId37"/>
      <p:bold r:id="rId38"/>
      <p:italic r:id="rId39"/>
      <p:boldItalic r:id="rId40"/>
    </p:embeddedFont>
    <p:embeddedFont>
      <p:font typeface="Gill Sans"/>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DEBCDA6-D3FD-4288-83AE-F66163E1008C}">
  <a:tblStyle styleId="{FDEBCDA6-D3FD-4288-83AE-F66163E1008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20" Type="http://schemas.openxmlformats.org/officeDocument/2006/relationships/slide" Target="slides/slide14.xml"/><Relationship Id="rId42" Type="http://schemas.openxmlformats.org/officeDocument/2006/relationships/font" Target="fonts/GillSans-bold.fntdata"/><Relationship Id="rId41" Type="http://schemas.openxmlformats.org/officeDocument/2006/relationships/font" Target="fonts/GillSans-regular.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Montserrat-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Montserrat-italic.fntdata"/><Relationship Id="rId16" Type="http://schemas.openxmlformats.org/officeDocument/2006/relationships/slide" Target="slides/slide10.xml"/><Relationship Id="rId38" Type="http://schemas.openxmlformats.org/officeDocument/2006/relationships/font" Target="fonts/Montserrat-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lutch.co/vn/developers/blockchain"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lutch.co/vn/developers/blockchain"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lutch.co/vn/developers/blockchain"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lutch.co/vn/developers/blockchain"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lutch.co/vn/developers/blockchain"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lutch.co/vn/developers/blockchain"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lutch.co/vn/developers/blockchain"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d82c0603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d82c0603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10d6d3a2a5_1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10d6d3a2a5_1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10d6d3a2a5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10d6d3a2a5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f4927537f0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f4927537f0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10d6d3a2a5_1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10d6d3a2a5_1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10d6d3a2a5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10d6d3a2a5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Top Blockchain Companies in Vietnam - 2023 Reviews | Clutch.co</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1d419321a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1d419321a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1d419321a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1d419321a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Top Blockchain Companies in Vietnam - 2023 Reviews | Clutch.co</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10d6d3a2a5_1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10d6d3a2a5_1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10d6d3a2a5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10d6d3a2a5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1d419321a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1d419321a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0fd5b527a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0fd5b527a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1d419321a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1d419321a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Top Blockchain Companies in Vietnam - 2023 Reviews | Clutch.co</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1d419321a1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1d419321a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Top Blockchain Companies in Vietnam - 2023 Reviews | Clutch.co</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1d419321a1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1d419321a1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Top Blockchain Companies in Vietnam - 2023 Reviews | Clutch.co</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1d419321a1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1d419321a1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Top Blockchain Companies in Vietnam - 2023 Reviews | Clutch.co</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10d6d3a2a5_1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10d6d3a2a5_1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1d419321a1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1d419321a1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Top Blockchain Companies in Vietnam - 2023 Reviews | Clutch.co</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f45f3379e3_2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f45f3379e3_2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10d6d3a2a5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10d6d3a2a5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1d419321a1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1d419321a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1d419321a1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1d419321a1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0fd5b527a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0fd5b527a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1297d91f3e_1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1297d91f3e_1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aed3161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aed3161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10d6d3a2a5_1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10d6d3a2a5_1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10d6d3a2a5_1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10d6d3a2a5_1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H</a:t>
            </a:r>
            <a:r>
              <a:rPr lang="en"/>
              <a:t>ello</a:t>
            </a:r>
            <a:endParaRPr/>
          </a:p>
          <a:p>
            <a:pPr indent="0" lvl="0" marL="0" rtl="0" algn="l">
              <a:spcBef>
                <a:spcPts val="0"/>
              </a:spcBef>
              <a:spcAft>
                <a:spcPts val="0"/>
              </a:spcAft>
              <a:buNone/>
            </a:pPr>
            <a:r>
              <a:rPr lang="en"/>
              <a:t>Web3 projects owners and managers</a:t>
            </a:r>
            <a:endParaRPr/>
          </a:p>
          <a:p>
            <a:pPr indent="0" lvl="0" marL="0" rtl="0" algn="l">
              <a:spcBef>
                <a:spcPts val="0"/>
              </a:spcBef>
              <a:spcAft>
                <a:spcPts val="0"/>
              </a:spcAft>
              <a:buNone/>
            </a:pPr>
            <a:r>
              <a:rPr lang="en"/>
              <a:t>face technological limitations and suffer</a:t>
            </a:r>
            <a:endParaRPr/>
          </a:p>
          <a:p>
            <a:pPr indent="0" lvl="0" marL="0" rtl="0" algn="l">
              <a:spcBef>
                <a:spcPts val="0"/>
              </a:spcBef>
              <a:spcAft>
                <a:spcPts val="0"/>
              </a:spcAft>
              <a:buNone/>
            </a:pPr>
            <a:r>
              <a:rPr lang="en"/>
              <a:t>from the lack of automated tools and</a:t>
            </a:r>
            <a:endParaRPr/>
          </a:p>
          <a:p>
            <a:pPr indent="0" lvl="0" marL="0" rtl="0" algn="l">
              <a:spcBef>
                <a:spcPts val="0"/>
              </a:spcBef>
              <a:spcAft>
                <a:spcPts val="0"/>
              </a:spcAft>
              <a:buNone/>
            </a:pPr>
            <a:r>
              <a:rPr lang="en"/>
              <a:t>awful user experiences...</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10d6d3a2a5_1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10d6d3a2a5_1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f45f3379e3_2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f45f3379e3_2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1d419321a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1d419321a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TITLE_1">
    <p:bg>
      <p:bgPr>
        <a:solidFill>
          <a:srgbClr val="00142D"/>
        </a:solidFill>
      </p:bgPr>
    </p:bg>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2">
            <a:alphaModFix amt="5000"/>
          </a:blip>
          <a:srcRect b="0" l="0" r="0" t="0"/>
          <a:stretch/>
        </p:blipFill>
        <p:spPr>
          <a:xfrm>
            <a:off x="857350" y="638262"/>
            <a:ext cx="7429302" cy="3866974"/>
          </a:xfrm>
          <a:prstGeom prst="rect">
            <a:avLst/>
          </a:prstGeom>
          <a:noFill/>
          <a:ln>
            <a:noFill/>
          </a:ln>
        </p:spPr>
      </p:pic>
      <p:sp>
        <p:nvSpPr>
          <p:cNvPr id="52" name="Google Shape;52;p13"/>
          <p:cNvSpPr txBox="1"/>
          <p:nvPr>
            <p:ph type="ctrTitle"/>
          </p:nvPr>
        </p:nvSpPr>
        <p:spPr>
          <a:xfrm>
            <a:off x="383846" y="1717940"/>
            <a:ext cx="8286000" cy="9969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000"/>
              <a:buNone/>
              <a:defRPr sz="4000">
                <a:solidFill>
                  <a:schemeClr val="l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3" name="Google Shape;53;p13"/>
          <p:cNvSpPr txBox="1"/>
          <p:nvPr>
            <p:ph idx="1" type="subTitle"/>
          </p:nvPr>
        </p:nvSpPr>
        <p:spPr>
          <a:xfrm>
            <a:off x="417296" y="2628015"/>
            <a:ext cx="8252700" cy="50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600"/>
              <a:buNone/>
              <a:defRPr sz="1600">
                <a:solidFill>
                  <a:schemeClr val="accent1"/>
                </a:solidFill>
              </a:defRPr>
            </a:lvl1pPr>
            <a:lvl2pPr lvl="1" rtl="0" algn="ctr">
              <a:lnSpc>
                <a:spcPct val="100000"/>
              </a:lnSpc>
              <a:spcBef>
                <a:spcPts val="0"/>
              </a:spcBef>
              <a:spcAft>
                <a:spcPts val="0"/>
              </a:spcAft>
              <a:buClr>
                <a:schemeClr val="accent1"/>
              </a:buClr>
              <a:buSzPts val="2800"/>
              <a:buNone/>
              <a:defRPr sz="2800">
                <a:solidFill>
                  <a:schemeClr val="accent1"/>
                </a:solidFill>
              </a:defRPr>
            </a:lvl2pPr>
            <a:lvl3pPr lvl="2" rtl="0" algn="ctr">
              <a:lnSpc>
                <a:spcPct val="100000"/>
              </a:lnSpc>
              <a:spcBef>
                <a:spcPts val="0"/>
              </a:spcBef>
              <a:spcAft>
                <a:spcPts val="0"/>
              </a:spcAft>
              <a:buClr>
                <a:schemeClr val="accent1"/>
              </a:buClr>
              <a:buSzPts val="2800"/>
              <a:buNone/>
              <a:defRPr sz="2800">
                <a:solidFill>
                  <a:schemeClr val="accent1"/>
                </a:solidFill>
              </a:defRPr>
            </a:lvl3pPr>
            <a:lvl4pPr lvl="3" rtl="0" algn="ctr">
              <a:lnSpc>
                <a:spcPct val="100000"/>
              </a:lnSpc>
              <a:spcBef>
                <a:spcPts val="0"/>
              </a:spcBef>
              <a:spcAft>
                <a:spcPts val="0"/>
              </a:spcAft>
              <a:buClr>
                <a:schemeClr val="accent1"/>
              </a:buClr>
              <a:buSzPts val="2800"/>
              <a:buNone/>
              <a:defRPr sz="2800">
                <a:solidFill>
                  <a:schemeClr val="accent1"/>
                </a:solidFill>
              </a:defRPr>
            </a:lvl4pPr>
            <a:lvl5pPr lvl="4" rtl="0" algn="ctr">
              <a:lnSpc>
                <a:spcPct val="100000"/>
              </a:lnSpc>
              <a:spcBef>
                <a:spcPts val="0"/>
              </a:spcBef>
              <a:spcAft>
                <a:spcPts val="0"/>
              </a:spcAft>
              <a:buClr>
                <a:schemeClr val="accent1"/>
              </a:buClr>
              <a:buSzPts val="2800"/>
              <a:buNone/>
              <a:defRPr sz="2800">
                <a:solidFill>
                  <a:schemeClr val="accent1"/>
                </a:solidFill>
              </a:defRPr>
            </a:lvl5pPr>
            <a:lvl6pPr lvl="5" rtl="0" algn="ctr">
              <a:lnSpc>
                <a:spcPct val="100000"/>
              </a:lnSpc>
              <a:spcBef>
                <a:spcPts val="0"/>
              </a:spcBef>
              <a:spcAft>
                <a:spcPts val="0"/>
              </a:spcAft>
              <a:buClr>
                <a:schemeClr val="accent1"/>
              </a:buClr>
              <a:buSzPts val="2800"/>
              <a:buNone/>
              <a:defRPr sz="2800">
                <a:solidFill>
                  <a:schemeClr val="accent1"/>
                </a:solidFill>
              </a:defRPr>
            </a:lvl6pPr>
            <a:lvl7pPr lvl="6" rtl="0" algn="ctr">
              <a:lnSpc>
                <a:spcPct val="100000"/>
              </a:lnSpc>
              <a:spcBef>
                <a:spcPts val="0"/>
              </a:spcBef>
              <a:spcAft>
                <a:spcPts val="0"/>
              </a:spcAft>
              <a:buClr>
                <a:schemeClr val="accent1"/>
              </a:buClr>
              <a:buSzPts val="2800"/>
              <a:buNone/>
              <a:defRPr sz="2800">
                <a:solidFill>
                  <a:schemeClr val="accent1"/>
                </a:solidFill>
              </a:defRPr>
            </a:lvl7pPr>
            <a:lvl8pPr lvl="7" rtl="0" algn="ctr">
              <a:lnSpc>
                <a:spcPct val="100000"/>
              </a:lnSpc>
              <a:spcBef>
                <a:spcPts val="0"/>
              </a:spcBef>
              <a:spcAft>
                <a:spcPts val="0"/>
              </a:spcAft>
              <a:buClr>
                <a:schemeClr val="accent1"/>
              </a:buClr>
              <a:buSzPts val="2800"/>
              <a:buNone/>
              <a:defRPr sz="2800">
                <a:solidFill>
                  <a:schemeClr val="accent1"/>
                </a:solidFill>
              </a:defRPr>
            </a:lvl8pPr>
            <a:lvl9pPr lvl="8" rtl="0" algn="ctr">
              <a:lnSpc>
                <a:spcPct val="100000"/>
              </a:lnSpc>
              <a:spcBef>
                <a:spcPts val="0"/>
              </a:spcBef>
              <a:spcAft>
                <a:spcPts val="0"/>
              </a:spcAft>
              <a:buClr>
                <a:schemeClr val="accent1"/>
              </a:buClr>
              <a:buSzPts val="2800"/>
              <a:buNone/>
              <a:defRPr sz="2800">
                <a:solidFill>
                  <a:schemeClr val="accent1"/>
                </a:solidFill>
              </a:defRPr>
            </a:lvl9pPr>
          </a:lstStyle>
          <a:p/>
        </p:txBody>
      </p:sp>
      <p:sp>
        <p:nvSpPr>
          <p:cNvPr id="54" name="Google Shape;54;p13"/>
          <p:cNvSpPr txBox="1"/>
          <p:nvPr>
            <p:ph idx="2" type="subTitle"/>
          </p:nvPr>
        </p:nvSpPr>
        <p:spPr>
          <a:xfrm>
            <a:off x="4564050" y="4617000"/>
            <a:ext cx="4134300" cy="50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7E858E"/>
              </a:buClr>
              <a:buSzPts val="1000"/>
              <a:buNone/>
              <a:defRPr sz="1000">
                <a:solidFill>
                  <a:srgbClr val="7E858E"/>
                </a:solidFill>
              </a:defRPr>
            </a:lvl1pPr>
            <a:lvl2pPr lvl="1" rtl="0" algn="r">
              <a:lnSpc>
                <a:spcPct val="100000"/>
              </a:lnSpc>
              <a:spcBef>
                <a:spcPts val="0"/>
              </a:spcBef>
              <a:spcAft>
                <a:spcPts val="0"/>
              </a:spcAft>
              <a:buClr>
                <a:srgbClr val="7E858E"/>
              </a:buClr>
              <a:buSzPts val="1200"/>
              <a:buNone/>
              <a:defRPr sz="1200">
                <a:solidFill>
                  <a:srgbClr val="7E858E"/>
                </a:solidFill>
              </a:defRPr>
            </a:lvl2pPr>
            <a:lvl3pPr lvl="2" rtl="0" algn="r">
              <a:lnSpc>
                <a:spcPct val="100000"/>
              </a:lnSpc>
              <a:spcBef>
                <a:spcPts val="0"/>
              </a:spcBef>
              <a:spcAft>
                <a:spcPts val="0"/>
              </a:spcAft>
              <a:buClr>
                <a:srgbClr val="7E858E"/>
              </a:buClr>
              <a:buSzPts val="1200"/>
              <a:buNone/>
              <a:defRPr sz="1200">
                <a:solidFill>
                  <a:srgbClr val="7E858E"/>
                </a:solidFill>
              </a:defRPr>
            </a:lvl3pPr>
            <a:lvl4pPr lvl="3" rtl="0" algn="r">
              <a:lnSpc>
                <a:spcPct val="100000"/>
              </a:lnSpc>
              <a:spcBef>
                <a:spcPts val="0"/>
              </a:spcBef>
              <a:spcAft>
                <a:spcPts val="0"/>
              </a:spcAft>
              <a:buClr>
                <a:srgbClr val="7E858E"/>
              </a:buClr>
              <a:buSzPts val="1200"/>
              <a:buNone/>
              <a:defRPr sz="1200">
                <a:solidFill>
                  <a:srgbClr val="7E858E"/>
                </a:solidFill>
              </a:defRPr>
            </a:lvl4pPr>
            <a:lvl5pPr lvl="4" rtl="0" algn="r">
              <a:lnSpc>
                <a:spcPct val="100000"/>
              </a:lnSpc>
              <a:spcBef>
                <a:spcPts val="0"/>
              </a:spcBef>
              <a:spcAft>
                <a:spcPts val="0"/>
              </a:spcAft>
              <a:buClr>
                <a:srgbClr val="7E858E"/>
              </a:buClr>
              <a:buSzPts val="1200"/>
              <a:buNone/>
              <a:defRPr sz="1200">
                <a:solidFill>
                  <a:srgbClr val="7E858E"/>
                </a:solidFill>
              </a:defRPr>
            </a:lvl5pPr>
            <a:lvl6pPr lvl="5" rtl="0" algn="r">
              <a:lnSpc>
                <a:spcPct val="100000"/>
              </a:lnSpc>
              <a:spcBef>
                <a:spcPts val="0"/>
              </a:spcBef>
              <a:spcAft>
                <a:spcPts val="0"/>
              </a:spcAft>
              <a:buClr>
                <a:srgbClr val="7E858E"/>
              </a:buClr>
              <a:buSzPts val="1200"/>
              <a:buNone/>
              <a:defRPr sz="1200">
                <a:solidFill>
                  <a:srgbClr val="7E858E"/>
                </a:solidFill>
              </a:defRPr>
            </a:lvl6pPr>
            <a:lvl7pPr lvl="6" rtl="0" algn="r">
              <a:lnSpc>
                <a:spcPct val="100000"/>
              </a:lnSpc>
              <a:spcBef>
                <a:spcPts val="0"/>
              </a:spcBef>
              <a:spcAft>
                <a:spcPts val="0"/>
              </a:spcAft>
              <a:buClr>
                <a:srgbClr val="7E858E"/>
              </a:buClr>
              <a:buSzPts val="1200"/>
              <a:buNone/>
              <a:defRPr sz="1200">
                <a:solidFill>
                  <a:srgbClr val="7E858E"/>
                </a:solidFill>
              </a:defRPr>
            </a:lvl7pPr>
            <a:lvl8pPr lvl="7" rtl="0" algn="r">
              <a:lnSpc>
                <a:spcPct val="100000"/>
              </a:lnSpc>
              <a:spcBef>
                <a:spcPts val="0"/>
              </a:spcBef>
              <a:spcAft>
                <a:spcPts val="0"/>
              </a:spcAft>
              <a:buClr>
                <a:srgbClr val="7E858E"/>
              </a:buClr>
              <a:buSzPts val="1200"/>
              <a:buNone/>
              <a:defRPr sz="1200">
                <a:solidFill>
                  <a:srgbClr val="7E858E"/>
                </a:solidFill>
              </a:defRPr>
            </a:lvl8pPr>
            <a:lvl9pPr lvl="8" rtl="0" algn="r">
              <a:lnSpc>
                <a:spcPct val="100000"/>
              </a:lnSpc>
              <a:spcBef>
                <a:spcPts val="0"/>
              </a:spcBef>
              <a:spcAft>
                <a:spcPts val="0"/>
              </a:spcAft>
              <a:buClr>
                <a:srgbClr val="7E858E"/>
              </a:buClr>
              <a:buSzPts val="1200"/>
              <a:buNone/>
              <a:defRPr sz="1200">
                <a:solidFill>
                  <a:srgbClr val="7E858E"/>
                </a:solidFill>
              </a:defRPr>
            </a:lvl9pPr>
          </a:lstStyle>
          <a:p/>
        </p:txBody>
      </p:sp>
      <p:sp>
        <p:nvSpPr>
          <p:cNvPr id="55" name="Google Shape;55;p13"/>
          <p:cNvSpPr txBox="1"/>
          <p:nvPr>
            <p:ph idx="3" type="subTitle"/>
          </p:nvPr>
        </p:nvSpPr>
        <p:spPr>
          <a:xfrm>
            <a:off x="445650" y="4334256"/>
            <a:ext cx="4134300" cy="804600"/>
          </a:xfrm>
          <a:prstGeom prst="rect">
            <a:avLst/>
          </a:prstGeom>
        </p:spPr>
        <p:txBody>
          <a:bodyPr anchorCtr="0" anchor="t" bIns="91425" lIns="91425" spcFirstLastPara="1" rIns="91425" wrap="square" tIns="91425">
            <a:noAutofit/>
          </a:bodyPr>
          <a:lstStyle>
            <a:lvl1pPr lvl="0" rtl="0">
              <a:lnSpc>
                <a:spcPct val="150000"/>
              </a:lnSpc>
              <a:spcBef>
                <a:spcPts val="0"/>
              </a:spcBef>
              <a:spcAft>
                <a:spcPts val="0"/>
              </a:spcAft>
              <a:buClr>
                <a:srgbClr val="7E858E"/>
              </a:buClr>
              <a:buSzPts val="1000"/>
              <a:buNone/>
              <a:defRPr sz="1000">
                <a:solidFill>
                  <a:srgbClr val="7E858E"/>
                </a:solidFill>
              </a:defRPr>
            </a:lvl1pPr>
            <a:lvl2pPr lvl="1" rtl="0">
              <a:lnSpc>
                <a:spcPct val="150000"/>
              </a:lnSpc>
              <a:spcBef>
                <a:spcPts val="0"/>
              </a:spcBef>
              <a:spcAft>
                <a:spcPts val="0"/>
              </a:spcAft>
              <a:buClr>
                <a:srgbClr val="7E858E"/>
              </a:buClr>
              <a:buSzPts val="1200"/>
              <a:buNone/>
              <a:defRPr sz="1200">
                <a:solidFill>
                  <a:srgbClr val="7E858E"/>
                </a:solidFill>
              </a:defRPr>
            </a:lvl2pPr>
            <a:lvl3pPr lvl="2" rtl="0">
              <a:lnSpc>
                <a:spcPct val="150000"/>
              </a:lnSpc>
              <a:spcBef>
                <a:spcPts val="0"/>
              </a:spcBef>
              <a:spcAft>
                <a:spcPts val="0"/>
              </a:spcAft>
              <a:buClr>
                <a:srgbClr val="7E858E"/>
              </a:buClr>
              <a:buSzPts val="1200"/>
              <a:buNone/>
              <a:defRPr sz="1200">
                <a:solidFill>
                  <a:srgbClr val="7E858E"/>
                </a:solidFill>
              </a:defRPr>
            </a:lvl3pPr>
            <a:lvl4pPr lvl="3" rtl="0">
              <a:lnSpc>
                <a:spcPct val="150000"/>
              </a:lnSpc>
              <a:spcBef>
                <a:spcPts val="0"/>
              </a:spcBef>
              <a:spcAft>
                <a:spcPts val="0"/>
              </a:spcAft>
              <a:buClr>
                <a:srgbClr val="7E858E"/>
              </a:buClr>
              <a:buSzPts val="1200"/>
              <a:buNone/>
              <a:defRPr sz="1200">
                <a:solidFill>
                  <a:srgbClr val="7E858E"/>
                </a:solidFill>
              </a:defRPr>
            </a:lvl4pPr>
            <a:lvl5pPr lvl="4" rtl="0">
              <a:lnSpc>
                <a:spcPct val="150000"/>
              </a:lnSpc>
              <a:spcBef>
                <a:spcPts val="0"/>
              </a:spcBef>
              <a:spcAft>
                <a:spcPts val="0"/>
              </a:spcAft>
              <a:buClr>
                <a:srgbClr val="7E858E"/>
              </a:buClr>
              <a:buSzPts val="1200"/>
              <a:buNone/>
              <a:defRPr sz="1200">
                <a:solidFill>
                  <a:srgbClr val="7E858E"/>
                </a:solidFill>
              </a:defRPr>
            </a:lvl5pPr>
            <a:lvl6pPr lvl="5" rtl="0">
              <a:lnSpc>
                <a:spcPct val="150000"/>
              </a:lnSpc>
              <a:spcBef>
                <a:spcPts val="0"/>
              </a:spcBef>
              <a:spcAft>
                <a:spcPts val="0"/>
              </a:spcAft>
              <a:buClr>
                <a:srgbClr val="7E858E"/>
              </a:buClr>
              <a:buSzPts val="1200"/>
              <a:buNone/>
              <a:defRPr sz="1200">
                <a:solidFill>
                  <a:srgbClr val="7E858E"/>
                </a:solidFill>
              </a:defRPr>
            </a:lvl6pPr>
            <a:lvl7pPr lvl="6" rtl="0">
              <a:lnSpc>
                <a:spcPct val="150000"/>
              </a:lnSpc>
              <a:spcBef>
                <a:spcPts val="0"/>
              </a:spcBef>
              <a:spcAft>
                <a:spcPts val="0"/>
              </a:spcAft>
              <a:buClr>
                <a:srgbClr val="7E858E"/>
              </a:buClr>
              <a:buSzPts val="1200"/>
              <a:buNone/>
              <a:defRPr sz="1200">
                <a:solidFill>
                  <a:srgbClr val="7E858E"/>
                </a:solidFill>
              </a:defRPr>
            </a:lvl7pPr>
            <a:lvl8pPr lvl="7" rtl="0">
              <a:lnSpc>
                <a:spcPct val="150000"/>
              </a:lnSpc>
              <a:spcBef>
                <a:spcPts val="0"/>
              </a:spcBef>
              <a:spcAft>
                <a:spcPts val="0"/>
              </a:spcAft>
              <a:buClr>
                <a:srgbClr val="7E858E"/>
              </a:buClr>
              <a:buSzPts val="1200"/>
              <a:buNone/>
              <a:defRPr sz="1200">
                <a:solidFill>
                  <a:srgbClr val="7E858E"/>
                </a:solidFill>
              </a:defRPr>
            </a:lvl8pPr>
            <a:lvl9pPr lvl="8" rtl="0">
              <a:lnSpc>
                <a:spcPct val="150000"/>
              </a:lnSpc>
              <a:spcBef>
                <a:spcPts val="0"/>
              </a:spcBef>
              <a:spcAft>
                <a:spcPts val="0"/>
              </a:spcAft>
              <a:buClr>
                <a:srgbClr val="7E858E"/>
              </a:buClr>
              <a:buSzPts val="1200"/>
              <a:buNone/>
              <a:defRPr sz="1200">
                <a:solidFill>
                  <a:srgbClr val="7E858E"/>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Middle)">
  <p:cSld name="SECTION_HEADER_2">
    <p:bg>
      <p:bgPr>
        <a:solidFill>
          <a:srgbClr val="00142D"/>
        </a:solidFill>
      </p:bgPr>
    </p:bg>
    <p:spTree>
      <p:nvGrpSpPr>
        <p:cNvPr id="56" name="Shape 56"/>
        <p:cNvGrpSpPr/>
        <p:nvPr/>
      </p:nvGrpSpPr>
      <p:grpSpPr>
        <a:xfrm>
          <a:off x="0" y="0"/>
          <a:ext cx="0" cy="0"/>
          <a:chOff x="0" y="0"/>
          <a:chExt cx="0" cy="0"/>
        </a:xfrm>
      </p:grpSpPr>
      <p:pic>
        <p:nvPicPr>
          <p:cNvPr id="57" name="Google Shape;57;p14"/>
          <p:cNvPicPr preferRelativeResize="0"/>
          <p:nvPr/>
        </p:nvPicPr>
        <p:blipFill rotWithShape="1">
          <a:blip r:embed="rId2">
            <a:alphaModFix amt="5000"/>
          </a:blip>
          <a:srcRect b="0" l="0" r="0" t="0"/>
          <a:stretch/>
        </p:blipFill>
        <p:spPr>
          <a:xfrm>
            <a:off x="857350" y="638262"/>
            <a:ext cx="7429302" cy="3866974"/>
          </a:xfrm>
          <a:prstGeom prst="rect">
            <a:avLst/>
          </a:prstGeom>
          <a:noFill/>
          <a:ln>
            <a:noFill/>
          </a:ln>
        </p:spPr>
      </p:pic>
      <p:cxnSp>
        <p:nvCxnSpPr>
          <p:cNvPr id="58" name="Google Shape;58;p14"/>
          <p:cNvCxnSpPr/>
          <p:nvPr/>
        </p:nvCxnSpPr>
        <p:spPr>
          <a:xfrm>
            <a:off x="4171491" y="1078992"/>
            <a:ext cx="801000" cy="0"/>
          </a:xfrm>
          <a:prstGeom prst="straightConnector1">
            <a:avLst/>
          </a:prstGeom>
          <a:noFill/>
          <a:ln cap="flat" cmpd="sng" w="28575">
            <a:solidFill>
              <a:schemeClr val="accent1"/>
            </a:solidFill>
            <a:prstDash val="solid"/>
            <a:round/>
            <a:headEnd len="med" w="med" type="none"/>
            <a:tailEnd len="med" w="med" type="none"/>
          </a:ln>
        </p:spPr>
      </p:cxnSp>
      <p:sp>
        <p:nvSpPr>
          <p:cNvPr id="59" name="Google Shape;59;p14"/>
          <p:cNvSpPr txBox="1"/>
          <p:nvPr/>
        </p:nvSpPr>
        <p:spPr>
          <a:xfrm>
            <a:off x="573900" y="4795425"/>
            <a:ext cx="7996200" cy="34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74957"/>
                </a:solidFill>
              </a:rPr>
              <a:t>@ 2023 Dandelion Labs JSC. All rights reserved.</a:t>
            </a:r>
            <a:endParaRPr sz="800">
              <a:solidFill>
                <a:srgbClr val="374957"/>
              </a:solidFill>
            </a:endParaRPr>
          </a:p>
        </p:txBody>
      </p:sp>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1" name="Google Shape;61;p14"/>
          <p:cNvSpPr txBox="1"/>
          <p:nvPr>
            <p:ph idx="1" type="body"/>
          </p:nvPr>
        </p:nvSpPr>
        <p:spPr>
          <a:xfrm>
            <a:off x="715650" y="1182975"/>
            <a:ext cx="7712700" cy="34164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Clr>
                <a:srgbClr val="CECECE"/>
              </a:buClr>
              <a:buSzPts val="1400"/>
              <a:buChar char="●"/>
              <a:defRPr sz="1400">
                <a:solidFill>
                  <a:srgbClr val="CECECE"/>
                </a:solidFill>
              </a:defRPr>
            </a:lvl1pPr>
            <a:lvl2pPr indent="-317500" lvl="1" marL="914400" rtl="0" algn="ctr">
              <a:spcBef>
                <a:spcPts val="1600"/>
              </a:spcBef>
              <a:spcAft>
                <a:spcPts val="0"/>
              </a:spcAft>
              <a:buClr>
                <a:srgbClr val="CECECE"/>
              </a:buClr>
              <a:buSzPts val="1400"/>
              <a:buChar char="○"/>
              <a:defRPr>
                <a:solidFill>
                  <a:srgbClr val="CECECE"/>
                </a:solidFill>
              </a:defRPr>
            </a:lvl2pPr>
            <a:lvl3pPr indent="-317500" lvl="2" marL="1371600" rtl="0" algn="ctr">
              <a:spcBef>
                <a:spcPts val="1600"/>
              </a:spcBef>
              <a:spcAft>
                <a:spcPts val="0"/>
              </a:spcAft>
              <a:buClr>
                <a:srgbClr val="CECECE"/>
              </a:buClr>
              <a:buSzPts val="1400"/>
              <a:buChar char="■"/>
              <a:defRPr>
                <a:solidFill>
                  <a:srgbClr val="CECECE"/>
                </a:solidFill>
              </a:defRPr>
            </a:lvl3pPr>
            <a:lvl4pPr indent="-317500" lvl="3" marL="1828800" rtl="0" algn="ctr">
              <a:spcBef>
                <a:spcPts val="1600"/>
              </a:spcBef>
              <a:spcAft>
                <a:spcPts val="0"/>
              </a:spcAft>
              <a:buClr>
                <a:srgbClr val="CECECE"/>
              </a:buClr>
              <a:buSzPts val="1400"/>
              <a:buChar char="●"/>
              <a:defRPr>
                <a:solidFill>
                  <a:srgbClr val="CECECE"/>
                </a:solidFill>
              </a:defRPr>
            </a:lvl4pPr>
            <a:lvl5pPr indent="-317500" lvl="4" marL="2286000" rtl="0" algn="ctr">
              <a:spcBef>
                <a:spcPts val="1600"/>
              </a:spcBef>
              <a:spcAft>
                <a:spcPts val="0"/>
              </a:spcAft>
              <a:buClr>
                <a:srgbClr val="CECECE"/>
              </a:buClr>
              <a:buSzPts val="1400"/>
              <a:buChar char="○"/>
              <a:defRPr>
                <a:solidFill>
                  <a:srgbClr val="CECECE"/>
                </a:solidFill>
              </a:defRPr>
            </a:lvl5pPr>
            <a:lvl6pPr indent="-317500" lvl="5" marL="2743200" rtl="0" algn="ctr">
              <a:spcBef>
                <a:spcPts val="1600"/>
              </a:spcBef>
              <a:spcAft>
                <a:spcPts val="0"/>
              </a:spcAft>
              <a:buClr>
                <a:srgbClr val="CECECE"/>
              </a:buClr>
              <a:buSzPts val="1400"/>
              <a:buChar char="■"/>
              <a:defRPr>
                <a:solidFill>
                  <a:srgbClr val="CECECE"/>
                </a:solidFill>
              </a:defRPr>
            </a:lvl6pPr>
            <a:lvl7pPr indent="-317500" lvl="6" marL="3200400" rtl="0" algn="ctr">
              <a:spcBef>
                <a:spcPts val="1600"/>
              </a:spcBef>
              <a:spcAft>
                <a:spcPts val="0"/>
              </a:spcAft>
              <a:buClr>
                <a:srgbClr val="CECECE"/>
              </a:buClr>
              <a:buSzPts val="1400"/>
              <a:buChar char="●"/>
              <a:defRPr>
                <a:solidFill>
                  <a:srgbClr val="CECECE"/>
                </a:solidFill>
              </a:defRPr>
            </a:lvl7pPr>
            <a:lvl8pPr indent="-317500" lvl="7" marL="3657600" rtl="0" algn="ctr">
              <a:spcBef>
                <a:spcPts val="1600"/>
              </a:spcBef>
              <a:spcAft>
                <a:spcPts val="0"/>
              </a:spcAft>
              <a:buClr>
                <a:srgbClr val="CECECE"/>
              </a:buClr>
              <a:buSzPts val="1400"/>
              <a:buChar char="○"/>
              <a:defRPr>
                <a:solidFill>
                  <a:srgbClr val="CECECE"/>
                </a:solidFill>
              </a:defRPr>
            </a:lvl8pPr>
            <a:lvl9pPr indent="-317500" lvl="8" marL="4114800" rtl="0" algn="ctr">
              <a:spcBef>
                <a:spcPts val="1600"/>
              </a:spcBef>
              <a:spcAft>
                <a:spcPts val="1600"/>
              </a:spcAft>
              <a:buClr>
                <a:srgbClr val="CECECE"/>
              </a:buClr>
              <a:buSzPts val="1400"/>
              <a:buChar char="■"/>
              <a:defRPr>
                <a:solidFill>
                  <a:srgbClr val="CECECE"/>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_1">
    <p:bg>
      <p:bgPr>
        <a:solidFill>
          <a:srgbClr val="00142D"/>
        </a:solidFill>
      </p:bgPr>
    </p:bg>
    <p:spTree>
      <p:nvGrpSpPr>
        <p:cNvPr id="62" name="Shape 62"/>
        <p:cNvGrpSpPr/>
        <p:nvPr/>
      </p:nvGrpSpPr>
      <p:grpSpPr>
        <a:xfrm>
          <a:off x="0" y="0"/>
          <a:ext cx="0" cy="0"/>
          <a:chOff x="0" y="0"/>
          <a:chExt cx="0" cy="0"/>
        </a:xfrm>
      </p:grpSpPr>
      <p:pic>
        <p:nvPicPr>
          <p:cNvPr id="63" name="Google Shape;63;p15"/>
          <p:cNvPicPr preferRelativeResize="0"/>
          <p:nvPr/>
        </p:nvPicPr>
        <p:blipFill rotWithShape="1">
          <a:blip r:embed="rId2">
            <a:alphaModFix amt="5000"/>
          </a:blip>
          <a:srcRect b="0" l="0" r="0" t="0"/>
          <a:stretch/>
        </p:blipFill>
        <p:spPr>
          <a:xfrm>
            <a:off x="857350" y="638262"/>
            <a:ext cx="7429302" cy="3866974"/>
          </a:xfrm>
          <a:prstGeom prst="rect">
            <a:avLst/>
          </a:prstGeom>
          <a:noFill/>
          <a:ln>
            <a:noFill/>
          </a:ln>
        </p:spPr>
      </p:pic>
      <p:sp>
        <p:nvSpPr>
          <p:cNvPr id="64" name="Google Shape;64;p15"/>
          <p:cNvSpPr txBox="1"/>
          <p:nvPr>
            <p:ph type="title"/>
          </p:nvPr>
        </p:nvSpPr>
        <p:spPr>
          <a:xfrm>
            <a:off x="947485" y="2286474"/>
            <a:ext cx="4099800" cy="14676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rgbClr val="CECECE"/>
              </a:buClr>
              <a:buSzPts val="4000"/>
              <a:buNone/>
              <a:defRPr sz="4000">
                <a:solidFill>
                  <a:srgbClr val="CECECE"/>
                </a:solidFill>
              </a:defRPr>
            </a:lvl1pPr>
            <a:lvl2pPr lvl="1" rtl="0">
              <a:lnSpc>
                <a:spcPct val="100000"/>
              </a:lnSpc>
              <a:spcBef>
                <a:spcPts val="0"/>
              </a:spcBef>
              <a:spcAft>
                <a:spcPts val="0"/>
              </a:spcAft>
              <a:buSzPts val="3600"/>
              <a:buNone/>
              <a:defRPr sz="3600"/>
            </a:lvl2pPr>
            <a:lvl3pPr lvl="2" rtl="0">
              <a:lnSpc>
                <a:spcPct val="100000"/>
              </a:lnSpc>
              <a:spcBef>
                <a:spcPts val="0"/>
              </a:spcBef>
              <a:spcAft>
                <a:spcPts val="0"/>
              </a:spcAft>
              <a:buSzPts val="3600"/>
              <a:buNone/>
              <a:defRPr sz="3600"/>
            </a:lvl3pPr>
            <a:lvl4pPr lvl="3" rtl="0">
              <a:lnSpc>
                <a:spcPct val="100000"/>
              </a:lnSpc>
              <a:spcBef>
                <a:spcPts val="0"/>
              </a:spcBef>
              <a:spcAft>
                <a:spcPts val="0"/>
              </a:spcAft>
              <a:buSzPts val="3600"/>
              <a:buNone/>
              <a:defRPr sz="3600"/>
            </a:lvl4pPr>
            <a:lvl5pPr lvl="4" rtl="0">
              <a:lnSpc>
                <a:spcPct val="100000"/>
              </a:lnSpc>
              <a:spcBef>
                <a:spcPts val="0"/>
              </a:spcBef>
              <a:spcAft>
                <a:spcPts val="0"/>
              </a:spcAft>
              <a:buSzPts val="3600"/>
              <a:buNone/>
              <a:defRPr sz="3600"/>
            </a:lvl5pPr>
            <a:lvl6pPr lvl="5" rtl="0">
              <a:lnSpc>
                <a:spcPct val="100000"/>
              </a:lnSpc>
              <a:spcBef>
                <a:spcPts val="0"/>
              </a:spcBef>
              <a:spcAft>
                <a:spcPts val="0"/>
              </a:spcAft>
              <a:buSzPts val="3600"/>
              <a:buNone/>
              <a:defRPr sz="3600"/>
            </a:lvl6pPr>
            <a:lvl7pPr lvl="6" rtl="0">
              <a:lnSpc>
                <a:spcPct val="100000"/>
              </a:lnSpc>
              <a:spcBef>
                <a:spcPts val="0"/>
              </a:spcBef>
              <a:spcAft>
                <a:spcPts val="0"/>
              </a:spcAft>
              <a:buSzPts val="3600"/>
              <a:buNone/>
              <a:defRPr sz="3600"/>
            </a:lvl7pPr>
            <a:lvl8pPr lvl="7" rtl="0">
              <a:lnSpc>
                <a:spcPct val="100000"/>
              </a:lnSpc>
              <a:spcBef>
                <a:spcPts val="0"/>
              </a:spcBef>
              <a:spcAft>
                <a:spcPts val="0"/>
              </a:spcAft>
              <a:buSzPts val="3600"/>
              <a:buNone/>
              <a:defRPr sz="3600"/>
            </a:lvl8pPr>
            <a:lvl9pPr lvl="8" rtl="0">
              <a:lnSpc>
                <a:spcPct val="100000"/>
              </a:lnSpc>
              <a:spcBef>
                <a:spcPts val="0"/>
              </a:spcBef>
              <a:spcAft>
                <a:spcPts val="0"/>
              </a:spcAft>
              <a:buSzPts val="3600"/>
              <a:buNone/>
              <a:defRPr sz="3600"/>
            </a:lvl9pPr>
          </a:lstStyle>
          <a:p/>
        </p:txBody>
      </p:sp>
      <p:sp>
        <p:nvSpPr>
          <p:cNvPr id="65" name="Google Shape;65;p15"/>
          <p:cNvSpPr txBox="1"/>
          <p:nvPr>
            <p:ph idx="2" type="title"/>
          </p:nvPr>
        </p:nvSpPr>
        <p:spPr>
          <a:xfrm>
            <a:off x="883652" y="1022401"/>
            <a:ext cx="2561400" cy="12162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Clr>
                <a:schemeClr val="lt1"/>
              </a:buClr>
              <a:buSzPts val="9000"/>
              <a:buNone/>
              <a:defRPr b="1" sz="9000">
                <a:solidFill>
                  <a:schemeClr val="lt1"/>
                </a:solidFill>
              </a:defRPr>
            </a:lvl1pPr>
            <a:lvl2pPr lvl="1" rtl="0" algn="ctr">
              <a:lnSpc>
                <a:spcPct val="100000"/>
              </a:lnSpc>
              <a:spcBef>
                <a:spcPts val="0"/>
              </a:spcBef>
              <a:spcAft>
                <a:spcPts val="0"/>
              </a:spcAft>
              <a:buClr>
                <a:schemeClr val="dk1"/>
              </a:buClr>
              <a:buSzPts val="9000"/>
              <a:buNone/>
              <a:defRPr sz="9000">
                <a:solidFill>
                  <a:schemeClr val="dk1"/>
                </a:solidFill>
              </a:defRPr>
            </a:lvl2pPr>
            <a:lvl3pPr lvl="2" rtl="0" algn="ctr">
              <a:lnSpc>
                <a:spcPct val="100000"/>
              </a:lnSpc>
              <a:spcBef>
                <a:spcPts val="0"/>
              </a:spcBef>
              <a:spcAft>
                <a:spcPts val="0"/>
              </a:spcAft>
              <a:buClr>
                <a:schemeClr val="dk1"/>
              </a:buClr>
              <a:buSzPts val="9000"/>
              <a:buNone/>
              <a:defRPr sz="9000">
                <a:solidFill>
                  <a:schemeClr val="dk1"/>
                </a:solidFill>
              </a:defRPr>
            </a:lvl3pPr>
            <a:lvl4pPr lvl="3" rtl="0" algn="ctr">
              <a:lnSpc>
                <a:spcPct val="100000"/>
              </a:lnSpc>
              <a:spcBef>
                <a:spcPts val="0"/>
              </a:spcBef>
              <a:spcAft>
                <a:spcPts val="0"/>
              </a:spcAft>
              <a:buClr>
                <a:schemeClr val="dk1"/>
              </a:buClr>
              <a:buSzPts val="9000"/>
              <a:buNone/>
              <a:defRPr sz="9000">
                <a:solidFill>
                  <a:schemeClr val="dk1"/>
                </a:solidFill>
              </a:defRPr>
            </a:lvl4pPr>
            <a:lvl5pPr lvl="4" rtl="0" algn="ctr">
              <a:lnSpc>
                <a:spcPct val="100000"/>
              </a:lnSpc>
              <a:spcBef>
                <a:spcPts val="0"/>
              </a:spcBef>
              <a:spcAft>
                <a:spcPts val="0"/>
              </a:spcAft>
              <a:buClr>
                <a:schemeClr val="dk1"/>
              </a:buClr>
              <a:buSzPts val="9000"/>
              <a:buNone/>
              <a:defRPr sz="9000">
                <a:solidFill>
                  <a:schemeClr val="dk1"/>
                </a:solidFill>
              </a:defRPr>
            </a:lvl5pPr>
            <a:lvl6pPr lvl="5" rtl="0" algn="ctr">
              <a:lnSpc>
                <a:spcPct val="100000"/>
              </a:lnSpc>
              <a:spcBef>
                <a:spcPts val="0"/>
              </a:spcBef>
              <a:spcAft>
                <a:spcPts val="0"/>
              </a:spcAft>
              <a:buClr>
                <a:schemeClr val="dk1"/>
              </a:buClr>
              <a:buSzPts val="9000"/>
              <a:buNone/>
              <a:defRPr sz="9000">
                <a:solidFill>
                  <a:schemeClr val="dk1"/>
                </a:solidFill>
              </a:defRPr>
            </a:lvl6pPr>
            <a:lvl7pPr lvl="6" rtl="0" algn="ctr">
              <a:lnSpc>
                <a:spcPct val="100000"/>
              </a:lnSpc>
              <a:spcBef>
                <a:spcPts val="0"/>
              </a:spcBef>
              <a:spcAft>
                <a:spcPts val="0"/>
              </a:spcAft>
              <a:buClr>
                <a:schemeClr val="dk1"/>
              </a:buClr>
              <a:buSzPts val="9000"/>
              <a:buNone/>
              <a:defRPr sz="9000">
                <a:solidFill>
                  <a:schemeClr val="dk1"/>
                </a:solidFill>
              </a:defRPr>
            </a:lvl7pPr>
            <a:lvl8pPr lvl="7" rtl="0" algn="ctr">
              <a:lnSpc>
                <a:spcPct val="100000"/>
              </a:lnSpc>
              <a:spcBef>
                <a:spcPts val="0"/>
              </a:spcBef>
              <a:spcAft>
                <a:spcPts val="0"/>
              </a:spcAft>
              <a:buClr>
                <a:schemeClr val="dk1"/>
              </a:buClr>
              <a:buSzPts val="9000"/>
              <a:buNone/>
              <a:defRPr sz="9000">
                <a:solidFill>
                  <a:schemeClr val="dk1"/>
                </a:solidFill>
              </a:defRPr>
            </a:lvl8pPr>
            <a:lvl9pPr lvl="8" rtl="0" algn="ctr">
              <a:lnSpc>
                <a:spcPct val="100000"/>
              </a:lnSpc>
              <a:spcBef>
                <a:spcPts val="0"/>
              </a:spcBef>
              <a:spcAft>
                <a:spcPts val="0"/>
              </a:spcAft>
              <a:buClr>
                <a:schemeClr val="dk1"/>
              </a:buClr>
              <a:buSzPts val="9000"/>
              <a:buNone/>
              <a:defRPr sz="9000">
                <a:solidFill>
                  <a:schemeClr val="dk1"/>
                </a:solidFill>
              </a:defRPr>
            </a:lvl9pPr>
          </a:lstStyle>
          <a:p/>
        </p:txBody>
      </p:sp>
      <p:cxnSp>
        <p:nvCxnSpPr>
          <p:cNvPr id="66" name="Google Shape;66;p15"/>
          <p:cNvCxnSpPr/>
          <p:nvPr/>
        </p:nvCxnSpPr>
        <p:spPr>
          <a:xfrm>
            <a:off x="796400" y="1414625"/>
            <a:ext cx="0" cy="789900"/>
          </a:xfrm>
          <a:prstGeom prst="straightConnector1">
            <a:avLst/>
          </a:prstGeom>
          <a:noFill/>
          <a:ln cap="flat" cmpd="sng" w="38100">
            <a:solidFill>
              <a:schemeClr val="accent1"/>
            </a:solidFill>
            <a:prstDash val="solid"/>
            <a:round/>
            <a:headEnd len="med" w="med" type="none"/>
            <a:tailEnd len="med" w="med" type="none"/>
          </a:ln>
        </p:spPr>
      </p:cxnSp>
      <p:sp>
        <p:nvSpPr>
          <p:cNvPr id="67" name="Google Shape;67;p15"/>
          <p:cNvSpPr txBox="1"/>
          <p:nvPr/>
        </p:nvSpPr>
        <p:spPr>
          <a:xfrm>
            <a:off x="573900" y="4795425"/>
            <a:ext cx="7996200" cy="34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74957"/>
                </a:solidFill>
              </a:rPr>
              <a:t>@ 2023 Dandelion Labs JSC. All rights reserved.</a:t>
            </a:r>
            <a:endParaRPr sz="800">
              <a:solidFill>
                <a:srgbClr val="374957"/>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Left)">
  <p:cSld name="TITLE_AND_BODY_1">
    <p:bg>
      <p:bgPr>
        <a:solidFill>
          <a:srgbClr val="00142D"/>
        </a:solidFill>
      </p:bgPr>
    </p:bg>
    <p:spTree>
      <p:nvGrpSpPr>
        <p:cNvPr id="68" name="Shape 68"/>
        <p:cNvGrpSpPr/>
        <p:nvPr/>
      </p:nvGrpSpPr>
      <p:grpSpPr>
        <a:xfrm>
          <a:off x="0" y="0"/>
          <a:ext cx="0" cy="0"/>
          <a:chOff x="0" y="0"/>
          <a:chExt cx="0" cy="0"/>
        </a:xfrm>
      </p:grpSpPr>
      <p:pic>
        <p:nvPicPr>
          <p:cNvPr id="69" name="Google Shape;69;p16"/>
          <p:cNvPicPr preferRelativeResize="0"/>
          <p:nvPr/>
        </p:nvPicPr>
        <p:blipFill rotWithShape="1">
          <a:blip r:embed="rId2">
            <a:alphaModFix amt="5000"/>
          </a:blip>
          <a:srcRect b="0" l="0" r="0" t="0"/>
          <a:stretch/>
        </p:blipFill>
        <p:spPr>
          <a:xfrm>
            <a:off x="857350" y="638262"/>
            <a:ext cx="7429302" cy="3866974"/>
          </a:xfrm>
          <a:prstGeom prst="rect">
            <a:avLst/>
          </a:prstGeom>
          <a:noFill/>
          <a:ln>
            <a:noFill/>
          </a:ln>
        </p:spPr>
      </p:pic>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1" name="Google Shape;71;p16"/>
          <p:cNvSpPr txBox="1"/>
          <p:nvPr>
            <p:ph idx="1" type="body"/>
          </p:nvPr>
        </p:nvSpPr>
        <p:spPr>
          <a:xfrm>
            <a:off x="333998" y="1182981"/>
            <a:ext cx="47946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CECECE"/>
              </a:buClr>
              <a:buSzPts val="1400"/>
              <a:buChar char="●"/>
              <a:defRPr sz="1400">
                <a:solidFill>
                  <a:srgbClr val="CECECE"/>
                </a:solidFill>
              </a:defRPr>
            </a:lvl1pPr>
            <a:lvl2pPr indent="-317500" lvl="1" marL="914400" rtl="0">
              <a:spcBef>
                <a:spcPts val="1600"/>
              </a:spcBef>
              <a:spcAft>
                <a:spcPts val="0"/>
              </a:spcAft>
              <a:buClr>
                <a:srgbClr val="CECECE"/>
              </a:buClr>
              <a:buSzPts val="1400"/>
              <a:buChar char="○"/>
              <a:defRPr>
                <a:solidFill>
                  <a:srgbClr val="CECECE"/>
                </a:solidFill>
              </a:defRPr>
            </a:lvl2pPr>
            <a:lvl3pPr indent="-317500" lvl="2" marL="1371600" rtl="0">
              <a:spcBef>
                <a:spcPts val="1600"/>
              </a:spcBef>
              <a:spcAft>
                <a:spcPts val="0"/>
              </a:spcAft>
              <a:buClr>
                <a:srgbClr val="CECECE"/>
              </a:buClr>
              <a:buSzPts val="1400"/>
              <a:buChar char="■"/>
              <a:defRPr>
                <a:solidFill>
                  <a:srgbClr val="CECECE"/>
                </a:solidFill>
              </a:defRPr>
            </a:lvl3pPr>
            <a:lvl4pPr indent="-317500" lvl="3" marL="1828800" rtl="0">
              <a:spcBef>
                <a:spcPts val="1600"/>
              </a:spcBef>
              <a:spcAft>
                <a:spcPts val="0"/>
              </a:spcAft>
              <a:buClr>
                <a:srgbClr val="CECECE"/>
              </a:buClr>
              <a:buSzPts val="1400"/>
              <a:buChar char="●"/>
              <a:defRPr>
                <a:solidFill>
                  <a:srgbClr val="CECECE"/>
                </a:solidFill>
              </a:defRPr>
            </a:lvl4pPr>
            <a:lvl5pPr indent="-317500" lvl="4" marL="2286000" rtl="0">
              <a:spcBef>
                <a:spcPts val="1600"/>
              </a:spcBef>
              <a:spcAft>
                <a:spcPts val="0"/>
              </a:spcAft>
              <a:buClr>
                <a:srgbClr val="CECECE"/>
              </a:buClr>
              <a:buSzPts val="1400"/>
              <a:buChar char="○"/>
              <a:defRPr>
                <a:solidFill>
                  <a:srgbClr val="CECECE"/>
                </a:solidFill>
              </a:defRPr>
            </a:lvl5pPr>
            <a:lvl6pPr indent="-317500" lvl="5" marL="2743200" rtl="0">
              <a:spcBef>
                <a:spcPts val="1600"/>
              </a:spcBef>
              <a:spcAft>
                <a:spcPts val="0"/>
              </a:spcAft>
              <a:buClr>
                <a:srgbClr val="CECECE"/>
              </a:buClr>
              <a:buSzPts val="1400"/>
              <a:buChar char="■"/>
              <a:defRPr>
                <a:solidFill>
                  <a:srgbClr val="CECECE"/>
                </a:solidFill>
              </a:defRPr>
            </a:lvl6pPr>
            <a:lvl7pPr indent="-317500" lvl="6" marL="3200400" rtl="0">
              <a:spcBef>
                <a:spcPts val="1600"/>
              </a:spcBef>
              <a:spcAft>
                <a:spcPts val="0"/>
              </a:spcAft>
              <a:buClr>
                <a:srgbClr val="CECECE"/>
              </a:buClr>
              <a:buSzPts val="1400"/>
              <a:buChar char="●"/>
              <a:defRPr>
                <a:solidFill>
                  <a:srgbClr val="CECECE"/>
                </a:solidFill>
              </a:defRPr>
            </a:lvl7pPr>
            <a:lvl8pPr indent="-317500" lvl="7" marL="3657600" rtl="0">
              <a:spcBef>
                <a:spcPts val="1600"/>
              </a:spcBef>
              <a:spcAft>
                <a:spcPts val="0"/>
              </a:spcAft>
              <a:buClr>
                <a:srgbClr val="CECECE"/>
              </a:buClr>
              <a:buSzPts val="1400"/>
              <a:buChar char="○"/>
              <a:defRPr>
                <a:solidFill>
                  <a:srgbClr val="CECECE"/>
                </a:solidFill>
              </a:defRPr>
            </a:lvl8pPr>
            <a:lvl9pPr indent="-317500" lvl="8" marL="4114800" rtl="0">
              <a:spcBef>
                <a:spcPts val="1600"/>
              </a:spcBef>
              <a:spcAft>
                <a:spcPts val="1600"/>
              </a:spcAft>
              <a:buClr>
                <a:srgbClr val="CECECE"/>
              </a:buClr>
              <a:buSzPts val="1400"/>
              <a:buChar char="■"/>
              <a:defRPr>
                <a:solidFill>
                  <a:srgbClr val="CECECE"/>
                </a:solidFill>
              </a:defRPr>
            </a:lvl9pPr>
          </a:lstStyle>
          <a:p/>
        </p:txBody>
      </p:sp>
      <p:cxnSp>
        <p:nvCxnSpPr>
          <p:cNvPr id="72" name="Google Shape;72;p16"/>
          <p:cNvCxnSpPr/>
          <p:nvPr/>
        </p:nvCxnSpPr>
        <p:spPr>
          <a:xfrm>
            <a:off x="419816" y="1083489"/>
            <a:ext cx="801000" cy="0"/>
          </a:xfrm>
          <a:prstGeom prst="straightConnector1">
            <a:avLst/>
          </a:prstGeom>
          <a:noFill/>
          <a:ln cap="flat" cmpd="sng" w="28575">
            <a:solidFill>
              <a:schemeClr val="accent1"/>
            </a:solidFill>
            <a:prstDash val="solid"/>
            <a:round/>
            <a:headEnd len="med" w="med" type="none"/>
            <a:tailEnd len="med" w="med" type="none"/>
          </a:ln>
        </p:spPr>
      </p:cxnSp>
      <p:sp>
        <p:nvSpPr>
          <p:cNvPr id="73" name="Google Shape;73;p16"/>
          <p:cNvSpPr txBox="1"/>
          <p:nvPr/>
        </p:nvSpPr>
        <p:spPr>
          <a:xfrm>
            <a:off x="573900" y="4795425"/>
            <a:ext cx="7996200" cy="34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74957"/>
                </a:solidFill>
              </a:rPr>
              <a:t>@ 2023 Dandelion Labs JSC. All rights reserved.</a:t>
            </a:r>
            <a:endParaRPr sz="800">
              <a:solidFill>
                <a:srgbClr val="374957"/>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cover">
  <p:cSld name="TITLE_1_1_1">
    <p:bg>
      <p:bgPr>
        <a:solidFill>
          <a:srgbClr val="00142D"/>
        </a:solidFill>
      </p:bgPr>
    </p:bg>
    <p:spTree>
      <p:nvGrpSpPr>
        <p:cNvPr id="74" name="Shape 74"/>
        <p:cNvGrpSpPr/>
        <p:nvPr/>
      </p:nvGrpSpPr>
      <p:grpSpPr>
        <a:xfrm>
          <a:off x="0" y="0"/>
          <a:ext cx="0" cy="0"/>
          <a:chOff x="0" y="0"/>
          <a:chExt cx="0" cy="0"/>
        </a:xfrm>
      </p:grpSpPr>
      <p:pic>
        <p:nvPicPr>
          <p:cNvPr id="75" name="Google Shape;75;p17"/>
          <p:cNvPicPr preferRelativeResize="0"/>
          <p:nvPr/>
        </p:nvPicPr>
        <p:blipFill rotWithShape="1">
          <a:blip r:embed="rId2">
            <a:alphaModFix amt="5000"/>
          </a:blip>
          <a:srcRect b="0" l="0" r="0" t="0"/>
          <a:stretch/>
        </p:blipFill>
        <p:spPr>
          <a:xfrm>
            <a:off x="857350" y="638262"/>
            <a:ext cx="7429302" cy="3866974"/>
          </a:xfrm>
          <a:prstGeom prst="rect">
            <a:avLst/>
          </a:prstGeom>
          <a:noFill/>
          <a:ln>
            <a:noFill/>
          </a:ln>
        </p:spPr>
      </p:pic>
      <p:sp>
        <p:nvSpPr>
          <p:cNvPr id="76" name="Google Shape;76;p17"/>
          <p:cNvSpPr txBox="1"/>
          <p:nvPr>
            <p:ph type="ctrTitle"/>
          </p:nvPr>
        </p:nvSpPr>
        <p:spPr>
          <a:xfrm>
            <a:off x="311700" y="1862163"/>
            <a:ext cx="8520600" cy="996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4400"/>
              <a:buNone/>
              <a:defRPr sz="4400">
                <a:solidFill>
                  <a:schemeClr val="l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7" name="Google Shape;77;p17"/>
          <p:cNvSpPr txBox="1"/>
          <p:nvPr>
            <p:ph idx="1" type="subTitle"/>
          </p:nvPr>
        </p:nvSpPr>
        <p:spPr>
          <a:xfrm>
            <a:off x="311700" y="2772238"/>
            <a:ext cx="8520600" cy="50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BA80A"/>
              </a:buClr>
              <a:buSzPts val="1600"/>
              <a:buNone/>
              <a:defRPr sz="1600">
                <a:solidFill>
                  <a:srgbClr val="FBA80A"/>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8" name="Google Shape;78;p17"/>
          <p:cNvSpPr txBox="1"/>
          <p:nvPr>
            <p:ph idx="2" type="subTitle"/>
          </p:nvPr>
        </p:nvSpPr>
        <p:spPr>
          <a:xfrm>
            <a:off x="4564050" y="4617000"/>
            <a:ext cx="4134300" cy="50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7E858E"/>
              </a:buClr>
              <a:buSzPts val="1000"/>
              <a:buNone/>
              <a:defRPr sz="1000">
                <a:solidFill>
                  <a:srgbClr val="7E858E"/>
                </a:solidFill>
              </a:defRPr>
            </a:lvl1pPr>
            <a:lvl2pPr lvl="1" rtl="0" algn="r">
              <a:lnSpc>
                <a:spcPct val="100000"/>
              </a:lnSpc>
              <a:spcBef>
                <a:spcPts val="0"/>
              </a:spcBef>
              <a:spcAft>
                <a:spcPts val="0"/>
              </a:spcAft>
              <a:buClr>
                <a:srgbClr val="7E858E"/>
              </a:buClr>
              <a:buSzPts val="1200"/>
              <a:buNone/>
              <a:defRPr sz="1200">
                <a:solidFill>
                  <a:srgbClr val="7E858E"/>
                </a:solidFill>
              </a:defRPr>
            </a:lvl2pPr>
            <a:lvl3pPr lvl="2" rtl="0" algn="r">
              <a:lnSpc>
                <a:spcPct val="100000"/>
              </a:lnSpc>
              <a:spcBef>
                <a:spcPts val="0"/>
              </a:spcBef>
              <a:spcAft>
                <a:spcPts val="0"/>
              </a:spcAft>
              <a:buClr>
                <a:srgbClr val="7E858E"/>
              </a:buClr>
              <a:buSzPts val="1200"/>
              <a:buNone/>
              <a:defRPr sz="1200">
                <a:solidFill>
                  <a:srgbClr val="7E858E"/>
                </a:solidFill>
              </a:defRPr>
            </a:lvl3pPr>
            <a:lvl4pPr lvl="3" rtl="0" algn="r">
              <a:lnSpc>
                <a:spcPct val="100000"/>
              </a:lnSpc>
              <a:spcBef>
                <a:spcPts val="0"/>
              </a:spcBef>
              <a:spcAft>
                <a:spcPts val="0"/>
              </a:spcAft>
              <a:buClr>
                <a:srgbClr val="7E858E"/>
              </a:buClr>
              <a:buSzPts val="1200"/>
              <a:buNone/>
              <a:defRPr sz="1200">
                <a:solidFill>
                  <a:srgbClr val="7E858E"/>
                </a:solidFill>
              </a:defRPr>
            </a:lvl4pPr>
            <a:lvl5pPr lvl="4" rtl="0" algn="r">
              <a:lnSpc>
                <a:spcPct val="100000"/>
              </a:lnSpc>
              <a:spcBef>
                <a:spcPts val="0"/>
              </a:spcBef>
              <a:spcAft>
                <a:spcPts val="0"/>
              </a:spcAft>
              <a:buClr>
                <a:srgbClr val="7E858E"/>
              </a:buClr>
              <a:buSzPts val="1200"/>
              <a:buNone/>
              <a:defRPr sz="1200">
                <a:solidFill>
                  <a:srgbClr val="7E858E"/>
                </a:solidFill>
              </a:defRPr>
            </a:lvl5pPr>
            <a:lvl6pPr lvl="5" rtl="0" algn="r">
              <a:lnSpc>
                <a:spcPct val="100000"/>
              </a:lnSpc>
              <a:spcBef>
                <a:spcPts val="0"/>
              </a:spcBef>
              <a:spcAft>
                <a:spcPts val="0"/>
              </a:spcAft>
              <a:buClr>
                <a:srgbClr val="7E858E"/>
              </a:buClr>
              <a:buSzPts val="1200"/>
              <a:buNone/>
              <a:defRPr sz="1200">
                <a:solidFill>
                  <a:srgbClr val="7E858E"/>
                </a:solidFill>
              </a:defRPr>
            </a:lvl6pPr>
            <a:lvl7pPr lvl="6" rtl="0" algn="r">
              <a:lnSpc>
                <a:spcPct val="100000"/>
              </a:lnSpc>
              <a:spcBef>
                <a:spcPts val="0"/>
              </a:spcBef>
              <a:spcAft>
                <a:spcPts val="0"/>
              </a:spcAft>
              <a:buClr>
                <a:srgbClr val="7E858E"/>
              </a:buClr>
              <a:buSzPts val="1200"/>
              <a:buNone/>
              <a:defRPr sz="1200">
                <a:solidFill>
                  <a:srgbClr val="7E858E"/>
                </a:solidFill>
              </a:defRPr>
            </a:lvl7pPr>
            <a:lvl8pPr lvl="7" rtl="0" algn="r">
              <a:lnSpc>
                <a:spcPct val="100000"/>
              </a:lnSpc>
              <a:spcBef>
                <a:spcPts val="0"/>
              </a:spcBef>
              <a:spcAft>
                <a:spcPts val="0"/>
              </a:spcAft>
              <a:buClr>
                <a:srgbClr val="7E858E"/>
              </a:buClr>
              <a:buSzPts val="1200"/>
              <a:buNone/>
              <a:defRPr sz="1200">
                <a:solidFill>
                  <a:srgbClr val="7E858E"/>
                </a:solidFill>
              </a:defRPr>
            </a:lvl8pPr>
            <a:lvl9pPr lvl="8" rtl="0" algn="r">
              <a:lnSpc>
                <a:spcPct val="100000"/>
              </a:lnSpc>
              <a:spcBef>
                <a:spcPts val="0"/>
              </a:spcBef>
              <a:spcAft>
                <a:spcPts val="0"/>
              </a:spcAft>
              <a:buClr>
                <a:srgbClr val="7E858E"/>
              </a:buClr>
              <a:buSzPts val="1200"/>
              <a:buNone/>
              <a:defRPr sz="1200">
                <a:solidFill>
                  <a:srgbClr val="7E858E"/>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20.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2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1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3.png"/><Relationship Id="rId6"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142D"/>
        </a:solidFill>
      </p:bgPr>
    </p:bg>
    <p:spTree>
      <p:nvGrpSpPr>
        <p:cNvPr id="82" name="Shape 82"/>
        <p:cNvGrpSpPr/>
        <p:nvPr/>
      </p:nvGrpSpPr>
      <p:grpSpPr>
        <a:xfrm>
          <a:off x="0" y="0"/>
          <a:ext cx="0" cy="0"/>
          <a:chOff x="0" y="0"/>
          <a:chExt cx="0" cy="0"/>
        </a:xfrm>
      </p:grpSpPr>
      <p:sp>
        <p:nvSpPr>
          <p:cNvPr id="83" name="Google Shape;83;p18"/>
          <p:cNvSpPr txBox="1"/>
          <p:nvPr>
            <p:ph idx="2" type="subTitle"/>
          </p:nvPr>
        </p:nvSpPr>
        <p:spPr>
          <a:xfrm>
            <a:off x="4564050" y="4617000"/>
            <a:ext cx="4134300" cy="509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 2023 Dandelion Labs JSC. All rights reserved.</a:t>
            </a:r>
            <a:endParaRPr/>
          </a:p>
        </p:txBody>
      </p:sp>
      <p:sp>
        <p:nvSpPr>
          <p:cNvPr id="84" name="Google Shape;84;p18"/>
          <p:cNvSpPr txBox="1"/>
          <p:nvPr>
            <p:ph idx="3" type="subTitle"/>
          </p:nvPr>
        </p:nvSpPr>
        <p:spPr>
          <a:xfrm>
            <a:off x="445650" y="4334256"/>
            <a:ext cx="4134300" cy="804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200">
                <a:solidFill>
                  <a:schemeClr val="lt1"/>
                </a:solidFill>
              </a:rPr>
              <a:t>Shh, Venturist!</a:t>
            </a:r>
            <a:endParaRPr b="1" sz="1200">
              <a:solidFill>
                <a:schemeClr val="lt1"/>
              </a:solidFill>
            </a:endParaRPr>
          </a:p>
          <a:p>
            <a:pPr indent="0" lvl="0" marL="0" rtl="0" algn="l">
              <a:lnSpc>
                <a:spcPct val="150000"/>
              </a:lnSpc>
              <a:spcBef>
                <a:spcPts val="0"/>
              </a:spcBef>
              <a:spcAft>
                <a:spcPts val="0"/>
              </a:spcAft>
              <a:buNone/>
            </a:pPr>
            <a:r>
              <a:rPr lang="en"/>
              <a:t>Let's start a creative journey together</a:t>
            </a:r>
            <a:endParaRPr/>
          </a:p>
        </p:txBody>
      </p:sp>
      <p:sp>
        <p:nvSpPr>
          <p:cNvPr id="85" name="Google Shape;85;p18"/>
          <p:cNvSpPr txBox="1"/>
          <p:nvPr>
            <p:ph type="ctrTitle"/>
          </p:nvPr>
        </p:nvSpPr>
        <p:spPr>
          <a:xfrm>
            <a:off x="682923" y="2570900"/>
            <a:ext cx="5047500" cy="99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PITCH DECK</a:t>
            </a:r>
            <a:endParaRPr>
              <a:solidFill>
                <a:schemeClr val="accent1"/>
              </a:solidFill>
            </a:endParaRPr>
          </a:p>
        </p:txBody>
      </p:sp>
      <p:pic>
        <p:nvPicPr>
          <p:cNvPr id="86" name="Google Shape;86;p18"/>
          <p:cNvPicPr preferRelativeResize="0"/>
          <p:nvPr/>
        </p:nvPicPr>
        <p:blipFill>
          <a:blip r:embed="rId3">
            <a:alphaModFix/>
          </a:blip>
          <a:stretch>
            <a:fillRect/>
          </a:stretch>
        </p:blipFill>
        <p:spPr>
          <a:xfrm>
            <a:off x="1308150" y="909225"/>
            <a:ext cx="1985325" cy="1499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142D"/>
        </a:solidFill>
      </p:bgPr>
    </p:bg>
    <p:spTree>
      <p:nvGrpSpPr>
        <p:cNvPr id="158" name="Shape 158"/>
        <p:cNvGrpSpPr/>
        <p:nvPr/>
      </p:nvGrpSpPr>
      <p:grpSpPr>
        <a:xfrm>
          <a:off x="0" y="0"/>
          <a:ext cx="0" cy="0"/>
          <a:chOff x="0" y="0"/>
          <a:chExt cx="0" cy="0"/>
        </a:xfrm>
      </p:grpSpPr>
      <p:sp>
        <p:nvSpPr>
          <p:cNvPr id="159" name="Google Shape;159;p27"/>
          <p:cNvSpPr txBox="1"/>
          <p:nvPr>
            <p:ph type="title"/>
          </p:nvPr>
        </p:nvSpPr>
        <p:spPr>
          <a:xfrm>
            <a:off x="947476" y="2286475"/>
            <a:ext cx="8126700" cy="146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Market Analysis and Key Figures</a:t>
            </a:r>
            <a:endParaRPr/>
          </a:p>
        </p:txBody>
      </p:sp>
      <p:sp>
        <p:nvSpPr>
          <p:cNvPr id="160" name="Google Shape;160;p27"/>
          <p:cNvSpPr txBox="1"/>
          <p:nvPr>
            <p:ph idx="2" type="title"/>
          </p:nvPr>
        </p:nvSpPr>
        <p:spPr>
          <a:xfrm>
            <a:off x="883652" y="1022401"/>
            <a:ext cx="2561400" cy="121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04</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142D"/>
        </a:solidFill>
      </p:bgPr>
    </p:bg>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MARKET</a:t>
            </a:r>
            <a:endParaRPr/>
          </a:p>
        </p:txBody>
      </p:sp>
      <p:sp>
        <p:nvSpPr>
          <p:cNvPr id="166" name="Google Shape;166;p28"/>
          <p:cNvSpPr txBox="1"/>
          <p:nvPr>
            <p:ph idx="1" type="body"/>
          </p:nvPr>
        </p:nvSpPr>
        <p:spPr>
          <a:xfrm>
            <a:off x="927550" y="1348500"/>
            <a:ext cx="7414800" cy="3167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The market for blockchain-based vesting and payments platforms is growing rapidly, as more projects and companies adopt blockchain technology and seek to distribute tokens to stakeholders in a fair and transparent manner. </a:t>
            </a:r>
            <a:endParaRPr/>
          </a:p>
          <a:p>
            <a:pPr indent="0" lvl="0" marL="0" rtl="0" algn="l">
              <a:lnSpc>
                <a:spcPct val="150000"/>
              </a:lnSpc>
              <a:spcBef>
                <a:spcPts val="0"/>
              </a:spcBef>
              <a:spcAft>
                <a:spcPts val="0"/>
              </a:spcAft>
              <a:buNone/>
            </a:pPr>
            <a:r>
              <a:rPr lang="en"/>
              <a:t>The market includes both established players and new entrants, and is expected to continue growing as blockchain adoption expands.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142D"/>
        </a:solidFill>
      </p:bgPr>
    </p:bg>
    <p:spTree>
      <p:nvGrpSpPr>
        <p:cNvPr id="170" name="Shape 170"/>
        <p:cNvGrpSpPr/>
        <p:nvPr/>
      </p:nvGrpSpPr>
      <p:grpSpPr>
        <a:xfrm>
          <a:off x="0" y="0"/>
          <a:ext cx="0" cy="0"/>
          <a:chOff x="0" y="0"/>
          <a:chExt cx="0" cy="0"/>
        </a:xfrm>
      </p:grpSpPr>
      <p:sp>
        <p:nvSpPr>
          <p:cNvPr id="171" name="Google Shape;17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KEY FIGURES</a:t>
            </a:r>
            <a:endParaRPr/>
          </a:p>
        </p:txBody>
      </p:sp>
      <p:sp>
        <p:nvSpPr>
          <p:cNvPr id="172" name="Google Shape;172;p29"/>
          <p:cNvSpPr txBox="1"/>
          <p:nvPr>
            <p:ph idx="1" type="body"/>
          </p:nvPr>
        </p:nvSpPr>
        <p:spPr>
          <a:xfrm>
            <a:off x="927550" y="1348500"/>
            <a:ext cx="7414800" cy="3167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Some key players in the market include companies like Uniswap, Balancer, and Compound, which provide decentralized finance (DeFi) platforms that enable users to earn rewards through token staking and liquidity provision. </a:t>
            </a:r>
            <a:endParaRPr/>
          </a:p>
          <a:p>
            <a:pPr indent="0" lvl="0" marL="0" rtl="0" algn="l">
              <a:lnSpc>
                <a:spcPct val="150000"/>
              </a:lnSpc>
              <a:spcBef>
                <a:spcPts val="0"/>
              </a:spcBef>
              <a:spcAft>
                <a:spcPts val="0"/>
              </a:spcAft>
              <a:buNone/>
            </a:pPr>
            <a:r>
              <a:rPr lang="en"/>
              <a:t>Other companies, such as Tokensoft and Securitize, specialize in providing tokenization and compliance services to issuers of security tokens.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142D"/>
        </a:solidFill>
      </p:bgPr>
    </p:bg>
    <p:spTree>
      <p:nvGrpSpPr>
        <p:cNvPr id="176" name="Shape 176"/>
        <p:cNvGrpSpPr/>
        <p:nvPr/>
      </p:nvGrpSpPr>
      <p:grpSpPr>
        <a:xfrm>
          <a:off x="0" y="0"/>
          <a:ext cx="0" cy="0"/>
          <a:chOff x="0" y="0"/>
          <a:chExt cx="0" cy="0"/>
        </a:xfrm>
      </p:grpSpPr>
      <p:sp>
        <p:nvSpPr>
          <p:cNvPr id="177" name="Google Shape;177;p30"/>
          <p:cNvSpPr txBox="1"/>
          <p:nvPr>
            <p:ph type="title"/>
          </p:nvPr>
        </p:nvSpPr>
        <p:spPr>
          <a:xfrm>
            <a:off x="947473" y="2286475"/>
            <a:ext cx="5046600" cy="146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Competition Analysis</a:t>
            </a:r>
            <a:endParaRPr/>
          </a:p>
        </p:txBody>
      </p:sp>
      <p:sp>
        <p:nvSpPr>
          <p:cNvPr id="178" name="Google Shape;178;p30"/>
          <p:cNvSpPr txBox="1"/>
          <p:nvPr>
            <p:ph idx="2" type="title"/>
          </p:nvPr>
        </p:nvSpPr>
        <p:spPr>
          <a:xfrm>
            <a:off x="883652" y="1022401"/>
            <a:ext cx="2561400" cy="121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05</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142D"/>
        </a:solidFill>
      </p:bgPr>
    </p:bg>
    <p:spTree>
      <p:nvGrpSpPr>
        <p:cNvPr id="182" name="Shape 182"/>
        <p:cNvGrpSpPr/>
        <p:nvPr/>
      </p:nvGrpSpPr>
      <p:grpSpPr>
        <a:xfrm>
          <a:off x="0" y="0"/>
          <a:ext cx="0" cy="0"/>
          <a:chOff x="0" y="0"/>
          <a:chExt cx="0" cy="0"/>
        </a:xfrm>
      </p:grpSpPr>
      <p:graphicFrame>
        <p:nvGraphicFramePr>
          <p:cNvPr id="183" name="Google Shape;183;p31"/>
          <p:cNvGraphicFramePr/>
          <p:nvPr/>
        </p:nvGraphicFramePr>
        <p:xfrm>
          <a:off x="512963" y="1250190"/>
          <a:ext cx="3000000" cy="3000000"/>
        </p:xfrm>
        <a:graphic>
          <a:graphicData uri="http://schemas.openxmlformats.org/drawingml/2006/table">
            <a:tbl>
              <a:tblPr>
                <a:noFill/>
                <a:tableStyleId>{FDEBCDA6-D3FD-4288-83AE-F66163E1008C}</a:tableStyleId>
              </a:tblPr>
              <a:tblGrid>
                <a:gridCol w="1762975"/>
                <a:gridCol w="1484250"/>
                <a:gridCol w="1623625"/>
                <a:gridCol w="1623625"/>
                <a:gridCol w="1623625"/>
              </a:tblGrid>
              <a:tr h="478900">
                <a:tc>
                  <a:txBody>
                    <a:bodyPr/>
                    <a:lstStyle/>
                    <a:p>
                      <a:pPr indent="0" lvl="0" marL="0" rtl="0" algn="ctr">
                        <a:spcBef>
                          <a:spcPts val="0"/>
                        </a:spcBef>
                        <a:spcAft>
                          <a:spcPts val="0"/>
                        </a:spcAft>
                        <a:buNone/>
                      </a:pPr>
                      <a:r>
                        <a:rPr b="1" lang="en">
                          <a:solidFill>
                            <a:schemeClr val="lt1"/>
                          </a:solidFill>
                        </a:rPr>
                        <a:t>Characteristics</a:t>
                      </a:r>
                      <a:endParaRPr b="1">
                        <a:solidFill>
                          <a:schemeClr val="lt1"/>
                        </a:solidFill>
                      </a:endParaRPr>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1"/>
                          </a:solidFill>
                        </a:rPr>
                        <a:t>TokenFlows</a:t>
                      </a:r>
                      <a:endParaRPr b="1">
                        <a:solidFill>
                          <a:schemeClr val="lt1"/>
                        </a:solidFill>
                      </a:endParaRPr>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1"/>
                          </a:solidFill>
                        </a:rPr>
                        <a:t>Unvest</a:t>
                      </a:r>
                      <a:endParaRPr b="1">
                        <a:solidFill>
                          <a:schemeClr val="lt1"/>
                        </a:solidFill>
                      </a:endParaRPr>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1"/>
                          </a:solidFill>
                        </a:rPr>
                        <a:t>Superfluid</a:t>
                      </a:r>
                      <a:endParaRPr b="1">
                        <a:solidFill>
                          <a:schemeClr val="lt1"/>
                        </a:solidFill>
                      </a:endParaRPr>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1"/>
                          </a:solidFill>
                        </a:rPr>
                        <a:t>Streamflow</a:t>
                      </a:r>
                      <a:endParaRPr b="1">
                        <a:solidFill>
                          <a:schemeClr val="lt1"/>
                        </a:solidFill>
                      </a:endParaRPr>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r>
              <a:tr h="446800">
                <a:tc>
                  <a:txBody>
                    <a:bodyPr/>
                    <a:lstStyle/>
                    <a:p>
                      <a:pPr indent="0" lvl="0" marL="0" rtl="0" algn="l">
                        <a:spcBef>
                          <a:spcPts val="0"/>
                        </a:spcBef>
                        <a:spcAft>
                          <a:spcPts val="0"/>
                        </a:spcAft>
                        <a:buNone/>
                      </a:pPr>
                      <a:r>
                        <a:rPr lang="en" sz="1300">
                          <a:solidFill>
                            <a:schemeClr val="lt1"/>
                          </a:solidFill>
                        </a:rPr>
                        <a:t>DApps, platform dev </a:t>
                      </a:r>
                      <a:endParaRPr sz="1300">
                        <a:solidFill>
                          <a:schemeClr val="lt1"/>
                        </a:solidFill>
                      </a:endParaRPr>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700">
                          <a:solidFill>
                            <a:schemeClr val="lt1"/>
                          </a:solidFill>
                        </a:rPr>
                        <a:t>✓</a:t>
                      </a:r>
                      <a:endParaRPr sz="1700">
                        <a:solidFill>
                          <a:schemeClr val="lt1"/>
                        </a:solidFill>
                      </a:endParaRPr>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a:t>
                      </a:r>
                      <a:endParaRPr/>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700">
                          <a:solidFill>
                            <a:schemeClr val="lt1"/>
                          </a:solidFill>
                        </a:rPr>
                        <a:t>✓</a:t>
                      </a:r>
                      <a:endParaRPr/>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700">
                          <a:solidFill>
                            <a:schemeClr val="lt1"/>
                          </a:solidFill>
                        </a:rPr>
                        <a:t>✓</a:t>
                      </a:r>
                      <a:endParaRPr sz="1700">
                        <a:solidFill>
                          <a:schemeClr val="lt1"/>
                        </a:solidFill>
                      </a:endParaRPr>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r>
              <a:tr h="687425">
                <a:tc>
                  <a:txBody>
                    <a:bodyPr/>
                    <a:lstStyle/>
                    <a:p>
                      <a:pPr indent="0" lvl="0" marL="0" rtl="0" algn="l">
                        <a:spcBef>
                          <a:spcPts val="0"/>
                        </a:spcBef>
                        <a:spcAft>
                          <a:spcPts val="0"/>
                        </a:spcAft>
                        <a:buNone/>
                      </a:pPr>
                      <a:r>
                        <a:rPr lang="en" sz="1300">
                          <a:solidFill>
                            <a:schemeClr val="lt1"/>
                          </a:solidFill>
                        </a:rPr>
                        <a:t>Token linear vesting and Cliff vesting</a:t>
                      </a:r>
                      <a:endParaRPr sz="1300">
                        <a:solidFill>
                          <a:schemeClr val="lt1"/>
                        </a:solidFill>
                      </a:endParaRPr>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700">
                          <a:solidFill>
                            <a:schemeClr val="lt1"/>
                          </a:solidFill>
                        </a:rPr>
                        <a:t>✓</a:t>
                      </a:r>
                      <a:endParaRPr sz="1700">
                        <a:solidFill>
                          <a:schemeClr val="lt1"/>
                        </a:solidFill>
                      </a:endParaRPr>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800">
                          <a:solidFill>
                            <a:schemeClr val="lt1"/>
                          </a:solidFill>
                        </a:rPr>
                        <a:t>×</a:t>
                      </a:r>
                      <a:endParaRPr/>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700">
                          <a:solidFill>
                            <a:schemeClr val="lt1"/>
                          </a:solidFill>
                        </a:rPr>
                        <a:t>✓</a:t>
                      </a:r>
                      <a:endParaRPr/>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700">
                          <a:solidFill>
                            <a:schemeClr val="lt1"/>
                          </a:solidFill>
                        </a:rPr>
                        <a:t>✓</a:t>
                      </a:r>
                      <a:endParaRPr sz="1700">
                        <a:solidFill>
                          <a:schemeClr val="lt1"/>
                        </a:solidFill>
                      </a:endParaRPr>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r>
              <a:tr h="687425">
                <a:tc>
                  <a:txBody>
                    <a:bodyPr/>
                    <a:lstStyle/>
                    <a:p>
                      <a:pPr indent="0" lvl="0" marL="0" rtl="0" algn="l">
                        <a:spcBef>
                          <a:spcPts val="0"/>
                        </a:spcBef>
                        <a:spcAft>
                          <a:spcPts val="0"/>
                        </a:spcAft>
                        <a:buNone/>
                      </a:pPr>
                      <a:r>
                        <a:rPr lang="en" sz="1300">
                          <a:solidFill>
                            <a:schemeClr val="lt1"/>
                          </a:solidFill>
                        </a:rPr>
                        <a:t>Automate governance and vesting contract</a:t>
                      </a:r>
                      <a:endParaRPr sz="1300">
                        <a:solidFill>
                          <a:schemeClr val="lt1"/>
                        </a:solidFill>
                      </a:endParaRPr>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chemeClr val="lt1"/>
                          </a:solidFill>
                        </a:rPr>
                        <a:t>✓</a:t>
                      </a:r>
                      <a:endParaRPr sz="1700">
                        <a:solidFill>
                          <a:schemeClr val="lt1"/>
                        </a:solidFill>
                      </a:endParaRPr>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800">
                          <a:solidFill>
                            <a:schemeClr val="lt1"/>
                          </a:solidFill>
                        </a:rPr>
                        <a:t>×</a:t>
                      </a:r>
                      <a:endParaRPr>
                        <a:solidFill>
                          <a:schemeClr val="dk1"/>
                        </a:solidFill>
                      </a:endParaRPr>
                    </a:p>
                    <a:p>
                      <a:pPr indent="0" lvl="0" marL="0" rtl="0" algn="l">
                        <a:spcBef>
                          <a:spcPts val="0"/>
                        </a:spcBef>
                        <a:spcAft>
                          <a:spcPts val="0"/>
                        </a:spcAft>
                        <a:buNone/>
                      </a:pPr>
                      <a:r>
                        <a:t/>
                      </a:r>
                      <a:endParaRPr/>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chemeClr val="lt1"/>
                          </a:solidFill>
                        </a:rPr>
                        <a:t>✓</a:t>
                      </a:r>
                      <a:endParaRPr>
                        <a:solidFill>
                          <a:schemeClr val="dk1"/>
                        </a:solidFill>
                      </a:endParaRPr>
                    </a:p>
                    <a:p>
                      <a:pPr indent="0" lvl="0" marL="0" rtl="0" algn="l">
                        <a:spcBef>
                          <a:spcPts val="0"/>
                        </a:spcBef>
                        <a:spcAft>
                          <a:spcPts val="0"/>
                        </a:spcAft>
                        <a:buNone/>
                      </a:pPr>
                      <a:r>
                        <a:t/>
                      </a:r>
                      <a:endParaRPr/>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800">
                          <a:solidFill>
                            <a:schemeClr val="lt1"/>
                          </a:solidFill>
                        </a:rPr>
                        <a:t>×</a:t>
                      </a:r>
                      <a:endParaRPr sz="1700">
                        <a:solidFill>
                          <a:schemeClr val="lt1"/>
                        </a:solidFill>
                      </a:endParaRPr>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r>
              <a:tr h="446800">
                <a:tc>
                  <a:txBody>
                    <a:bodyPr/>
                    <a:lstStyle/>
                    <a:p>
                      <a:pPr indent="0" lvl="0" marL="0" rtl="0" algn="l">
                        <a:spcBef>
                          <a:spcPts val="0"/>
                        </a:spcBef>
                        <a:spcAft>
                          <a:spcPts val="0"/>
                        </a:spcAft>
                        <a:buNone/>
                      </a:pPr>
                      <a:r>
                        <a:rPr lang="en" sz="1300">
                          <a:solidFill>
                            <a:schemeClr val="lt1"/>
                          </a:solidFill>
                        </a:rPr>
                        <a:t>Distribute batch payments </a:t>
                      </a:r>
                      <a:endParaRPr sz="1300"/>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700">
                          <a:solidFill>
                            <a:schemeClr val="lt1"/>
                          </a:solidFill>
                        </a:rPr>
                        <a:t>✓</a:t>
                      </a:r>
                      <a:endParaRPr sz="1700">
                        <a:solidFill>
                          <a:schemeClr val="lt1"/>
                        </a:solidFill>
                      </a:endParaRPr>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800">
                          <a:solidFill>
                            <a:schemeClr val="lt1"/>
                          </a:solidFill>
                        </a:rPr>
                        <a:t>×</a:t>
                      </a:r>
                      <a:endParaRPr/>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700">
                          <a:solidFill>
                            <a:schemeClr val="lt1"/>
                          </a:solidFill>
                        </a:rPr>
                        <a:t>✓</a:t>
                      </a:r>
                      <a:endParaRPr/>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rPr>
                        <a:t>×</a:t>
                      </a:r>
                      <a:endParaRPr sz="1700">
                        <a:solidFill>
                          <a:schemeClr val="lt1"/>
                        </a:solidFill>
                      </a:endParaRPr>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r>
              <a:tr h="446800">
                <a:tc>
                  <a:txBody>
                    <a:bodyPr/>
                    <a:lstStyle/>
                    <a:p>
                      <a:pPr indent="0" lvl="0" marL="0" rtl="0" algn="l">
                        <a:spcBef>
                          <a:spcPts val="0"/>
                        </a:spcBef>
                        <a:spcAft>
                          <a:spcPts val="0"/>
                        </a:spcAft>
                        <a:buNone/>
                      </a:pPr>
                      <a:r>
                        <a:rPr lang="en" sz="1300">
                          <a:solidFill>
                            <a:schemeClr val="lt1"/>
                          </a:solidFill>
                        </a:rPr>
                        <a:t>Delegate</a:t>
                      </a:r>
                      <a:r>
                        <a:rPr lang="en" sz="1300">
                          <a:solidFill>
                            <a:schemeClr val="lt1"/>
                          </a:solidFill>
                        </a:rPr>
                        <a:t> </a:t>
                      </a:r>
                      <a:r>
                        <a:rPr lang="en" sz="1300">
                          <a:solidFill>
                            <a:schemeClr val="lt1"/>
                          </a:solidFill>
                        </a:rPr>
                        <a:t>financial</a:t>
                      </a:r>
                      <a:r>
                        <a:rPr lang="en" sz="1300">
                          <a:solidFill>
                            <a:schemeClr val="lt1"/>
                          </a:solidFill>
                        </a:rPr>
                        <a:t> responsibility to teams</a:t>
                      </a:r>
                      <a:endParaRPr sz="1300"/>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700">
                          <a:solidFill>
                            <a:schemeClr val="lt1"/>
                          </a:solidFill>
                        </a:rPr>
                        <a:t>✓</a:t>
                      </a:r>
                      <a:endParaRPr sz="1300"/>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800">
                          <a:solidFill>
                            <a:schemeClr val="lt1"/>
                          </a:solidFill>
                        </a:rPr>
                        <a:t>×</a:t>
                      </a:r>
                      <a:endParaRPr sz="1300"/>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800">
                          <a:solidFill>
                            <a:schemeClr val="lt1"/>
                          </a:solidFill>
                        </a:rPr>
                        <a:t>×</a:t>
                      </a:r>
                      <a:endParaRPr sz="1300"/>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800">
                          <a:solidFill>
                            <a:schemeClr val="lt1"/>
                          </a:solidFill>
                        </a:rPr>
                        <a:t>×</a:t>
                      </a:r>
                      <a:endParaRPr sz="1700">
                        <a:solidFill>
                          <a:schemeClr val="lt1"/>
                        </a:solidFill>
                      </a:endParaRPr>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r>
            </a:tbl>
          </a:graphicData>
        </a:graphic>
      </p:graphicFrame>
      <p:sp>
        <p:nvSpPr>
          <p:cNvPr id="184" name="Google Shape;18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COMPARING ANALYTICS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142D"/>
        </a:solidFill>
      </p:bgPr>
    </p:bg>
    <p:spTree>
      <p:nvGrpSpPr>
        <p:cNvPr id="188" name="Shape 188"/>
        <p:cNvGrpSpPr/>
        <p:nvPr/>
      </p:nvGrpSpPr>
      <p:grpSpPr>
        <a:xfrm>
          <a:off x="0" y="0"/>
          <a:ext cx="0" cy="0"/>
          <a:chOff x="0" y="0"/>
          <a:chExt cx="0" cy="0"/>
        </a:xfrm>
      </p:grpSpPr>
      <p:sp>
        <p:nvSpPr>
          <p:cNvPr id="189" name="Google Shape;189;p32"/>
          <p:cNvSpPr txBox="1"/>
          <p:nvPr>
            <p:ph type="title"/>
          </p:nvPr>
        </p:nvSpPr>
        <p:spPr>
          <a:xfrm>
            <a:off x="947473" y="2286475"/>
            <a:ext cx="5046600" cy="146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Target</a:t>
            </a:r>
            <a:endParaRPr/>
          </a:p>
        </p:txBody>
      </p:sp>
      <p:sp>
        <p:nvSpPr>
          <p:cNvPr id="190" name="Google Shape;190;p32"/>
          <p:cNvSpPr txBox="1"/>
          <p:nvPr>
            <p:ph idx="2" type="title"/>
          </p:nvPr>
        </p:nvSpPr>
        <p:spPr>
          <a:xfrm>
            <a:off x="883652" y="1022401"/>
            <a:ext cx="2561400" cy="121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06</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142D"/>
        </a:solidFill>
      </p:bgPr>
    </p:bg>
    <p:spTree>
      <p:nvGrpSpPr>
        <p:cNvPr id="194" name="Shape 194"/>
        <p:cNvGrpSpPr/>
        <p:nvPr/>
      </p:nvGrpSpPr>
      <p:grpSpPr>
        <a:xfrm>
          <a:off x="0" y="0"/>
          <a:ext cx="0" cy="0"/>
          <a:chOff x="0" y="0"/>
          <a:chExt cx="0" cy="0"/>
        </a:xfrm>
      </p:grpSpPr>
      <p:sp>
        <p:nvSpPr>
          <p:cNvPr id="195" name="Google Shape;195;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TARGET</a:t>
            </a:r>
            <a:endParaRPr/>
          </a:p>
        </p:txBody>
      </p:sp>
      <p:sp>
        <p:nvSpPr>
          <p:cNvPr id="196" name="Google Shape;196;p33"/>
          <p:cNvSpPr txBox="1"/>
          <p:nvPr>
            <p:ph idx="1" type="body"/>
          </p:nvPr>
        </p:nvSpPr>
        <p:spPr>
          <a:xfrm>
            <a:off x="927550" y="1348500"/>
            <a:ext cx="7414800" cy="3167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Build a platform which provide:</a:t>
            </a:r>
            <a:endParaRPr/>
          </a:p>
          <a:p>
            <a:pPr indent="-317500" lvl="0" marL="457200" rtl="0" algn="l">
              <a:lnSpc>
                <a:spcPct val="150000"/>
              </a:lnSpc>
              <a:spcBef>
                <a:spcPts val="0"/>
              </a:spcBef>
              <a:spcAft>
                <a:spcPts val="0"/>
              </a:spcAft>
              <a:buSzPts val="1400"/>
              <a:buChar char="●"/>
            </a:pPr>
            <a:r>
              <a:rPr lang="en"/>
              <a:t>Organize and automate governance and vesting contracts </a:t>
            </a:r>
            <a:endParaRPr/>
          </a:p>
          <a:p>
            <a:pPr indent="-317500" lvl="0" marL="457200" rtl="0" algn="l">
              <a:lnSpc>
                <a:spcPct val="150000"/>
              </a:lnSpc>
              <a:spcBef>
                <a:spcPts val="0"/>
              </a:spcBef>
              <a:spcAft>
                <a:spcPts val="0"/>
              </a:spcAft>
              <a:buSzPts val="1400"/>
              <a:buChar char="●"/>
            </a:pPr>
            <a:r>
              <a:rPr lang="en"/>
              <a:t>Distribute batch payments with a spreadsheet and a few clicks </a:t>
            </a:r>
            <a:endParaRPr/>
          </a:p>
          <a:p>
            <a:pPr indent="-317500" lvl="0" marL="457200" rtl="0" algn="l">
              <a:lnSpc>
                <a:spcPct val="150000"/>
              </a:lnSpc>
              <a:spcBef>
                <a:spcPts val="0"/>
              </a:spcBef>
              <a:spcAft>
                <a:spcPts val="0"/>
              </a:spcAft>
              <a:buSzPts val="1400"/>
              <a:buChar char="●"/>
            </a:pPr>
            <a:r>
              <a:rPr lang="en"/>
              <a:t>Delegate financial responsibility within your team </a:t>
            </a:r>
            <a:endParaRPr/>
          </a:p>
          <a:p>
            <a:pPr indent="-317500" lvl="0" marL="457200" rtl="0" algn="l">
              <a:lnSpc>
                <a:spcPct val="150000"/>
              </a:lnSpc>
              <a:spcBef>
                <a:spcPts val="0"/>
              </a:spcBef>
              <a:spcAft>
                <a:spcPts val="0"/>
              </a:spcAft>
              <a:buSzPts val="1400"/>
              <a:buChar char="●"/>
            </a:pPr>
            <a:r>
              <a:rPr lang="en"/>
              <a:t>Be transparent with you stakeholders and reduce community pressure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142D"/>
        </a:solidFill>
      </p:bgPr>
    </p:bg>
    <p:spTree>
      <p:nvGrpSpPr>
        <p:cNvPr id="200" name="Shape 200"/>
        <p:cNvGrpSpPr/>
        <p:nvPr/>
      </p:nvGrpSpPr>
      <p:grpSpPr>
        <a:xfrm>
          <a:off x="0" y="0"/>
          <a:ext cx="0" cy="0"/>
          <a:chOff x="0" y="0"/>
          <a:chExt cx="0" cy="0"/>
        </a:xfrm>
      </p:grpSpPr>
      <p:sp>
        <p:nvSpPr>
          <p:cNvPr id="201" name="Google Shape;201;p34"/>
          <p:cNvSpPr txBox="1"/>
          <p:nvPr>
            <p:ph type="title"/>
          </p:nvPr>
        </p:nvSpPr>
        <p:spPr>
          <a:xfrm>
            <a:off x="947473" y="2286475"/>
            <a:ext cx="5046600" cy="146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Model</a:t>
            </a:r>
            <a:endParaRPr/>
          </a:p>
        </p:txBody>
      </p:sp>
      <p:sp>
        <p:nvSpPr>
          <p:cNvPr id="202" name="Google Shape;202;p34"/>
          <p:cNvSpPr txBox="1"/>
          <p:nvPr>
            <p:ph idx="2" type="title"/>
          </p:nvPr>
        </p:nvSpPr>
        <p:spPr>
          <a:xfrm>
            <a:off x="883652" y="1022401"/>
            <a:ext cx="2561400" cy="121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07</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142D"/>
        </a:solidFill>
      </p:bgPr>
    </p:bg>
    <p:spTree>
      <p:nvGrpSpPr>
        <p:cNvPr id="206" name="Shape 206"/>
        <p:cNvGrpSpPr/>
        <p:nvPr/>
      </p:nvGrpSpPr>
      <p:grpSpPr>
        <a:xfrm>
          <a:off x="0" y="0"/>
          <a:ext cx="0" cy="0"/>
          <a:chOff x="0" y="0"/>
          <a:chExt cx="0" cy="0"/>
        </a:xfrm>
      </p:grpSpPr>
      <p:sp>
        <p:nvSpPr>
          <p:cNvPr id="207" name="Google Shape;207;p35"/>
          <p:cNvSpPr txBox="1"/>
          <p:nvPr>
            <p:ph type="title"/>
          </p:nvPr>
        </p:nvSpPr>
        <p:spPr>
          <a:xfrm>
            <a:off x="369475" y="1159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MODEL CANVAS</a:t>
            </a:r>
            <a:endParaRPr/>
          </a:p>
        </p:txBody>
      </p:sp>
      <p:sp>
        <p:nvSpPr>
          <p:cNvPr id="208" name="Google Shape;208;p35"/>
          <p:cNvSpPr/>
          <p:nvPr/>
        </p:nvSpPr>
        <p:spPr>
          <a:xfrm>
            <a:off x="7424500" y="688663"/>
            <a:ext cx="1408200" cy="2873700"/>
          </a:xfrm>
          <a:prstGeom prst="roundRect">
            <a:avLst>
              <a:gd fmla="val 6578" name="adj"/>
            </a:avLst>
          </a:prstGeom>
          <a:solidFill>
            <a:srgbClr val="009FC7"/>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1" i="0" lang="en" sz="1000" u="none" cap="none" strike="noStrike">
                <a:solidFill>
                  <a:srgbClr val="FFFFFF"/>
                </a:solidFill>
                <a:latin typeface="Montserrat"/>
                <a:ea typeface="Montserrat"/>
                <a:cs typeface="Montserrat"/>
                <a:sym typeface="Montserrat"/>
              </a:rPr>
              <a:t>CUSTOMER SEGMENTS</a:t>
            </a:r>
            <a:endParaRPr b="1" i="0" sz="1000" u="none" cap="none" strike="noStrike">
              <a:solidFill>
                <a:srgbClr val="FFFFF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800"/>
              <a:buFont typeface="Arial"/>
              <a:buNone/>
            </a:pPr>
            <a:r>
              <a:t/>
            </a:r>
            <a:endParaRPr b="1" i="0" sz="800" u="none" cap="none" strike="noStrike">
              <a:solidFill>
                <a:srgbClr val="FFFFF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800"/>
              <a:buFont typeface="Arial"/>
              <a:buNone/>
            </a:pPr>
            <a:r>
              <a:rPr lang="en" sz="800">
                <a:solidFill>
                  <a:srgbClr val="FFFFFF"/>
                </a:solidFill>
                <a:latin typeface="Montserrat"/>
                <a:ea typeface="Montserrat"/>
                <a:cs typeface="Montserrat"/>
                <a:sym typeface="Montserrat"/>
              </a:rPr>
              <a:t>For whom are we creating value?</a:t>
            </a:r>
            <a:endParaRPr sz="800">
              <a:solidFill>
                <a:srgbClr val="FFFFF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800"/>
              <a:buFont typeface="Arial"/>
              <a:buNone/>
            </a:pPr>
            <a:r>
              <a:t/>
            </a:r>
            <a:endParaRPr sz="800">
              <a:solidFill>
                <a:srgbClr val="FFFFFF"/>
              </a:solidFill>
              <a:latin typeface="Montserrat"/>
              <a:ea typeface="Montserrat"/>
              <a:cs typeface="Montserrat"/>
              <a:sym typeface="Montserrat"/>
            </a:endParaRPr>
          </a:p>
          <a:p>
            <a:pPr indent="-95250" lvl="0" marL="114300" rtl="0" algn="l">
              <a:spcBef>
                <a:spcPts val="0"/>
              </a:spcBef>
              <a:spcAft>
                <a:spcPts val="0"/>
              </a:spcAft>
              <a:buClr>
                <a:schemeClr val="lt1"/>
              </a:buClr>
              <a:buSzPts val="600"/>
              <a:buFont typeface="Montserrat"/>
              <a:buChar char="●"/>
            </a:pPr>
            <a:r>
              <a:rPr lang="en" sz="600">
                <a:solidFill>
                  <a:schemeClr val="lt1"/>
                </a:solidFill>
                <a:latin typeface="Montserrat"/>
                <a:ea typeface="Montserrat"/>
                <a:cs typeface="Montserrat"/>
                <a:sym typeface="Montserrat"/>
              </a:rPr>
              <a:t>Organizations which want to automate the payment section</a:t>
            </a:r>
            <a:endParaRPr sz="600">
              <a:solidFill>
                <a:schemeClr val="lt1"/>
              </a:solidFill>
              <a:latin typeface="Montserrat"/>
              <a:ea typeface="Montserrat"/>
              <a:cs typeface="Montserrat"/>
              <a:sym typeface="Montserrat"/>
            </a:endParaRPr>
          </a:p>
          <a:p>
            <a:pPr indent="-95250" lvl="0" marL="114300" rtl="0" algn="l">
              <a:spcBef>
                <a:spcPts val="0"/>
              </a:spcBef>
              <a:spcAft>
                <a:spcPts val="0"/>
              </a:spcAft>
              <a:buClr>
                <a:schemeClr val="lt1"/>
              </a:buClr>
              <a:buSzPts val="600"/>
              <a:buFont typeface="Montserrat"/>
              <a:buChar char="●"/>
            </a:pPr>
            <a:r>
              <a:rPr lang="en" sz="600">
                <a:solidFill>
                  <a:schemeClr val="lt1"/>
                </a:solidFill>
                <a:latin typeface="Montserrat"/>
                <a:ea typeface="Montserrat"/>
                <a:cs typeface="Montserrat"/>
                <a:sym typeface="Montserrat"/>
              </a:rPr>
              <a:t>Project stakeholder who wants to be granted tokens </a:t>
            </a:r>
            <a:endParaRPr sz="600">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800"/>
              <a:buFont typeface="Arial"/>
              <a:buNone/>
            </a:pPr>
            <a:r>
              <a:t/>
            </a:r>
            <a:endParaRPr sz="800">
              <a:solidFill>
                <a:srgbClr val="FFFFF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800"/>
              <a:buFont typeface="Arial"/>
              <a:buNone/>
            </a:pPr>
            <a:r>
              <a:t/>
            </a:r>
            <a:endParaRPr sz="800">
              <a:solidFill>
                <a:srgbClr val="FFFFF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800"/>
              <a:buFont typeface="Arial"/>
              <a:buNone/>
            </a:pPr>
            <a:r>
              <a:t/>
            </a:r>
            <a:endParaRPr sz="800">
              <a:solidFill>
                <a:srgbClr val="FFFFFF"/>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600">
              <a:solidFill>
                <a:schemeClr val="lt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600">
              <a:solidFill>
                <a:schemeClr val="lt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600">
              <a:solidFill>
                <a:schemeClr val="lt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600">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800"/>
              <a:buFont typeface="Arial"/>
              <a:buNone/>
            </a:pPr>
            <a:r>
              <a:t/>
            </a:r>
            <a:endParaRPr sz="800">
              <a:solidFill>
                <a:srgbClr val="FFFFF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800"/>
              <a:buFont typeface="Arial"/>
              <a:buNone/>
            </a:pPr>
            <a:r>
              <a:t/>
            </a:r>
            <a:endParaRPr sz="800">
              <a:solidFill>
                <a:srgbClr val="FFFFFF"/>
              </a:solidFill>
              <a:latin typeface="Montserrat"/>
              <a:ea typeface="Montserrat"/>
              <a:cs typeface="Montserrat"/>
              <a:sym typeface="Montserrat"/>
            </a:endParaRPr>
          </a:p>
        </p:txBody>
      </p:sp>
      <p:sp>
        <p:nvSpPr>
          <p:cNvPr id="209" name="Google Shape;209;p35"/>
          <p:cNvSpPr/>
          <p:nvPr/>
        </p:nvSpPr>
        <p:spPr>
          <a:xfrm>
            <a:off x="311300" y="688663"/>
            <a:ext cx="1408200" cy="2873700"/>
          </a:xfrm>
          <a:prstGeom prst="roundRect">
            <a:avLst>
              <a:gd fmla="val 6578" name="adj"/>
            </a:avLst>
          </a:prstGeom>
          <a:solidFill>
            <a:srgbClr val="8B0DB7"/>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1" lang="en" sz="1000">
                <a:solidFill>
                  <a:srgbClr val="FFFFFF"/>
                </a:solidFill>
                <a:latin typeface="Montserrat"/>
                <a:ea typeface="Montserrat"/>
                <a:cs typeface="Montserrat"/>
                <a:sym typeface="Montserrat"/>
              </a:rPr>
              <a:t>KEY PARTNERS</a:t>
            </a:r>
            <a:endParaRPr b="1" i="0" sz="1000" u="none" cap="none" strike="noStrike">
              <a:solidFill>
                <a:srgbClr val="FFFFF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800"/>
              <a:buFont typeface="Arial"/>
              <a:buNone/>
            </a:pPr>
            <a:r>
              <a:t/>
            </a:r>
            <a:endParaRPr b="1" i="0" sz="800" u="none" cap="none" strike="noStrike">
              <a:solidFill>
                <a:srgbClr val="FFFFF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800"/>
              <a:buFont typeface="Arial"/>
              <a:buNone/>
            </a:pPr>
            <a:r>
              <a:rPr lang="en" sz="800">
                <a:solidFill>
                  <a:srgbClr val="FFFFFF"/>
                </a:solidFill>
                <a:latin typeface="Montserrat"/>
                <a:ea typeface="Montserrat"/>
                <a:cs typeface="Montserrat"/>
                <a:sym typeface="Montserrat"/>
              </a:rPr>
              <a:t>Who are our key partners?</a:t>
            </a:r>
            <a:endParaRPr sz="800">
              <a:solidFill>
                <a:srgbClr val="FFFFF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800"/>
              <a:buFont typeface="Arial"/>
              <a:buNone/>
            </a:pPr>
            <a:r>
              <a:t/>
            </a:r>
            <a:endParaRPr sz="800">
              <a:solidFill>
                <a:srgbClr val="FFFFFF"/>
              </a:solidFill>
              <a:latin typeface="Montserrat"/>
              <a:ea typeface="Montserrat"/>
              <a:cs typeface="Montserrat"/>
              <a:sym typeface="Montserrat"/>
            </a:endParaRPr>
          </a:p>
          <a:p>
            <a:pPr indent="-95250" lvl="0" marL="114300" marR="0" rtl="0" algn="l">
              <a:lnSpc>
                <a:spcPct val="115000"/>
              </a:lnSpc>
              <a:spcBef>
                <a:spcPts val="0"/>
              </a:spcBef>
              <a:spcAft>
                <a:spcPts val="0"/>
              </a:spcAft>
              <a:buClr>
                <a:srgbClr val="FFFFFF"/>
              </a:buClr>
              <a:buSzPts val="600"/>
              <a:buFont typeface="Montserrat"/>
              <a:buChar char="●"/>
            </a:pPr>
            <a:r>
              <a:rPr lang="en" sz="600">
                <a:solidFill>
                  <a:srgbClr val="FFFFFF"/>
                </a:solidFill>
                <a:latin typeface="Montserrat"/>
                <a:ea typeface="Montserrat"/>
                <a:cs typeface="Montserrat"/>
                <a:sym typeface="Montserrat"/>
              </a:rPr>
              <a:t>Small organizations</a:t>
            </a:r>
            <a:endParaRPr sz="600">
              <a:solidFill>
                <a:srgbClr val="FFFFFF"/>
              </a:solidFill>
              <a:latin typeface="Montserrat"/>
              <a:ea typeface="Montserrat"/>
              <a:cs typeface="Montserrat"/>
              <a:sym typeface="Montserrat"/>
            </a:endParaRPr>
          </a:p>
          <a:p>
            <a:pPr indent="-95250" lvl="0" marL="114300" marR="0" rtl="0" algn="l">
              <a:lnSpc>
                <a:spcPct val="115000"/>
              </a:lnSpc>
              <a:spcBef>
                <a:spcPts val="0"/>
              </a:spcBef>
              <a:spcAft>
                <a:spcPts val="0"/>
              </a:spcAft>
              <a:buClr>
                <a:srgbClr val="FFFFFF"/>
              </a:buClr>
              <a:buSzPts val="600"/>
              <a:buFont typeface="Montserrat"/>
              <a:buChar char="●"/>
            </a:pPr>
            <a:r>
              <a:rPr lang="en" sz="600">
                <a:solidFill>
                  <a:srgbClr val="FFFFFF"/>
                </a:solidFill>
                <a:latin typeface="Montserrat"/>
                <a:ea typeface="Montserrat"/>
                <a:cs typeface="Montserrat"/>
                <a:sym typeface="Montserrat"/>
              </a:rPr>
              <a:t>Developments organizations </a:t>
            </a:r>
            <a:endParaRPr sz="600">
              <a:solidFill>
                <a:srgbClr val="FFFFFF"/>
              </a:solidFill>
              <a:latin typeface="Montserrat"/>
              <a:ea typeface="Montserrat"/>
              <a:cs typeface="Montserrat"/>
              <a:sym typeface="Montserrat"/>
            </a:endParaRPr>
          </a:p>
          <a:p>
            <a:pPr indent="-95250" lvl="0" marL="114300" marR="0" rtl="0" algn="l">
              <a:lnSpc>
                <a:spcPct val="115000"/>
              </a:lnSpc>
              <a:spcBef>
                <a:spcPts val="0"/>
              </a:spcBef>
              <a:spcAft>
                <a:spcPts val="0"/>
              </a:spcAft>
              <a:buClr>
                <a:srgbClr val="FFFFFF"/>
              </a:buClr>
              <a:buSzPts val="600"/>
              <a:buFont typeface="Montserrat"/>
              <a:buChar char="●"/>
            </a:pPr>
            <a:r>
              <a:rPr lang="en" sz="600">
                <a:solidFill>
                  <a:srgbClr val="FFFFFF"/>
                </a:solidFill>
                <a:latin typeface="Montserrat"/>
                <a:ea typeface="Montserrat"/>
                <a:cs typeface="Montserrat"/>
                <a:sym typeface="Montserrat"/>
              </a:rPr>
              <a:t>Stakeholder's digital wallet</a:t>
            </a:r>
            <a:endParaRPr sz="600">
              <a:solidFill>
                <a:srgbClr val="FFFFFF"/>
              </a:solidFill>
              <a:latin typeface="Montserrat"/>
              <a:ea typeface="Montserrat"/>
              <a:cs typeface="Montserrat"/>
              <a:sym typeface="Montserrat"/>
            </a:endParaRPr>
          </a:p>
        </p:txBody>
      </p:sp>
      <p:sp>
        <p:nvSpPr>
          <p:cNvPr id="210" name="Google Shape;210;p35"/>
          <p:cNvSpPr/>
          <p:nvPr/>
        </p:nvSpPr>
        <p:spPr>
          <a:xfrm>
            <a:off x="3749475" y="689863"/>
            <a:ext cx="1645800" cy="2873700"/>
          </a:xfrm>
          <a:prstGeom prst="roundRect">
            <a:avLst>
              <a:gd fmla="val 6578" name="adj"/>
            </a:avLst>
          </a:prstGeom>
          <a:solidFill>
            <a:srgbClr val="4B8A30"/>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1" lang="en" sz="1000">
                <a:solidFill>
                  <a:srgbClr val="FFFFFF"/>
                </a:solidFill>
                <a:latin typeface="Montserrat"/>
                <a:ea typeface="Montserrat"/>
                <a:cs typeface="Montserrat"/>
                <a:sym typeface="Montserrat"/>
              </a:rPr>
              <a:t>VALUE PROPOSITIONS</a:t>
            </a:r>
            <a:endParaRPr b="1" i="0" sz="1000" u="none" cap="none" strike="noStrike">
              <a:solidFill>
                <a:srgbClr val="FFFFF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800"/>
              <a:buFont typeface="Arial"/>
              <a:buNone/>
            </a:pPr>
            <a:r>
              <a:t/>
            </a:r>
            <a:endParaRPr b="1" i="0" sz="800" u="none" cap="none" strike="noStrike">
              <a:solidFill>
                <a:srgbClr val="FFFFF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800"/>
              <a:buFont typeface="Arial"/>
              <a:buNone/>
            </a:pPr>
            <a:r>
              <a:rPr lang="en" sz="800">
                <a:solidFill>
                  <a:srgbClr val="FFFFFF"/>
                </a:solidFill>
                <a:latin typeface="Montserrat"/>
                <a:ea typeface="Montserrat"/>
                <a:cs typeface="Montserrat"/>
                <a:sym typeface="Montserrat"/>
              </a:rPr>
              <a:t>What value do we deliver to the customer?</a:t>
            </a:r>
            <a:endParaRPr b="0" i="0" sz="800" u="none" cap="none" strike="noStrike">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sz="800">
              <a:solidFill>
                <a:srgbClr val="FFFFFF"/>
              </a:solidFill>
              <a:latin typeface="Montserrat"/>
              <a:ea typeface="Montserrat"/>
              <a:cs typeface="Montserrat"/>
              <a:sym typeface="Montserrat"/>
            </a:endParaRPr>
          </a:p>
          <a:p>
            <a:pPr indent="0" lvl="0" marL="0" rtl="0" algn="l">
              <a:spcBef>
                <a:spcPts val="0"/>
              </a:spcBef>
              <a:spcAft>
                <a:spcPts val="0"/>
              </a:spcAft>
              <a:buNone/>
            </a:pPr>
            <a:r>
              <a:rPr lang="en" sz="600">
                <a:solidFill>
                  <a:schemeClr val="lt1"/>
                </a:solidFill>
                <a:latin typeface="Montserrat"/>
                <a:ea typeface="Montserrat"/>
                <a:cs typeface="Montserrat"/>
                <a:sym typeface="Montserrat"/>
              </a:rPr>
              <a:t>Provides a multi-chain experience, coming with basic configurable features, saving a significant amount of time for project owners and managers.</a:t>
            </a:r>
            <a:endParaRPr sz="6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600">
              <a:solidFill>
                <a:schemeClr val="lt1"/>
              </a:solidFill>
              <a:latin typeface="Montserrat"/>
              <a:ea typeface="Montserrat"/>
              <a:cs typeface="Montserrat"/>
              <a:sym typeface="Montserrat"/>
            </a:endParaRPr>
          </a:p>
          <a:p>
            <a:pPr indent="0" lvl="0" marL="0" rtl="0" algn="l">
              <a:spcBef>
                <a:spcPts val="0"/>
              </a:spcBef>
              <a:spcAft>
                <a:spcPts val="0"/>
              </a:spcAft>
              <a:buNone/>
            </a:pPr>
            <a:r>
              <a:rPr lang="en" sz="600">
                <a:solidFill>
                  <a:schemeClr val="lt1"/>
                </a:solidFill>
                <a:latin typeface="Montserrat"/>
                <a:ea typeface="Montserrat"/>
                <a:cs typeface="Montserrat"/>
                <a:sym typeface="Montserrat"/>
              </a:rPr>
              <a:t>We would be integrating our platform with IOTEX in such a way than its community and network can benefit from the DApp functionalities.</a:t>
            </a:r>
            <a:endParaRPr sz="600">
              <a:solidFill>
                <a:schemeClr val="lt1"/>
              </a:solidFill>
              <a:latin typeface="Montserrat"/>
              <a:ea typeface="Montserrat"/>
              <a:cs typeface="Montserrat"/>
              <a:sym typeface="Montserrat"/>
            </a:endParaRPr>
          </a:p>
        </p:txBody>
      </p:sp>
      <p:sp>
        <p:nvSpPr>
          <p:cNvPr id="211" name="Google Shape;211;p35"/>
          <p:cNvSpPr/>
          <p:nvPr/>
        </p:nvSpPr>
        <p:spPr>
          <a:xfrm>
            <a:off x="1782325" y="688663"/>
            <a:ext cx="1894200" cy="1477500"/>
          </a:xfrm>
          <a:prstGeom prst="roundRect">
            <a:avLst>
              <a:gd fmla="val 6578" name="adj"/>
            </a:avLst>
          </a:prstGeom>
          <a:solidFill>
            <a:srgbClr val="D58129"/>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1" lang="en" sz="1000">
                <a:solidFill>
                  <a:srgbClr val="FFFFFF"/>
                </a:solidFill>
                <a:latin typeface="Montserrat"/>
                <a:ea typeface="Montserrat"/>
                <a:cs typeface="Montserrat"/>
                <a:sym typeface="Montserrat"/>
              </a:rPr>
              <a:t>KEY ACTIVITIES</a:t>
            </a:r>
            <a:endParaRPr b="1" i="0" sz="1000" u="none" cap="none" strike="noStrike">
              <a:solidFill>
                <a:srgbClr val="FFFFF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800"/>
              <a:buFont typeface="Arial"/>
              <a:buNone/>
            </a:pPr>
            <a:r>
              <a:t/>
            </a:r>
            <a:endParaRPr b="1" i="0" sz="800" u="none" cap="none" strike="noStrike">
              <a:solidFill>
                <a:srgbClr val="FFFFF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800"/>
              <a:buFont typeface="Arial"/>
              <a:buNone/>
            </a:pPr>
            <a:r>
              <a:rPr lang="en" sz="800">
                <a:solidFill>
                  <a:srgbClr val="FFFFFF"/>
                </a:solidFill>
                <a:latin typeface="Montserrat"/>
                <a:ea typeface="Montserrat"/>
                <a:cs typeface="Montserrat"/>
                <a:sym typeface="Montserrat"/>
              </a:rPr>
              <a:t>What key activities do our value propositions require?</a:t>
            </a:r>
            <a:endParaRPr sz="800">
              <a:solidFill>
                <a:srgbClr val="FFFFF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800"/>
              <a:buFont typeface="Arial"/>
              <a:buNone/>
            </a:pPr>
            <a:r>
              <a:t/>
            </a:r>
            <a:endParaRPr sz="800">
              <a:solidFill>
                <a:srgbClr val="FFFFFF"/>
              </a:solidFill>
              <a:latin typeface="Montserrat"/>
              <a:ea typeface="Montserrat"/>
              <a:cs typeface="Montserrat"/>
              <a:sym typeface="Montserrat"/>
            </a:endParaRPr>
          </a:p>
          <a:p>
            <a:pPr indent="-95250" lvl="0" marL="114300" rtl="0" algn="l">
              <a:lnSpc>
                <a:spcPct val="100000"/>
              </a:lnSpc>
              <a:spcBef>
                <a:spcPts val="0"/>
              </a:spcBef>
              <a:spcAft>
                <a:spcPts val="0"/>
              </a:spcAft>
              <a:buClr>
                <a:schemeClr val="lt1"/>
              </a:buClr>
              <a:buSzPts val="600"/>
              <a:buFont typeface="Montserrat"/>
              <a:buChar char="●"/>
            </a:pPr>
            <a:r>
              <a:rPr lang="en" sz="600">
                <a:solidFill>
                  <a:schemeClr val="lt1"/>
                </a:solidFill>
                <a:latin typeface="Montserrat"/>
                <a:ea typeface="Montserrat"/>
                <a:cs typeface="Montserrat"/>
                <a:sym typeface="Montserrat"/>
              </a:rPr>
              <a:t>Organize and automate governance and vesting contracts </a:t>
            </a:r>
            <a:endParaRPr sz="600">
              <a:solidFill>
                <a:schemeClr val="lt1"/>
              </a:solidFill>
              <a:latin typeface="Montserrat"/>
              <a:ea typeface="Montserrat"/>
              <a:cs typeface="Montserrat"/>
              <a:sym typeface="Montserrat"/>
            </a:endParaRPr>
          </a:p>
          <a:p>
            <a:pPr indent="-95250" lvl="0" marL="114300" rtl="0" algn="l">
              <a:lnSpc>
                <a:spcPct val="100000"/>
              </a:lnSpc>
              <a:spcBef>
                <a:spcPts val="0"/>
              </a:spcBef>
              <a:spcAft>
                <a:spcPts val="0"/>
              </a:spcAft>
              <a:buClr>
                <a:schemeClr val="lt1"/>
              </a:buClr>
              <a:buSzPts val="600"/>
              <a:buFont typeface="Montserrat"/>
              <a:buChar char="●"/>
            </a:pPr>
            <a:r>
              <a:rPr lang="en" sz="600">
                <a:solidFill>
                  <a:schemeClr val="lt1"/>
                </a:solidFill>
                <a:latin typeface="Montserrat"/>
                <a:ea typeface="Montserrat"/>
                <a:cs typeface="Montserrat"/>
                <a:sym typeface="Montserrat"/>
              </a:rPr>
              <a:t>Distribute batch payments with a spreadsheet and a few clicks </a:t>
            </a:r>
            <a:endParaRPr sz="600">
              <a:solidFill>
                <a:schemeClr val="lt1"/>
              </a:solidFill>
              <a:latin typeface="Montserrat"/>
              <a:ea typeface="Montserrat"/>
              <a:cs typeface="Montserrat"/>
              <a:sym typeface="Montserrat"/>
            </a:endParaRPr>
          </a:p>
          <a:p>
            <a:pPr indent="-95250" lvl="0" marL="114300" rtl="0" algn="l">
              <a:lnSpc>
                <a:spcPct val="100000"/>
              </a:lnSpc>
              <a:spcBef>
                <a:spcPts val="0"/>
              </a:spcBef>
              <a:spcAft>
                <a:spcPts val="0"/>
              </a:spcAft>
              <a:buClr>
                <a:schemeClr val="lt1"/>
              </a:buClr>
              <a:buSzPts val="600"/>
              <a:buFont typeface="Montserrat"/>
              <a:buChar char="●"/>
            </a:pPr>
            <a:r>
              <a:rPr lang="en" sz="600">
                <a:solidFill>
                  <a:schemeClr val="lt1"/>
                </a:solidFill>
                <a:latin typeface="Montserrat"/>
                <a:ea typeface="Montserrat"/>
                <a:cs typeface="Montserrat"/>
                <a:sym typeface="Montserrat"/>
              </a:rPr>
              <a:t>Delegate financial responsibility within your team</a:t>
            </a:r>
            <a:endParaRPr sz="600">
              <a:solidFill>
                <a:schemeClr val="lt1"/>
              </a:solidFill>
              <a:latin typeface="Montserrat"/>
              <a:ea typeface="Montserrat"/>
              <a:cs typeface="Montserrat"/>
              <a:sym typeface="Montserrat"/>
            </a:endParaRPr>
          </a:p>
          <a:p>
            <a:pPr indent="-95250" lvl="0" marL="114300" rtl="0" algn="l">
              <a:lnSpc>
                <a:spcPct val="100000"/>
              </a:lnSpc>
              <a:spcBef>
                <a:spcPts val="0"/>
              </a:spcBef>
              <a:spcAft>
                <a:spcPts val="0"/>
              </a:spcAft>
              <a:buClr>
                <a:schemeClr val="lt1"/>
              </a:buClr>
              <a:buSzPts val="600"/>
              <a:buFont typeface="Montserrat"/>
              <a:buChar char="●"/>
            </a:pPr>
            <a:r>
              <a:rPr lang="en" sz="600">
                <a:solidFill>
                  <a:schemeClr val="lt1"/>
                </a:solidFill>
                <a:latin typeface="Montserrat"/>
                <a:ea typeface="Montserrat"/>
                <a:cs typeface="Montserrat"/>
                <a:sym typeface="Montserrat"/>
              </a:rPr>
              <a:t>Transparent with you stakeholders and reduce community pressure</a:t>
            </a:r>
            <a:endParaRPr sz="800">
              <a:solidFill>
                <a:srgbClr val="FFFFFF"/>
              </a:solidFill>
              <a:latin typeface="Montserrat"/>
              <a:ea typeface="Montserrat"/>
              <a:cs typeface="Montserrat"/>
              <a:sym typeface="Montserrat"/>
            </a:endParaRPr>
          </a:p>
          <a:p>
            <a:pPr indent="0" lvl="0" marL="0" rtl="0" algn="l">
              <a:lnSpc>
                <a:spcPct val="100000"/>
              </a:lnSpc>
              <a:spcBef>
                <a:spcPts val="0"/>
              </a:spcBef>
              <a:spcAft>
                <a:spcPts val="0"/>
              </a:spcAft>
              <a:buClr>
                <a:srgbClr val="000000"/>
              </a:buClr>
              <a:buSzPts val="800"/>
              <a:buFont typeface="Arial"/>
              <a:buNone/>
            </a:pPr>
            <a:br>
              <a:rPr b="1" lang="en" sz="800">
                <a:solidFill>
                  <a:srgbClr val="212121"/>
                </a:solidFill>
                <a:latin typeface="Montserrat"/>
                <a:ea typeface="Montserrat"/>
                <a:cs typeface="Montserrat"/>
                <a:sym typeface="Montserrat"/>
              </a:rPr>
            </a:br>
            <a:endParaRPr b="1" sz="800">
              <a:solidFill>
                <a:srgbClr val="212121"/>
              </a:solidFill>
              <a:latin typeface="Montserrat"/>
              <a:ea typeface="Montserrat"/>
              <a:cs typeface="Montserrat"/>
              <a:sym typeface="Montserrat"/>
            </a:endParaRPr>
          </a:p>
        </p:txBody>
      </p:sp>
      <p:sp>
        <p:nvSpPr>
          <p:cNvPr id="212" name="Google Shape;212;p35"/>
          <p:cNvSpPr/>
          <p:nvPr/>
        </p:nvSpPr>
        <p:spPr>
          <a:xfrm>
            <a:off x="1782325" y="2243663"/>
            <a:ext cx="1894200" cy="1320000"/>
          </a:xfrm>
          <a:prstGeom prst="roundRect">
            <a:avLst>
              <a:gd fmla="val 6578" name="adj"/>
            </a:avLst>
          </a:prstGeom>
          <a:solidFill>
            <a:srgbClr val="CC0000"/>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1" lang="en" sz="1000">
                <a:solidFill>
                  <a:srgbClr val="FFFFFF"/>
                </a:solidFill>
                <a:latin typeface="Montserrat"/>
                <a:ea typeface="Montserrat"/>
                <a:cs typeface="Montserrat"/>
                <a:sym typeface="Montserrat"/>
              </a:rPr>
              <a:t>KEY RESOURCES</a:t>
            </a:r>
            <a:endParaRPr b="1" i="0" sz="1000" u="none" cap="none" strike="noStrike">
              <a:solidFill>
                <a:srgbClr val="FFFFF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800"/>
              <a:buFont typeface="Arial"/>
              <a:buNone/>
            </a:pPr>
            <a:r>
              <a:t/>
            </a:r>
            <a:endParaRPr b="1" i="0" sz="800" u="none" cap="none" strike="noStrike">
              <a:solidFill>
                <a:srgbClr val="FFFFF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800"/>
              <a:buFont typeface="Arial"/>
              <a:buNone/>
            </a:pPr>
            <a:r>
              <a:rPr lang="en" sz="800">
                <a:solidFill>
                  <a:srgbClr val="FFFFFF"/>
                </a:solidFill>
                <a:latin typeface="Montserrat"/>
                <a:ea typeface="Montserrat"/>
                <a:cs typeface="Montserrat"/>
                <a:sym typeface="Montserrat"/>
              </a:rPr>
              <a:t>What key resources do our value </a:t>
            </a:r>
            <a:r>
              <a:rPr lang="en" sz="800">
                <a:solidFill>
                  <a:schemeClr val="lt1"/>
                </a:solidFill>
                <a:latin typeface="Montserrat"/>
                <a:ea typeface="Montserrat"/>
                <a:cs typeface="Montserrat"/>
                <a:sym typeface="Montserrat"/>
              </a:rPr>
              <a:t>propositions require?</a:t>
            </a:r>
            <a:endParaRPr sz="800">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800"/>
              <a:buFont typeface="Arial"/>
              <a:buNone/>
            </a:pPr>
            <a:r>
              <a:t/>
            </a:r>
            <a:endParaRPr sz="800">
              <a:solidFill>
                <a:schemeClr val="lt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800"/>
              <a:buFont typeface="Arial"/>
              <a:buNone/>
            </a:pPr>
            <a:r>
              <a:t/>
            </a:r>
            <a:endParaRPr sz="800">
              <a:solidFill>
                <a:schemeClr val="lt1"/>
              </a:solidFill>
              <a:latin typeface="Montserrat"/>
              <a:ea typeface="Montserrat"/>
              <a:cs typeface="Montserrat"/>
              <a:sym typeface="Montserrat"/>
            </a:endParaRPr>
          </a:p>
        </p:txBody>
      </p:sp>
      <p:sp>
        <p:nvSpPr>
          <p:cNvPr id="213" name="Google Shape;213;p35"/>
          <p:cNvSpPr/>
          <p:nvPr/>
        </p:nvSpPr>
        <p:spPr>
          <a:xfrm>
            <a:off x="5514675" y="688663"/>
            <a:ext cx="1892700" cy="1477500"/>
          </a:xfrm>
          <a:prstGeom prst="roundRect">
            <a:avLst>
              <a:gd fmla="val 6578" name="adj"/>
            </a:avLst>
          </a:prstGeom>
          <a:solidFill>
            <a:srgbClr val="5CB306"/>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1" lang="en" sz="1000">
                <a:solidFill>
                  <a:srgbClr val="FFFFFF"/>
                </a:solidFill>
                <a:latin typeface="Montserrat"/>
                <a:ea typeface="Montserrat"/>
                <a:cs typeface="Montserrat"/>
                <a:sym typeface="Montserrat"/>
              </a:rPr>
              <a:t>CUSTOMER RELATIONSHIPS</a:t>
            </a:r>
            <a:endParaRPr b="1" i="0" sz="1000" u="none" cap="none" strike="noStrike">
              <a:solidFill>
                <a:srgbClr val="FFFFF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800"/>
              <a:buFont typeface="Arial"/>
              <a:buNone/>
            </a:pPr>
            <a:r>
              <a:t/>
            </a:r>
            <a:endParaRPr b="1" i="0" sz="800" u="none" cap="none" strike="noStrike">
              <a:solidFill>
                <a:srgbClr val="FFFFF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800"/>
              <a:buFont typeface="Arial"/>
              <a:buNone/>
            </a:pPr>
            <a:r>
              <a:rPr lang="en" sz="800">
                <a:solidFill>
                  <a:srgbClr val="FFFFFF"/>
                </a:solidFill>
                <a:latin typeface="Montserrat"/>
                <a:ea typeface="Montserrat"/>
                <a:cs typeface="Montserrat"/>
                <a:sym typeface="Montserrat"/>
              </a:rPr>
              <a:t>What types of relationship does each of our customer segments expect us to establish and maintain with them?</a:t>
            </a:r>
            <a:endParaRPr b="0" i="0" sz="800" u="none" cap="none" strike="noStrike">
              <a:solidFill>
                <a:srgbClr val="FFFFFF"/>
              </a:solidFill>
              <a:latin typeface="Montserrat"/>
              <a:ea typeface="Montserrat"/>
              <a:cs typeface="Montserrat"/>
              <a:sym typeface="Montserrat"/>
            </a:endParaRPr>
          </a:p>
          <a:p>
            <a:pPr indent="0" lvl="0" marL="0" rtl="0" algn="l">
              <a:spcBef>
                <a:spcPts val="0"/>
              </a:spcBef>
              <a:spcAft>
                <a:spcPts val="0"/>
              </a:spcAft>
              <a:buClr>
                <a:srgbClr val="000000"/>
              </a:buClr>
              <a:buSzPts val="800"/>
              <a:buFont typeface="Arial"/>
              <a:buNone/>
            </a:pPr>
            <a:r>
              <a:t/>
            </a:r>
            <a:endParaRPr b="1" sz="800">
              <a:solidFill>
                <a:srgbClr val="212121"/>
              </a:solidFill>
              <a:latin typeface="Montserrat"/>
              <a:ea typeface="Montserrat"/>
              <a:cs typeface="Montserrat"/>
              <a:sym typeface="Montserrat"/>
            </a:endParaRPr>
          </a:p>
        </p:txBody>
      </p:sp>
      <p:sp>
        <p:nvSpPr>
          <p:cNvPr id="214" name="Google Shape;214;p35"/>
          <p:cNvSpPr/>
          <p:nvPr/>
        </p:nvSpPr>
        <p:spPr>
          <a:xfrm>
            <a:off x="5463550" y="2245112"/>
            <a:ext cx="1892700" cy="1306800"/>
          </a:xfrm>
          <a:prstGeom prst="roundRect">
            <a:avLst>
              <a:gd fmla="val 6578" name="adj"/>
            </a:avLst>
          </a:prstGeom>
          <a:solidFill>
            <a:srgbClr val="00B9A9"/>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1" i="0" lang="en" sz="1000" u="none" cap="none" strike="noStrike">
                <a:solidFill>
                  <a:srgbClr val="FFFFFF"/>
                </a:solidFill>
                <a:latin typeface="Montserrat"/>
                <a:ea typeface="Montserrat"/>
                <a:cs typeface="Montserrat"/>
                <a:sym typeface="Montserrat"/>
              </a:rPr>
              <a:t>CHANNELS</a:t>
            </a:r>
            <a:endParaRPr b="1" i="0" sz="1000" u="none" cap="none" strike="noStrike">
              <a:solidFill>
                <a:srgbClr val="FFFFF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800"/>
              <a:buFont typeface="Arial"/>
              <a:buNone/>
            </a:pPr>
            <a:r>
              <a:t/>
            </a:r>
            <a:endParaRPr b="1" i="0" sz="800" u="none" cap="none" strike="noStrike">
              <a:solidFill>
                <a:srgbClr val="FFFFF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800"/>
              <a:buFont typeface="Arial"/>
              <a:buNone/>
            </a:pPr>
            <a:r>
              <a:rPr lang="en" sz="800">
                <a:solidFill>
                  <a:srgbClr val="FFFFFF"/>
                </a:solidFill>
                <a:latin typeface="Montserrat"/>
                <a:ea typeface="Montserrat"/>
                <a:cs typeface="Montserrat"/>
                <a:sym typeface="Montserrat"/>
              </a:rPr>
              <a:t>Though which channel do our customer segments want to be reached?</a:t>
            </a:r>
            <a:endParaRPr b="0" i="0" sz="800" u="none" cap="none" strike="noStrike">
              <a:solidFill>
                <a:srgbClr val="FFFFFF"/>
              </a:solidFill>
              <a:latin typeface="Montserrat"/>
              <a:ea typeface="Montserrat"/>
              <a:cs typeface="Montserrat"/>
              <a:sym typeface="Montserrat"/>
            </a:endParaRPr>
          </a:p>
          <a:p>
            <a:pPr indent="0" lvl="0" marL="0" rtl="0" algn="l">
              <a:spcBef>
                <a:spcPts val="0"/>
              </a:spcBef>
              <a:spcAft>
                <a:spcPts val="0"/>
              </a:spcAft>
              <a:buClr>
                <a:srgbClr val="000000"/>
              </a:buClr>
              <a:buSzPts val="800"/>
              <a:buFont typeface="Arial"/>
              <a:buNone/>
            </a:pPr>
            <a:r>
              <a:t/>
            </a:r>
            <a:endParaRPr b="1" sz="800">
              <a:solidFill>
                <a:srgbClr val="212121"/>
              </a:solidFill>
              <a:latin typeface="Montserrat"/>
              <a:ea typeface="Montserrat"/>
              <a:cs typeface="Montserrat"/>
              <a:sym typeface="Montserrat"/>
            </a:endParaRPr>
          </a:p>
        </p:txBody>
      </p:sp>
      <p:sp>
        <p:nvSpPr>
          <p:cNvPr id="215" name="Google Shape;215;p35"/>
          <p:cNvSpPr/>
          <p:nvPr/>
        </p:nvSpPr>
        <p:spPr>
          <a:xfrm>
            <a:off x="311700" y="3641174"/>
            <a:ext cx="4224600" cy="1165800"/>
          </a:xfrm>
          <a:prstGeom prst="roundRect">
            <a:avLst>
              <a:gd fmla="val 6578" name="adj"/>
            </a:avLst>
          </a:prstGeom>
          <a:solidFill>
            <a:srgbClr val="A64D79"/>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1" i="0" lang="en" sz="1000" u="none" cap="none" strike="noStrike">
                <a:solidFill>
                  <a:srgbClr val="FFFFFF"/>
                </a:solidFill>
                <a:latin typeface="Montserrat"/>
                <a:ea typeface="Montserrat"/>
                <a:cs typeface="Montserrat"/>
                <a:sym typeface="Montserrat"/>
              </a:rPr>
              <a:t>COST STRUCTURE</a:t>
            </a:r>
            <a:endParaRPr b="1" i="0" sz="1000" u="none" cap="none" strike="noStrike">
              <a:solidFill>
                <a:srgbClr val="FFFFF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800"/>
              <a:buFont typeface="Arial"/>
              <a:buNone/>
            </a:pPr>
            <a:r>
              <a:t/>
            </a:r>
            <a:endParaRPr b="1" sz="800">
              <a:solidFill>
                <a:srgbClr val="FFFFF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800"/>
              <a:buFont typeface="Arial"/>
              <a:buNone/>
            </a:pPr>
            <a:r>
              <a:rPr lang="en" sz="800">
                <a:solidFill>
                  <a:srgbClr val="FFFFFF"/>
                </a:solidFill>
                <a:latin typeface="Montserrat"/>
                <a:ea typeface="Montserrat"/>
                <a:cs typeface="Montserrat"/>
                <a:sym typeface="Montserrat"/>
              </a:rPr>
              <a:t>What are the most important costs inherent in our business model?</a:t>
            </a:r>
            <a:endParaRPr sz="800">
              <a:solidFill>
                <a:srgbClr val="FFFFF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800"/>
              <a:buFont typeface="Arial"/>
              <a:buNone/>
            </a:pPr>
            <a:r>
              <a:t/>
            </a:r>
            <a:endParaRPr b="1" sz="800">
              <a:solidFill>
                <a:srgbClr val="FFFFFF"/>
              </a:solidFill>
              <a:latin typeface="Montserrat"/>
              <a:ea typeface="Montserrat"/>
              <a:cs typeface="Montserrat"/>
              <a:sym typeface="Montserrat"/>
            </a:endParaRPr>
          </a:p>
          <a:p>
            <a:pPr indent="0" lvl="0" marL="0" rtl="0" algn="l">
              <a:spcBef>
                <a:spcPts val="0"/>
              </a:spcBef>
              <a:spcAft>
                <a:spcPts val="0"/>
              </a:spcAft>
              <a:buClr>
                <a:srgbClr val="000000"/>
              </a:buClr>
              <a:buSzPts val="800"/>
              <a:buFont typeface="Arial"/>
              <a:buNone/>
            </a:pPr>
            <a:r>
              <a:rPr lang="en" sz="600">
                <a:solidFill>
                  <a:srgbClr val="FFFFFF"/>
                </a:solidFill>
                <a:latin typeface="Montserrat"/>
                <a:ea typeface="Montserrat"/>
                <a:cs typeface="Montserrat"/>
                <a:sym typeface="Montserrat"/>
              </a:rPr>
              <a:t>Software development, IT system, Operation, Maintenance, Team, Office</a:t>
            </a:r>
            <a:endParaRPr sz="600">
              <a:solidFill>
                <a:srgbClr val="FFFFFF"/>
              </a:solidFill>
              <a:latin typeface="Montserrat"/>
              <a:ea typeface="Montserrat"/>
              <a:cs typeface="Montserrat"/>
              <a:sym typeface="Montserrat"/>
            </a:endParaRPr>
          </a:p>
        </p:txBody>
      </p:sp>
      <p:sp>
        <p:nvSpPr>
          <p:cNvPr id="216" name="Google Shape;216;p35"/>
          <p:cNvSpPr/>
          <p:nvPr/>
        </p:nvSpPr>
        <p:spPr>
          <a:xfrm>
            <a:off x="4607700" y="3641184"/>
            <a:ext cx="4224600" cy="1165800"/>
          </a:xfrm>
          <a:prstGeom prst="roundRect">
            <a:avLst>
              <a:gd fmla="val 6578" name="adj"/>
            </a:avLst>
          </a:prstGeom>
          <a:solidFill>
            <a:srgbClr val="00728D"/>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1" lang="en" sz="1000">
                <a:solidFill>
                  <a:srgbClr val="FFFFFF"/>
                </a:solidFill>
                <a:latin typeface="Montserrat"/>
                <a:ea typeface="Montserrat"/>
                <a:cs typeface="Montserrat"/>
                <a:sym typeface="Montserrat"/>
              </a:rPr>
              <a:t>REVENUE STREAMS</a:t>
            </a:r>
            <a:endParaRPr b="1" sz="1000">
              <a:solidFill>
                <a:srgbClr val="FFFFF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800"/>
              <a:buFont typeface="Arial"/>
              <a:buNone/>
            </a:pPr>
            <a:r>
              <a:t/>
            </a:r>
            <a:endParaRPr b="1" sz="1000">
              <a:solidFill>
                <a:srgbClr val="FFFFF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800"/>
              <a:buFont typeface="Arial"/>
              <a:buNone/>
            </a:pPr>
            <a:r>
              <a:rPr lang="en" sz="800">
                <a:solidFill>
                  <a:srgbClr val="FFFFFF"/>
                </a:solidFill>
                <a:latin typeface="Montserrat"/>
                <a:ea typeface="Montserrat"/>
                <a:cs typeface="Montserrat"/>
                <a:sym typeface="Montserrat"/>
              </a:rPr>
              <a:t>For what value are our customers really willing to pay?</a:t>
            </a:r>
            <a:endParaRPr sz="800">
              <a:solidFill>
                <a:srgbClr val="FFFFFF"/>
              </a:solidFill>
              <a:latin typeface="Montserrat"/>
              <a:ea typeface="Montserrat"/>
              <a:cs typeface="Montserrat"/>
              <a:sym typeface="Montserrat"/>
            </a:endParaRPr>
          </a:p>
          <a:p>
            <a:pPr indent="0" lvl="0" marL="0" rtl="0" algn="l">
              <a:spcBef>
                <a:spcPts val="0"/>
              </a:spcBef>
              <a:spcAft>
                <a:spcPts val="0"/>
              </a:spcAft>
              <a:buClr>
                <a:schemeClr val="dk1"/>
              </a:buClr>
              <a:buSzPts val="800"/>
              <a:buFont typeface="Arial"/>
              <a:buNone/>
            </a:pPr>
            <a:r>
              <a:t/>
            </a:r>
            <a:endParaRPr sz="800">
              <a:solidFill>
                <a:schemeClr val="lt1"/>
              </a:solidFill>
              <a:latin typeface="Montserrat"/>
              <a:ea typeface="Montserrat"/>
              <a:cs typeface="Montserrat"/>
              <a:sym typeface="Montserrat"/>
            </a:endParaRPr>
          </a:p>
          <a:p>
            <a:pPr indent="-95250" lvl="0" marL="114300" rtl="0" algn="l">
              <a:spcBef>
                <a:spcPts val="0"/>
              </a:spcBef>
              <a:spcAft>
                <a:spcPts val="0"/>
              </a:spcAft>
              <a:buClr>
                <a:schemeClr val="lt1"/>
              </a:buClr>
              <a:buSzPts val="600"/>
              <a:buFont typeface="Montserrat"/>
              <a:buChar char="●"/>
            </a:pPr>
            <a:r>
              <a:rPr lang="en" sz="600">
                <a:solidFill>
                  <a:schemeClr val="lt1"/>
                </a:solidFill>
                <a:latin typeface="Montserrat"/>
                <a:ea typeface="Montserrat"/>
                <a:cs typeface="Montserrat"/>
                <a:sym typeface="Montserrat"/>
              </a:rPr>
              <a:t>Freemium plan is developing</a:t>
            </a:r>
            <a:endParaRPr sz="600">
              <a:solidFill>
                <a:schemeClr val="lt1"/>
              </a:solidFill>
              <a:latin typeface="Montserrat"/>
              <a:ea typeface="Montserrat"/>
              <a:cs typeface="Montserrat"/>
              <a:sym typeface="Montserrat"/>
            </a:endParaRPr>
          </a:p>
          <a:p>
            <a:pPr indent="-95250" lvl="0" marL="114300" rtl="0" algn="l">
              <a:spcBef>
                <a:spcPts val="0"/>
              </a:spcBef>
              <a:spcAft>
                <a:spcPts val="0"/>
              </a:spcAft>
              <a:buClr>
                <a:schemeClr val="lt1"/>
              </a:buClr>
              <a:buSzPts val="600"/>
              <a:buFont typeface="Montserrat"/>
              <a:buChar char="●"/>
            </a:pPr>
            <a:r>
              <a:rPr lang="en" sz="600">
                <a:solidFill>
                  <a:schemeClr val="lt1"/>
                </a:solidFill>
                <a:latin typeface="Montserrat"/>
                <a:ea typeface="Montserrat"/>
                <a:cs typeface="Montserrat"/>
                <a:sym typeface="Montserrat"/>
              </a:rPr>
              <a:t>We would be integrating our platform with IOTEX in such a way than its community and network can benefit from the DApp functionalities. </a:t>
            </a:r>
            <a:endParaRPr sz="600">
              <a:solidFill>
                <a:schemeClr val="lt1"/>
              </a:solidFill>
              <a:latin typeface="Montserrat"/>
              <a:ea typeface="Montserrat"/>
              <a:cs typeface="Montserrat"/>
              <a:sym typeface="Montserrat"/>
            </a:endParaRPr>
          </a:p>
        </p:txBody>
      </p:sp>
      <p:sp>
        <p:nvSpPr>
          <p:cNvPr id="217" name="Google Shape;217;p35"/>
          <p:cNvSpPr txBox="1"/>
          <p:nvPr/>
        </p:nvSpPr>
        <p:spPr>
          <a:xfrm>
            <a:off x="1845800" y="2905363"/>
            <a:ext cx="823200" cy="554100"/>
          </a:xfrm>
          <a:prstGeom prst="rect">
            <a:avLst/>
          </a:prstGeom>
          <a:noFill/>
          <a:ln>
            <a:noFill/>
          </a:ln>
        </p:spPr>
        <p:txBody>
          <a:bodyPr anchorCtr="0" anchor="t" bIns="91425" lIns="91425" spcFirstLastPara="1" rIns="91425" wrap="square" tIns="91425">
            <a:spAutoFit/>
          </a:bodyPr>
          <a:lstStyle/>
          <a:p>
            <a:pPr indent="-95250" lvl="0" marL="114300" rtl="0" algn="l">
              <a:spcBef>
                <a:spcPts val="0"/>
              </a:spcBef>
              <a:spcAft>
                <a:spcPts val="0"/>
              </a:spcAft>
              <a:buClr>
                <a:schemeClr val="lt1"/>
              </a:buClr>
              <a:buSzPts val="600"/>
              <a:buFont typeface="Montserrat"/>
              <a:buChar char="●"/>
            </a:pPr>
            <a:r>
              <a:rPr lang="en" sz="600">
                <a:solidFill>
                  <a:schemeClr val="lt1"/>
                </a:solidFill>
                <a:latin typeface="Montserrat"/>
                <a:ea typeface="Montserrat"/>
                <a:cs typeface="Montserrat"/>
                <a:sym typeface="Montserrat"/>
              </a:rPr>
              <a:t>Software</a:t>
            </a:r>
            <a:endParaRPr sz="600">
              <a:solidFill>
                <a:schemeClr val="lt1"/>
              </a:solidFill>
              <a:latin typeface="Montserrat"/>
              <a:ea typeface="Montserrat"/>
              <a:cs typeface="Montserrat"/>
              <a:sym typeface="Montserrat"/>
            </a:endParaRPr>
          </a:p>
          <a:p>
            <a:pPr indent="-95250" lvl="0" marL="114300" rtl="0" algn="l">
              <a:spcBef>
                <a:spcPts val="0"/>
              </a:spcBef>
              <a:spcAft>
                <a:spcPts val="0"/>
              </a:spcAft>
              <a:buClr>
                <a:schemeClr val="lt1"/>
              </a:buClr>
              <a:buSzPts val="600"/>
              <a:buFont typeface="Montserrat"/>
              <a:buChar char="●"/>
            </a:pPr>
            <a:r>
              <a:rPr lang="en" sz="600">
                <a:solidFill>
                  <a:schemeClr val="lt1"/>
                </a:solidFill>
                <a:latin typeface="Montserrat"/>
                <a:ea typeface="Montserrat"/>
                <a:cs typeface="Montserrat"/>
                <a:sym typeface="Montserrat"/>
              </a:rPr>
              <a:t>Hardware</a:t>
            </a:r>
            <a:endParaRPr sz="600">
              <a:solidFill>
                <a:schemeClr val="lt1"/>
              </a:solidFill>
              <a:latin typeface="Montserrat"/>
              <a:ea typeface="Montserrat"/>
              <a:cs typeface="Montserrat"/>
              <a:sym typeface="Montserrat"/>
            </a:endParaRPr>
          </a:p>
          <a:p>
            <a:pPr indent="-95250" lvl="0" marL="114300" rtl="0" algn="l">
              <a:spcBef>
                <a:spcPts val="0"/>
              </a:spcBef>
              <a:spcAft>
                <a:spcPts val="0"/>
              </a:spcAft>
              <a:buClr>
                <a:schemeClr val="lt1"/>
              </a:buClr>
              <a:buSzPts val="600"/>
              <a:buFont typeface="Montserrat"/>
              <a:buChar char="●"/>
            </a:pPr>
            <a:r>
              <a:rPr lang="en" sz="600">
                <a:solidFill>
                  <a:schemeClr val="lt1"/>
                </a:solidFill>
                <a:latin typeface="Montserrat"/>
                <a:ea typeface="Montserrat"/>
                <a:cs typeface="Montserrat"/>
                <a:sym typeface="Montserrat"/>
              </a:rPr>
              <a:t>Server/Cloud</a:t>
            </a:r>
            <a:endParaRPr sz="600">
              <a:solidFill>
                <a:schemeClr val="lt1"/>
              </a:solidFill>
              <a:latin typeface="Montserrat"/>
              <a:ea typeface="Montserrat"/>
              <a:cs typeface="Montserrat"/>
              <a:sym typeface="Montserrat"/>
            </a:endParaRPr>
          </a:p>
          <a:p>
            <a:pPr indent="-95250" lvl="0" marL="114300" rtl="0" algn="l">
              <a:spcBef>
                <a:spcPts val="0"/>
              </a:spcBef>
              <a:spcAft>
                <a:spcPts val="0"/>
              </a:spcAft>
              <a:buClr>
                <a:schemeClr val="lt1"/>
              </a:buClr>
              <a:buSzPts val="600"/>
              <a:buFont typeface="Montserrat"/>
              <a:buChar char="●"/>
            </a:pPr>
            <a:r>
              <a:rPr lang="en" sz="600">
                <a:solidFill>
                  <a:schemeClr val="lt1"/>
                </a:solidFill>
                <a:latin typeface="Montserrat"/>
                <a:ea typeface="Montserrat"/>
                <a:cs typeface="Montserrat"/>
                <a:sym typeface="Montserrat"/>
              </a:rPr>
              <a:t>Talent</a:t>
            </a:r>
            <a:endParaRPr sz="600">
              <a:solidFill>
                <a:schemeClr val="lt1"/>
              </a:solidFill>
              <a:latin typeface="Montserrat"/>
              <a:ea typeface="Montserrat"/>
              <a:cs typeface="Montserrat"/>
              <a:sym typeface="Montserrat"/>
            </a:endParaRPr>
          </a:p>
        </p:txBody>
      </p:sp>
      <p:sp>
        <p:nvSpPr>
          <p:cNvPr id="218" name="Google Shape;218;p35"/>
          <p:cNvSpPr txBox="1"/>
          <p:nvPr/>
        </p:nvSpPr>
        <p:spPr>
          <a:xfrm>
            <a:off x="2618049" y="2905363"/>
            <a:ext cx="953700" cy="646500"/>
          </a:xfrm>
          <a:prstGeom prst="rect">
            <a:avLst/>
          </a:prstGeom>
          <a:noFill/>
          <a:ln>
            <a:noFill/>
          </a:ln>
        </p:spPr>
        <p:txBody>
          <a:bodyPr anchorCtr="0" anchor="t" bIns="91425" lIns="91425" spcFirstLastPara="1" rIns="91425" wrap="square" tIns="91425">
            <a:spAutoFit/>
          </a:bodyPr>
          <a:lstStyle/>
          <a:p>
            <a:pPr indent="-95250" lvl="0" marL="114300" rtl="0" algn="l">
              <a:spcBef>
                <a:spcPts val="0"/>
              </a:spcBef>
              <a:spcAft>
                <a:spcPts val="0"/>
              </a:spcAft>
              <a:buClr>
                <a:schemeClr val="lt1"/>
              </a:buClr>
              <a:buSzPts val="600"/>
              <a:buFont typeface="Montserrat"/>
              <a:buChar char="●"/>
            </a:pPr>
            <a:r>
              <a:rPr lang="en" sz="600">
                <a:solidFill>
                  <a:schemeClr val="lt1"/>
                </a:solidFill>
                <a:latin typeface="Montserrat"/>
                <a:ea typeface="Montserrat"/>
                <a:cs typeface="Montserrat"/>
                <a:sym typeface="Montserrat"/>
              </a:rPr>
              <a:t>Ad-hoc engine</a:t>
            </a:r>
            <a:endParaRPr sz="600">
              <a:solidFill>
                <a:schemeClr val="lt1"/>
              </a:solidFill>
              <a:latin typeface="Montserrat"/>
              <a:ea typeface="Montserrat"/>
              <a:cs typeface="Montserrat"/>
              <a:sym typeface="Montserrat"/>
            </a:endParaRPr>
          </a:p>
          <a:p>
            <a:pPr indent="-95250" lvl="0" marL="114300" rtl="0" algn="l">
              <a:spcBef>
                <a:spcPts val="0"/>
              </a:spcBef>
              <a:spcAft>
                <a:spcPts val="0"/>
              </a:spcAft>
              <a:buClr>
                <a:schemeClr val="lt1"/>
              </a:buClr>
              <a:buSzPts val="600"/>
              <a:buFont typeface="Montserrat"/>
              <a:buChar char="●"/>
            </a:pPr>
            <a:r>
              <a:rPr lang="en" sz="600">
                <a:solidFill>
                  <a:schemeClr val="lt1"/>
                </a:solidFill>
                <a:latin typeface="Montserrat"/>
                <a:ea typeface="Montserrat"/>
                <a:cs typeface="Montserrat"/>
                <a:sym typeface="Montserrat"/>
              </a:rPr>
              <a:t>Blockchain advisory</a:t>
            </a:r>
            <a:endParaRPr sz="600">
              <a:solidFill>
                <a:schemeClr val="lt1"/>
              </a:solidFill>
              <a:latin typeface="Montserrat"/>
              <a:ea typeface="Montserrat"/>
              <a:cs typeface="Montserrat"/>
              <a:sym typeface="Montserrat"/>
            </a:endParaRPr>
          </a:p>
          <a:p>
            <a:pPr indent="-95250" lvl="0" marL="114300" rtl="0" algn="l">
              <a:spcBef>
                <a:spcPts val="0"/>
              </a:spcBef>
              <a:spcAft>
                <a:spcPts val="0"/>
              </a:spcAft>
              <a:buClr>
                <a:schemeClr val="lt1"/>
              </a:buClr>
              <a:buSzPts val="600"/>
              <a:buFont typeface="Montserrat"/>
              <a:buChar char="●"/>
            </a:pPr>
            <a:r>
              <a:rPr lang="en" sz="600">
                <a:solidFill>
                  <a:schemeClr val="lt1"/>
                </a:solidFill>
                <a:latin typeface="Montserrat"/>
                <a:ea typeface="Montserrat"/>
                <a:cs typeface="Montserrat"/>
                <a:sym typeface="Montserrat"/>
              </a:rPr>
              <a:t>Infrastructure</a:t>
            </a:r>
            <a:endParaRPr sz="600">
              <a:solidFill>
                <a:schemeClr val="lt1"/>
              </a:solidFill>
              <a:latin typeface="Montserrat"/>
              <a:ea typeface="Montserrat"/>
              <a:cs typeface="Montserrat"/>
              <a:sym typeface="Montserrat"/>
            </a:endParaRPr>
          </a:p>
          <a:p>
            <a:pPr indent="-95250" lvl="0" marL="114300" rtl="0" algn="l">
              <a:spcBef>
                <a:spcPts val="0"/>
              </a:spcBef>
              <a:spcAft>
                <a:spcPts val="0"/>
              </a:spcAft>
              <a:buClr>
                <a:schemeClr val="lt1"/>
              </a:buClr>
              <a:buSzPts val="600"/>
              <a:buFont typeface="Montserrat"/>
              <a:buChar char="●"/>
            </a:pPr>
            <a:r>
              <a:rPr lang="en" sz="600">
                <a:solidFill>
                  <a:schemeClr val="lt1"/>
                </a:solidFill>
                <a:latin typeface="Montserrat"/>
                <a:ea typeface="Montserrat"/>
                <a:cs typeface="Montserrat"/>
                <a:sym typeface="Montserrat"/>
              </a:rPr>
              <a:t>Powerful process</a:t>
            </a:r>
            <a:endParaRPr sz="600">
              <a:solidFill>
                <a:schemeClr val="lt1"/>
              </a:solidFill>
              <a:latin typeface="Montserrat"/>
              <a:ea typeface="Montserrat"/>
              <a:cs typeface="Montserrat"/>
              <a:sym typeface="Montserrat"/>
            </a:endParaRPr>
          </a:p>
        </p:txBody>
      </p:sp>
      <p:sp>
        <p:nvSpPr>
          <p:cNvPr id="219" name="Google Shape;219;p35"/>
          <p:cNvSpPr txBox="1"/>
          <p:nvPr/>
        </p:nvSpPr>
        <p:spPr>
          <a:xfrm>
            <a:off x="5514675" y="1716209"/>
            <a:ext cx="903000" cy="461700"/>
          </a:xfrm>
          <a:prstGeom prst="rect">
            <a:avLst/>
          </a:prstGeom>
          <a:noFill/>
          <a:ln>
            <a:noFill/>
          </a:ln>
        </p:spPr>
        <p:txBody>
          <a:bodyPr anchorCtr="0" anchor="t" bIns="91425" lIns="91425" spcFirstLastPara="1" rIns="91425" wrap="square" tIns="91425">
            <a:spAutoFit/>
          </a:bodyPr>
          <a:lstStyle/>
          <a:p>
            <a:pPr indent="-95250" lvl="0" marL="114300" rtl="0" algn="l">
              <a:spcBef>
                <a:spcPts val="0"/>
              </a:spcBef>
              <a:spcAft>
                <a:spcPts val="0"/>
              </a:spcAft>
              <a:buClr>
                <a:schemeClr val="lt1"/>
              </a:buClr>
              <a:buSzPts val="600"/>
              <a:buFont typeface="Montserrat"/>
              <a:buChar char="●"/>
            </a:pPr>
            <a:r>
              <a:rPr lang="en" sz="600">
                <a:solidFill>
                  <a:schemeClr val="lt1"/>
                </a:solidFill>
                <a:latin typeface="Montserrat"/>
                <a:ea typeface="Montserrat"/>
                <a:cs typeface="Montserrat"/>
                <a:sym typeface="Montserrat"/>
              </a:rPr>
              <a:t>Encrypted</a:t>
            </a:r>
            <a:endParaRPr sz="600">
              <a:solidFill>
                <a:schemeClr val="lt1"/>
              </a:solidFill>
              <a:latin typeface="Montserrat"/>
              <a:ea typeface="Montserrat"/>
              <a:cs typeface="Montserrat"/>
              <a:sym typeface="Montserrat"/>
            </a:endParaRPr>
          </a:p>
          <a:p>
            <a:pPr indent="-95250" lvl="0" marL="114300" rtl="0" algn="l">
              <a:spcBef>
                <a:spcPts val="0"/>
              </a:spcBef>
              <a:spcAft>
                <a:spcPts val="0"/>
              </a:spcAft>
              <a:buClr>
                <a:schemeClr val="lt1"/>
              </a:buClr>
              <a:buSzPts val="600"/>
              <a:buFont typeface="Montserrat"/>
              <a:buChar char="●"/>
            </a:pPr>
            <a:r>
              <a:rPr lang="en" sz="600">
                <a:solidFill>
                  <a:schemeClr val="lt1"/>
                </a:solidFill>
                <a:latin typeface="Montserrat"/>
                <a:ea typeface="Montserrat"/>
                <a:cs typeface="Montserrat"/>
                <a:sym typeface="Montserrat"/>
              </a:rPr>
              <a:t>Trust</a:t>
            </a:r>
            <a:endParaRPr sz="600">
              <a:solidFill>
                <a:schemeClr val="lt1"/>
              </a:solidFill>
              <a:latin typeface="Montserrat"/>
              <a:ea typeface="Montserrat"/>
              <a:cs typeface="Montserrat"/>
              <a:sym typeface="Montserrat"/>
            </a:endParaRPr>
          </a:p>
          <a:p>
            <a:pPr indent="-95250" lvl="0" marL="114300" rtl="0" algn="l">
              <a:spcBef>
                <a:spcPts val="0"/>
              </a:spcBef>
              <a:spcAft>
                <a:spcPts val="0"/>
              </a:spcAft>
              <a:buClr>
                <a:schemeClr val="lt1"/>
              </a:buClr>
              <a:buSzPts val="600"/>
              <a:buFont typeface="Montserrat"/>
              <a:buChar char="●"/>
            </a:pPr>
            <a:r>
              <a:rPr lang="en" sz="600">
                <a:solidFill>
                  <a:schemeClr val="lt1"/>
                </a:solidFill>
                <a:latin typeface="Montserrat"/>
                <a:ea typeface="Montserrat"/>
                <a:cs typeface="Montserrat"/>
                <a:sym typeface="Montserrat"/>
              </a:rPr>
              <a:t>No middleman</a:t>
            </a:r>
            <a:endParaRPr sz="600">
              <a:solidFill>
                <a:schemeClr val="lt1"/>
              </a:solidFill>
              <a:latin typeface="Montserrat"/>
              <a:ea typeface="Montserrat"/>
              <a:cs typeface="Montserrat"/>
              <a:sym typeface="Montserrat"/>
            </a:endParaRPr>
          </a:p>
        </p:txBody>
      </p:sp>
      <p:sp>
        <p:nvSpPr>
          <p:cNvPr id="220" name="Google Shape;220;p35"/>
          <p:cNvSpPr txBox="1"/>
          <p:nvPr/>
        </p:nvSpPr>
        <p:spPr>
          <a:xfrm>
            <a:off x="6428524" y="1716209"/>
            <a:ext cx="863100" cy="369300"/>
          </a:xfrm>
          <a:prstGeom prst="rect">
            <a:avLst/>
          </a:prstGeom>
          <a:noFill/>
          <a:ln>
            <a:noFill/>
          </a:ln>
        </p:spPr>
        <p:txBody>
          <a:bodyPr anchorCtr="0" anchor="t" bIns="91425" lIns="91425" spcFirstLastPara="1" rIns="91425" wrap="square" tIns="91425">
            <a:spAutoFit/>
          </a:bodyPr>
          <a:lstStyle/>
          <a:p>
            <a:pPr indent="-95250" lvl="0" marL="114300" rtl="0" algn="l">
              <a:spcBef>
                <a:spcPts val="0"/>
              </a:spcBef>
              <a:spcAft>
                <a:spcPts val="0"/>
              </a:spcAft>
              <a:buClr>
                <a:schemeClr val="lt1"/>
              </a:buClr>
              <a:buSzPts val="600"/>
              <a:buFont typeface="Montserrat"/>
              <a:buChar char="●"/>
            </a:pPr>
            <a:r>
              <a:rPr lang="en" sz="600">
                <a:solidFill>
                  <a:schemeClr val="lt1"/>
                </a:solidFill>
                <a:latin typeface="Montserrat"/>
                <a:ea typeface="Montserrat"/>
                <a:cs typeface="Montserrat"/>
                <a:sym typeface="Montserrat"/>
              </a:rPr>
              <a:t>Online</a:t>
            </a:r>
            <a:endParaRPr sz="6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600">
              <a:solidFill>
                <a:schemeClr val="lt1"/>
              </a:solidFill>
              <a:latin typeface="Montserrat"/>
              <a:ea typeface="Montserrat"/>
              <a:cs typeface="Montserrat"/>
              <a:sym typeface="Montserrat"/>
            </a:endParaRPr>
          </a:p>
        </p:txBody>
      </p:sp>
      <p:sp>
        <p:nvSpPr>
          <p:cNvPr id="221" name="Google Shape;221;p35"/>
          <p:cNvSpPr txBox="1"/>
          <p:nvPr/>
        </p:nvSpPr>
        <p:spPr>
          <a:xfrm>
            <a:off x="5468224" y="3009575"/>
            <a:ext cx="997800" cy="554100"/>
          </a:xfrm>
          <a:prstGeom prst="rect">
            <a:avLst/>
          </a:prstGeom>
          <a:noFill/>
          <a:ln>
            <a:noFill/>
          </a:ln>
        </p:spPr>
        <p:txBody>
          <a:bodyPr anchorCtr="0" anchor="t" bIns="91425" lIns="91425" spcFirstLastPara="1" rIns="91425" wrap="square" tIns="91425">
            <a:spAutoFit/>
          </a:bodyPr>
          <a:lstStyle/>
          <a:p>
            <a:pPr indent="-95250" lvl="0" marL="114300" rtl="0" algn="l">
              <a:spcBef>
                <a:spcPts val="0"/>
              </a:spcBef>
              <a:spcAft>
                <a:spcPts val="0"/>
              </a:spcAft>
              <a:buClr>
                <a:schemeClr val="lt1"/>
              </a:buClr>
              <a:buSzPts val="600"/>
              <a:buFont typeface="Montserrat"/>
              <a:buChar char="●"/>
            </a:pPr>
            <a:r>
              <a:rPr lang="en" sz="600">
                <a:solidFill>
                  <a:schemeClr val="lt1"/>
                </a:solidFill>
                <a:latin typeface="Montserrat"/>
                <a:ea typeface="Montserrat"/>
                <a:cs typeface="Montserrat"/>
                <a:sym typeface="Montserrat"/>
              </a:rPr>
              <a:t>Web-base contact</a:t>
            </a:r>
            <a:endParaRPr sz="600">
              <a:solidFill>
                <a:schemeClr val="lt1"/>
              </a:solidFill>
              <a:latin typeface="Montserrat"/>
              <a:ea typeface="Montserrat"/>
              <a:cs typeface="Montserrat"/>
              <a:sym typeface="Montserrat"/>
            </a:endParaRPr>
          </a:p>
          <a:p>
            <a:pPr indent="-95250" lvl="0" marL="114300" rtl="0" algn="l">
              <a:spcBef>
                <a:spcPts val="0"/>
              </a:spcBef>
              <a:spcAft>
                <a:spcPts val="0"/>
              </a:spcAft>
              <a:buClr>
                <a:schemeClr val="lt1"/>
              </a:buClr>
              <a:buSzPts val="600"/>
              <a:buFont typeface="Montserrat"/>
              <a:buChar char="●"/>
            </a:pPr>
            <a:r>
              <a:rPr lang="en" sz="600">
                <a:solidFill>
                  <a:schemeClr val="lt1"/>
                </a:solidFill>
                <a:latin typeface="Montserrat"/>
                <a:ea typeface="Montserrat"/>
                <a:cs typeface="Montserrat"/>
                <a:sym typeface="Montserrat"/>
              </a:rPr>
              <a:t>Websites</a:t>
            </a:r>
            <a:endParaRPr sz="600">
              <a:solidFill>
                <a:schemeClr val="lt1"/>
              </a:solidFill>
              <a:latin typeface="Montserrat"/>
              <a:ea typeface="Montserrat"/>
              <a:cs typeface="Montserrat"/>
              <a:sym typeface="Montserrat"/>
            </a:endParaRPr>
          </a:p>
          <a:p>
            <a:pPr indent="-95250" lvl="0" marL="114300" rtl="0" algn="l">
              <a:spcBef>
                <a:spcPts val="0"/>
              </a:spcBef>
              <a:spcAft>
                <a:spcPts val="0"/>
              </a:spcAft>
              <a:buClr>
                <a:schemeClr val="lt1"/>
              </a:buClr>
              <a:buSzPts val="600"/>
              <a:buFont typeface="Montserrat"/>
              <a:buChar char="●"/>
            </a:pPr>
            <a:r>
              <a:rPr lang="en" sz="600">
                <a:solidFill>
                  <a:schemeClr val="lt1"/>
                </a:solidFill>
                <a:latin typeface="Montserrat"/>
                <a:ea typeface="Montserrat"/>
                <a:cs typeface="Montserrat"/>
                <a:sym typeface="Montserrat"/>
              </a:rPr>
              <a:t>Forums</a:t>
            </a:r>
            <a:endParaRPr sz="600">
              <a:solidFill>
                <a:schemeClr val="lt1"/>
              </a:solidFill>
              <a:latin typeface="Montserrat"/>
              <a:ea typeface="Montserrat"/>
              <a:cs typeface="Montserrat"/>
              <a:sym typeface="Montserrat"/>
            </a:endParaRPr>
          </a:p>
          <a:p>
            <a:pPr indent="-95250" lvl="0" marL="114300" rtl="0" algn="l">
              <a:spcBef>
                <a:spcPts val="0"/>
              </a:spcBef>
              <a:spcAft>
                <a:spcPts val="0"/>
              </a:spcAft>
              <a:buClr>
                <a:schemeClr val="lt1"/>
              </a:buClr>
              <a:buSzPts val="600"/>
              <a:buFont typeface="Montserrat"/>
              <a:buChar char="●"/>
            </a:pPr>
            <a:r>
              <a:rPr lang="en" sz="600">
                <a:solidFill>
                  <a:schemeClr val="lt1"/>
                </a:solidFill>
                <a:latin typeface="Montserrat"/>
                <a:ea typeface="Montserrat"/>
                <a:cs typeface="Montserrat"/>
                <a:sym typeface="Montserrat"/>
              </a:rPr>
              <a:t>Social media</a:t>
            </a:r>
            <a:endParaRPr sz="600">
              <a:solidFill>
                <a:schemeClr val="lt1"/>
              </a:solidFill>
              <a:latin typeface="Montserrat"/>
              <a:ea typeface="Montserrat"/>
              <a:cs typeface="Montserrat"/>
              <a:sym typeface="Montserrat"/>
            </a:endParaRPr>
          </a:p>
        </p:txBody>
      </p:sp>
      <p:sp>
        <p:nvSpPr>
          <p:cNvPr id="222" name="Google Shape;222;p35"/>
          <p:cNvSpPr txBox="1"/>
          <p:nvPr/>
        </p:nvSpPr>
        <p:spPr>
          <a:xfrm>
            <a:off x="6466025" y="3009575"/>
            <a:ext cx="728100" cy="461700"/>
          </a:xfrm>
          <a:prstGeom prst="rect">
            <a:avLst/>
          </a:prstGeom>
          <a:noFill/>
          <a:ln>
            <a:noFill/>
          </a:ln>
        </p:spPr>
        <p:txBody>
          <a:bodyPr anchorCtr="0" anchor="t" bIns="91425" lIns="91425" spcFirstLastPara="1" rIns="91425" wrap="square" tIns="91425">
            <a:spAutoFit/>
          </a:bodyPr>
          <a:lstStyle/>
          <a:p>
            <a:pPr indent="-95250" lvl="0" marL="114300" rtl="0" algn="l">
              <a:spcBef>
                <a:spcPts val="0"/>
              </a:spcBef>
              <a:spcAft>
                <a:spcPts val="0"/>
              </a:spcAft>
              <a:buClr>
                <a:schemeClr val="lt1"/>
              </a:buClr>
              <a:buSzPts val="600"/>
              <a:buFont typeface="Montserrat"/>
              <a:buChar char="●"/>
            </a:pPr>
            <a:r>
              <a:rPr lang="en" sz="600">
                <a:solidFill>
                  <a:schemeClr val="lt1"/>
                </a:solidFill>
                <a:latin typeface="Montserrat"/>
                <a:ea typeface="Montserrat"/>
                <a:cs typeface="Montserrat"/>
                <a:sym typeface="Montserrat"/>
              </a:rPr>
              <a:t>Events</a:t>
            </a:r>
            <a:endParaRPr sz="600">
              <a:solidFill>
                <a:schemeClr val="lt1"/>
              </a:solidFill>
              <a:latin typeface="Montserrat"/>
              <a:ea typeface="Montserrat"/>
              <a:cs typeface="Montserrat"/>
              <a:sym typeface="Montserrat"/>
            </a:endParaRPr>
          </a:p>
          <a:p>
            <a:pPr indent="-95250" lvl="0" marL="114300" rtl="0" algn="l">
              <a:spcBef>
                <a:spcPts val="0"/>
              </a:spcBef>
              <a:spcAft>
                <a:spcPts val="0"/>
              </a:spcAft>
              <a:buClr>
                <a:schemeClr val="lt1"/>
              </a:buClr>
              <a:buSzPts val="600"/>
              <a:buFont typeface="Montserrat"/>
              <a:buChar char="●"/>
            </a:pPr>
            <a:r>
              <a:rPr lang="en" sz="600">
                <a:solidFill>
                  <a:schemeClr val="lt1"/>
                </a:solidFill>
                <a:latin typeface="Montserrat"/>
                <a:ea typeface="Montserrat"/>
                <a:cs typeface="Montserrat"/>
                <a:sym typeface="Montserrat"/>
              </a:rPr>
              <a:t>Blogs</a:t>
            </a:r>
            <a:endParaRPr sz="600">
              <a:solidFill>
                <a:schemeClr val="lt1"/>
              </a:solidFill>
              <a:latin typeface="Montserrat"/>
              <a:ea typeface="Montserrat"/>
              <a:cs typeface="Montserrat"/>
              <a:sym typeface="Montserrat"/>
            </a:endParaRPr>
          </a:p>
          <a:p>
            <a:pPr indent="-95250" lvl="0" marL="114300" rtl="0" algn="l">
              <a:spcBef>
                <a:spcPts val="0"/>
              </a:spcBef>
              <a:spcAft>
                <a:spcPts val="0"/>
              </a:spcAft>
              <a:buClr>
                <a:schemeClr val="lt1"/>
              </a:buClr>
              <a:buSzPts val="600"/>
              <a:buFont typeface="Montserrat"/>
              <a:buChar char="●"/>
            </a:pPr>
            <a:r>
              <a:rPr lang="en" sz="600">
                <a:solidFill>
                  <a:schemeClr val="lt1"/>
                </a:solidFill>
                <a:latin typeface="Montserrat"/>
                <a:ea typeface="Montserrat"/>
                <a:cs typeface="Montserrat"/>
                <a:sym typeface="Montserrat"/>
              </a:rPr>
              <a:t>LinkedIn</a:t>
            </a:r>
            <a:endParaRPr sz="600">
              <a:solidFill>
                <a:schemeClr val="lt1"/>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142D"/>
        </a:solidFill>
      </p:bgPr>
    </p:bg>
    <p:spTree>
      <p:nvGrpSpPr>
        <p:cNvPr id="226" name="Shape 226"/>
        <p:cNvGrpSpPr/>
        <p:nvPr/>
      </p:nvGrpSpPr>
      <p:grpSpPr>
        <a:xfrm>
          <a:off x="0" y="0"/>
          <a:ext cx="0" cy="0"/>
          <a:chOff x="0" y="0"/>
          <a:chExt cx="0" cy="0"/>
        </a:xfrm>
      </p:grpSpPr>
      <p:sp>
        <p:nvSpPr>
          <p:cNvPr id="227" name="Google Shape;227;p36"/>
          <p:cNvSpPr txBox="1"/>
          <p:nvPr>
            <p:ph type="title"/>
          </p:nvPr>
        </p:nvSpPr>
        <p:spPr>
          <a:xfrm>
            <a:off x="947476" y="2286475"/>
            <a:ext cx="7703100" cy="146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Strategy Stage and Development Plan</a:t>
            </a:r>
            <a:endParaRPr/>
          </a:p>
        </p:txBody>
      </p:sp>
      <p:sp>
        <p:nvSpPr>
          <p:cNvPr id="228" name="Google Shape;228;p36"/>
          <p:cNvSpPr txBox="1"/>
          <p:nvPr>
            <p:ph idx="2" type="title"/>
          </p:nvPr>
        </p:nvSpPr>
        <p:spPr>
          <a:xfrm>
            <a:off x="883652" y="1022401"/>
            <a:ext cx="2561400" cy="121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08</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142D"/>
        </a:solidFill>
      </p:bgPr>
    </p:bg>
    <p:spTree>
      <p:nvGrpSpPr>
        <p:cNvPr id="90" name="Shape 90"/>
        <p:cNvGrpSpPr/>
        <p:nvPr/>
      </p:nvGrpSpPr>
      <p:grpSpPr>
        <a:xfrm>
          <a:off x="0" y="0"/>
          <a:ext cx="0" cy="0"/>
          <a:chOff x="0" y="0"/>
          <a:chExt cx="0" cy="0"/>
        </a:xfrm>
      </p:grpSpPr>
      <p:sp>
        <p:nvSpPr>
          <p:cNvPr id="91" name="Google Shape;91;p19"/>
          <p:cNvSpPr txBox="1"/>
          <p:nvPr/>
        </p:nvSpPr>
        <p:spPr>
          <a:xfrm>
            <a:off x="1133300" y="1946550"/>
            <a:ext cx="28341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2600">
              <a:solidFill>
                <a:schemeClr val="accent4"/>
              </a:solidFill>
              <a:latin typeface="Gill Sans"/>
              <a:ea typeface="Gill Sans"/>
              <a:cs typeface="Gill Sans"/>
              <a:sym typeface="Gill Sans"/>
            </a:endParaRPr>
          </a:p>
        </p:txBody>
      </p:sp>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AGENDA</a:t>
            </a:r>
            <a:endParaRPr/>
          </a:p>
        </p:txBody>
      </p:sp>
      <p:sp>
        <p:nvSpPr>
          <p:cNvPr id="93" name="Google Shape;93;p19"/>
          <p:cNvSpPr txBox="1"/>
          <p:nvPr>
            <p:ph idx="1" type="body"/>
          </p:nvPr>
        </p:nvSpPr>
        <p:spPr>
          <a:xfrm>
            <a:off x="715650" y="1182975"/>
            <a:ext cx="7712700" cy="34164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a:t>Business Requirements</a:t>
            </a:r>
            <a:endParaRPr/>
          </a:p>
          <a:p>
            <a:pPr indent="0" lvl="0" marL="0" rtl="0" algn="ctr">
              <a:lnSpc>
                <a:spcPct val="150000"/>
              </a:lnSpc>
              <a:spcBef>
                <a:spcPts val="0"/>
              </a:spcBef>
              <a:spcAft>
                <a:spcPts val="0"/>
              </a:spcAft>
              <a:buNone/>
            </a:pPr>
            <a:r>
              <a:rPr lang="en"/>
              <a:t>Industry Pain Point</a:t>
            </a:r>
            <a:endParaRPr/>
          </a:p>
          <a:p>
            <a:pPr indent="0" lvl="0" marL="0" rtl="0" algn="ctr">
              <a:lnSpc>
                <a:spcPct val="150000"/>
              </a:lnSpc>
              <a:spcBef>
                <a:spcPts val="0"/>
              </a:spcBef>
              <a:spcAft>
                <a:spcPts val="0"/>
              </a:spcAft>
              <a:buNone/>
            </a:pPr>
            <a:r>
              <a:rPr lang="en"/>
              <a:t>The solution (Products/ services)</a:t>
            </a:r>
            <a:endParaRPr/>
          </a:p>
          <a:p>
            <a:pPr indent="0" lvl="0" marL="0" rtl="0" algn="ctr">
              <a:lnSpc>
                <a:spcPct val="150000"/>
              </a:lnSpc>
              <a:spcBef>
                <a:spcPts val="0"/>
              </a:spcBef>
              <a:spcAft>
                <a:spcPts val="0"/>
              </a:spcAft>
              <a:buNone/>
            </a:pPr>
            <a:r>
              <a:rPr lang="en"/>
              <a:t>Market analysis and Key figures</a:t>
            </a:r>
            <a:endParaRPr/>
          </a:p>
          <a:p>
            <a:pPr indent="0" lvl="0" marL="0" rtl="0" algn="ctr">
              <a:lnSpc>
                <a:spcPct val="150000"/>
              </a:lnSpc>
              <a:spcBef>
                <a:spcPts val="0"/>
              </a:spcBef>
              <a:spcAft>
                <a:spcPts val="0"/>
              </a:spcAft>
              <a:buNone/>
            </a:pPr>
            <a:r>
              <a:rPr lang="en"/>
              <a:t>Competition Analysis</a:t>
            </a:r>
            <a:endParaRPr/>
          </a:p>
          <a:p>
            <a:pPr indent="0" lvl="0" marL="0" rtl="0" algn="ctr">
              <a:lnSpc>
                <a:spcPct val="150000"/>
              </a:lnSpc>
              <a:spcBef>
                <a:spcPts val="0"/>
              </a:spcBef>
              <a:spcAft>
                <a:spcPts val="0"/>
              </a:spcAft>
              <a:buNone/>
            </a:pPr>
            <a:r>
              <a:rPr lang="en"/>
              <a:t>The target</a:t>
            </a:r>
            <a:endParaRPr/>
          </a:p>
          <a:p>
            <a:pPr indent="0" lvl="0" marL="0" rtl="0" algn="ctr">
              <a:lnSpc>
                <a:spcPct val="150000"/>
              </a:lnSpc>
              <a:spcBef>
                <a:spcPts val="0"/>
              </a:spcBef>
              <a:spcAft>
                <a:spcPts val="0"/>
              </a:spcAft>
              <a:buNone/>
            </a:pPr>
            <a:r>
              <a:rPr lang="en"/>
              <a:t>Business Model</a:t>
            </a:r>
            <a:endParaRPr/>
          </a:p>
          <a:p>
            <a:pPr indent="0" lvl="0" marL="0" rtl="0" algn="ctr">
              <a:lnSpc>
                <a:spcPct val="150000"/>
              </a:lnSpc>
              <a:spcBef>
                <a:spcPts val="0"/>
              </a:spcBef>
              <a:spcAft>
                <a:spcPts val="0"/>
              </a:spcAft>
              <a:buNone/>
            </a:pPr>
            <a:r>
              <a:rPr lang="en"/>
              <a:t>Business Strategy Stage and Development Plan</a:t>
            </a:r>
            <a:endParaRPr/>
          </a:p>
          <a:p>
            <a:pPr indent="0" lvl="0" marL="0" rtl="0" algn="ctr">
              <a:lnSpc>
                <a:spcPct val="150000"/>
              </a:lnSpc>
              <a:spcBef>
                <a:spcPts val="0"/>
              </a:spcBef>
              <a:spcAft>
                <a:spcPts val="0"/>
              </a:spcAft>
              <a:buNone/>
            </a:pPr>
            <a:r>
              <a:rPr lang="en"/>
              <a:t>Financing Plan</a:t>
            </a:r>
            <a:endParaRPr/>
          </a:p>
          <a:p>
            <a:pPr indent="0" lvl="0" marL="0" rtl="0" algn="ctr">
              <a:lnSpc>
                <a:spcPct val="150000"/>
              </a:lnSpc>
              <a:spcBef>
                <a:spcPts val="0"/>
              </a:spcBef>
              <a:spcAft>
                <a:spcPts val="0"/>
              </a:spcAft>
              <a:buNone/>
            </a:pPr>
            <a:r>
              <a:rPr lang="en"/>
              <a:t>Team Situation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142D"/>
        </a:solidFill>
      </p:bgPr>
    </p:bg>
    <p:spTree>
      <p:nvGrpSpPr>
        <p:cNvPr id="232" name="Shape 232"/>
        <p:cNvGrpSpPr/>
        <p:nvPr/>
      </p:nvGrpSpPr>
      <p:grpSpPr>
        <a:xfrm>
          <a:off x="0" y="0"/>
          <a:ext cx="0" cy="0"/>
          <a:chOff x="0" y="0"/>
          <a:chExt cx="0" cy="0"/>
        </a:xfrm>
      </p:grpSpPr>
      <p:sp>
        <p:nvSpPr>
          <p:cNvPr id="233" name="Google Shape;233;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STRATEGY STAGE</a:t>
            </a:r>
            <a:endParaRPr/>
          </a:p>
        </p:txBody>
      </p:sp>
      <p:sp>
        <p:nvSpPr>
          <p:cNvPr id="234" name="Google Shape;234;p37"/>
          <p:cNvSpPr txBox="1"/>
          <p:nvPr/>
        </p:nvSpPr>
        <p:spPr>
          <a:xfrm>
            <a:off x="901875" y="1637450"/>
            <a:ext cx="74211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100"/>
              <a:buFont typeface="Arial"/>
              <a:buNone/>
            </a:pPr>
            <a:r>
              <a:rPr lang="en" sz="1300">
                <a:solidFill>
                  <a:schemeClr val="lt1"/>
                </a:solidFill>
              </a:rPr>
              <a:t>We would be integrating our platform with IOTEX in such a way than its community and network can benefit from the DApp functionalities. </a:t>
            </a:r>
            <a:endParaRPr sz="1300">
              <a:solidFill>
                <a:schemeClr val="lt1"/>
              </a:solidFill>
            </a:endParaRPr>
          </a:p>
          <a:p>
            <a:pPr indent="0" lvl="0" marL="0" rtl="0" algn="l">
              <a:spcBef>
                <a:spcPts val="0"/>
              </a:spcBef>
              <a:spcAft>
                <a:spcPts val="0"/>
              </a:spcAft>
              <a:buClr>
                <a:srgbClr val="000000"/>
              </a:buClr>
              <a:buSzPts val="1100"/>
              <a:buFont typeface="Arial"/>
              <a:buNone/>
            </a:pPr>
            <a:r>
              <a:t/>
            </a:r>
            <a:endParaRPr sz="1300">
              <a:solidFill>
                <a:schemeClr val="lt1"/>
              </a:solidFill>
            </a:endParaRPr>
          </a:p>
          <a:p>
            <a:pPr indent="0" lvl="0" marL="0" rtl="0" algn="l">
              <a:spcBef>
                <a:spcPts val="0"/>
              </a:spcBef>
              <a:spcAft>
                <a:spcPts val="0"/>
              </a:spcAft>
              <a:buClr>
                <a:srgbClr val="000000"/>
              </a:buClr>
              <a:buSzPts val="1100"/>
              <a:buFont typeface="Arial"/>
              <a:buNone/>
            </a:pPr>
            <a:r>
              <a:rPr lang="en" sz="1300">
                <a:solidFill>
                  <a:schemeClr val="lt1"/>
                </a:solidFill>
              </a:rPr>
              <a:t>In addition to this, we would be improving the current solution and finalize a few steps of our roadmap.</a:t>
            </a:r>
            <a:endParaRPr b="1" sz="13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142D"/>
        </a:solidFill>
      </p:bgPr>
    </p:bg>
    <p:spTree>
      <p:nvGrpSpPr>
        <p:cNvPr id="238" name="Shape 238"/>
        <p:cNvGrpSpPr/>
        <p:nvPr/>
      </p:nvGrpSpPr>
      <p:grpSpPr>
        <a:xfrm>
          <a:off x="0" y="0"/>
          <a:ext cx="0" cy="0"/>
          <a:chOff x="0" y="0"/>
          <a:chExt cx="0" cy="0"/>
        </a:xfrm>
      </p:grpSpPr>
      <p:sp>
        <p:nvSpPr>
          <p:cNvPr id="239" name="Google Shape;239;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DEVELOPMENT PLAN</a:t>
            </a:r>
            <a:endParaRPr/>
          </a:p>
        </p:txBody>
      </p:sp>
      <p:graphicFrame>
        <p:nvGraphicFramePr>
          <p:cNvPr id="240" name="Google Shape;240;p38"/>
          <p:cNvGraphicFramePr/>
          <p:nvPr/>
        </p:nvGraphicFramePr>
        <p:xfrm>
          <a:off x="532213" y="1153865"/>
          <a:ext cx="3000000" cy="3000000"/>
        </p:xfrm>
        <a:graphic>
          <a:graphicData uri="http://schemas.openxmlformats.org/drawingml/2006/table">
            <a:tbl>
              <a:tblPr>
                <a:noFill/>
                <a:tableStyleId>{FDEBCDA6-D3FD-4288-83AE-F66163E1008C}</a:tableStyleId>
              </a:tblPr>
              <a:tblGrid>
                <a:gridCol w="6920900"/>
                <a:gridCol w="1196225"/>
              </a:tblGrid>
              <a:tr h="427825">
                <a:tc>
                  <a:txBody>
                    <a:bodyPr/>
                    <a:lstStyle/>
                    <a:p>
                      <a:pPr indent="0" lvl="0" marL="0" rtl="0" algn="ctr">
                        <a:spcBef>
                          <a:spcPts val="0"/>
                        </a:spcBef>
                        <a:spcAft>
                          <a:spcPts val="0"/>
                        </a:spcAft>
                        <a:buNone/>
                      </a:pPr>
                      <a:r>
                        <a:rPr b="1" lang="en">
                          <a:solidFill>
                            <a:schemeClr val="lt1"/>
                          </a:solidFill>
                        </a:rPr>
                        <a:t>Milestone</a:t>
                      </a:r>
                      <a:endParaRPr b="1">
                        <a:solidFill>
                          <a:schemeClr val="lt1"/>
                        </a:solidFill>
                      </a:endParaRPr>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1"/>
                          </a:solidFill>
                        </a:rPr>
                        <a:t>Status</a:t>
                      </a:r>
                      <a:endParaRPr b="1">
                        <a:solidFill>
                          <a:schemeClr val="lt1"/>
                        </a:solidFill>
                      </a:endParaRPr>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r>
              <a:tr h="399150">
                <a:tc>
                  <a:txBody>
                    <a:bodyPr/>
                    <a:lstStyle/>
                    <a:p>
                      <a:pPr indent="0" lvl="0" marL="0" rtl="0" algn="l">
                        <a:spcBef>
                          <a:spcPts val="0"/>
                        </a:spcBef>
                        <a:spcAft>
                          <a:spcPts val="0"/>
                        </a:spcAft>
                        <a:buNone/>
                      </a:pPr>
                      <a:r>
                        <a:rPr lang="en" sz="1200">
                          <a:solidFill>
                            <a:schemeClr val="lt1"/>
                          </a:solidFill>
                        </a:rPr>
                        <a:t>Project Factory Owner role can create projects</a:t>
                      </a:r>
                      <a:endParaRPr>
                        <a:solidFill>
                          <a:schemeClr val="lt1"/>
                        </a:solidFill>
                      </a:endParaRPr>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700">
                          <a:solidFill>
                            <a:schemeClr val="lt1"/>
                          </a:solidFill>
                        </a:rPr>
                        <a:t>✓</a:t>
                      </a:r>
                      <a:endParaRPr sz="1700">
                        <a:solidFill>
                          <a:schemeClr val="lt1"/>
                        </a:solidFill>
                      </a:endParaRPr>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r>
              <a:tr h="394800">
                <a:tc>
                  <a:txBody>
                    <a:bodyPr/>
                    <a:lstStyle/>
                    <a:p>
                      <a:pPr indent="0" lvl="0" marL="0" rtl="0" algn="l">
                        <a:spcBef>
                          <a:spcPts val="0"/>
                        </a:spcBef>
                        <a:spcAft>
                          <a:spcPts val="0"/>
                        </a:spcAft>
                        <a:buNone/>
                      </a:pPr>
                      <a:r>
                        <a:rPr lang="en" sz="1200">
                          <a:solidFill>
                            <a:schemeClr val="lt1"/>
                          </a:solidFill>
                        </a:rPr>
                        <a:t>Project Admin role can add Managers</a:t>
                      </a:r>
                      <a:endParaRPr>
                        <a:solidFill>
                          <a:schemeClr val="lt1"/>
                        </a:solidFill>
                      </a:endParaRPr>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700">
                          <a:solidFill>
                            <a:schemeClr val="lt1"/>
                          </a:solidFill>
                        </a:rPr>
                        <a:t>✓</a:t>
                      </a:r>
                      <a:endParaRPr sz="1700">
                        <a:solidFill>
                          <a:schemeClr val="lt1"/>
                        </a:solidFill>
                      </a:endParaRPr>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r>
              <a:tr h="394800">
                <a:tc>
                  <a:txBody>
                    <a:bodyPr/>
                    <a:lstStyle/>
                    <a:p>
                      <a:pPr indent="0" lvl="0" marL="0" rtl="0" algn="l">
                        <a:spcBef>
                          <a:spcPts val="0"/>
                        </a:spcBef>
                        <a:spcAft>
                          <a:spcPts val="0"/>
                        </a:spcAft>
                        <a:buNone/>
                      </a:pPr>
                      <a:r>
                        <a:rPr lang="en" sz="1200">
                          <a:solidFill>
                            <a:schemeClr val="lt1"/>
                          </a:solidFill>
                        </a:rPr>
                        <a:t>Project Managers can create Pools</a:t>
                      </a:r>
                      <a:endParaRPr>
                        <a:solidFill>
                          <a:schemeClr val="lt1"/>
                        </a:solidFill>
                      </a:endParaRPr>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chemeClr val="lt1"/>
                          </a:solidFill>
                        </a:rPr>
                        <a:t>✓</a:t>
                      </a:r>
                      <a:endParaRPr sz="1700">
                        <a:solidFill>
                          <a:schemeClr val="lt1"/>
                        </a:solidFill>
                      </a:endParaRPr>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r>
              <a:tr h="422650">
                <a:tc>
                  <a:txBody>
                    <a:bodyPr/>
                    <a:lstStyle/>
                    <a:p>
                      <a:pPr indent="0" lvl="0" marL="0" rtl="0" algn="l">
                        <a:spcBef>
                          <a:spcPts val="0"/>
                        </a:spcBef>
                        <a:spcAft>
                          <a:spcPts val="0"/>
                        </a:spcAft>
                        <a:buNone/>
                      </a:pPr>
                      <a:r>
                        <a:rPr lang="en" sz="1200">
                          <a:solidFill>
                            <a:schemeClr val="lt1"/>
                          </a:solidFill>
                        </a:rPr>
                        <a:t>Project Managers can add grants via CSV file</a:t>
                      </a:r>
                      <a:endParaRPr>
                        <a:solidFill>
                          <a:schemeClr val="lt1"/>
                        </a:solidFill>
                      </a:endParaRPr>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700">
                          <a:solidFill>
                            <a:schemeClr val="lt1"/>
                          </a:solidFill>
                        </a:rPr>
                        <a:t>✓</a:t>
                      </a:r>
                      <a:endParaRPr sz="1700">
                        <a:solidFill>
                          <a:schemeClr val="lt1"/>
                        </a:solidFill>
                      </a:endParaRPr>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r>
              <a:tr h="394800">
                <a:tc>
                  <a:txBody>
                    <a:bodyPr/>
                    <a:lstStyle/>
                    <a:p>
                      <a:pPr indent="0" lvl="0" marL="0" rtl="0" algn="l">
                        <a:spcBef>
                          <a:spcPts val="0"/>
                        </a:spcBef>
                        <a:spcAft>
                          <a:spcPts val="0"/>
                        </a:spcAft>
                        <a:buNone/>
                      </a:pPr>
                      <a:r>
                        <a:rPr lang="en" sz="1200">
                          <a:solidFill>
                            <a:schemeClr val="lt1"/>
                          </a:solidFill>
                        </a:rPr>
                        <a:t>User vs Manager view</a:t>
                      </a:r>
                      <a:endParaRPr>
                        <a:solidFill>
                          <a:schemeClr val="lt1"/>
                        </a:solidFill>
                      </a:endParaRPr>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chemeClr val="lt1"/>
                          </a:solidFill>
                        </a:rPr>
                        <a:t>✓</a:t>
                      </a:r>
                      <a:endParaRPr sz="1300"/>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r>
              <a:tr h="394800">
                <a:tc>
                  <a:txBody>
                    <a:bodyPr/>
                    <a:lstStyle/>
                    <a:p>
                      <a:pPr indent="0" lvl="0" marL="0" rtl="0" algn="l">
                        <a:spcBef>
                          <a:spcPts val="0"/>
                        </a:spcBef>
                        <a:spcAft>
                          <a:spcPts val="0"/>
                        </a:spcAft>
                        <a:buNone/>
                      </a:pPr>
                      <a:r>
                        <a:rPr lang="en" sz="1200">
                          <a:solidFill>
                            <a:schemeClr val="lt1"/>
                          </a:solidFill>
                        </a:rPr>
                        <a:t>Multi-project support</a:t>
                      </a:r>
                      <a:endParaRPr>
                        <a:solidFill>
                          <a:schemeClr val="lt1"/>
                        </a:solidFill>
                      </a:endParaRPr>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700">
                          <a:solidFill>
                            <a:schemeClr val="lt1"/>
                          </a:solidFill>
                        </a:rPr>
                        <a:t>✓</a:t>
                      </a:r>
                      <a:endParaRPr sz="1700">
                        <a:solidFill>
                          <a:schemeClr val="lt1"/>
                        </a:solidFill>
                      </a:endParaRPr>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r>
              <a:tr h="694325">
                <a:tc>
                  <a:txBody>
                    <a:bodyPr/>
                    <a:lstStyle/>
                    <a:p>
                      <a:pPr indent="0" lvl="0" marL="0" rtl="0" algn="l">
                        <a:spcBef>
                          <a:spcPts val="0"/>
                        </a:spcBef>
                        <a:spcAft>
                          <a:spcPts val="0"/>
                        </a:spcAft>
                        <a:buNone/>
                      </a:pPr>
                      <a:r>
                        <a:rPr lang="en" sz="1200">
                          <a:solidFill>
                            <a:schemeClr val="lt1"/>
                          </a:solidFill>
                        </a:rPr>
                        <a:t>Multi-chain support</a:t>
                      </a:r>
                      <a:endParaRPr>
                        <a:solidFill>
                          <a:schemeClr val="lt1"/>
                        </a:solidFill>
                      </a:endParaRPr>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c>
                  <a:txBody>
                    <a:bodyPr/>
                    <a:lstStyle/>
                    <a:p>
                      <a:pPr indent="0" lvl="0" marL="0" rtl="0" algn="ctr">
                        <a:spcBef>
                          <a:spcPts val="0"/>
                        </a:spcBef>
                        <a:spcAft>
                          <a:spcPts val="0"/>
                        </a:spcAft>
                        <a:buNone/>
                      </a:pPr>
                      <a:r>
                        <a:rPr lang="en" sz="1700">
                          <a:solidFill>
                            <a:schemeClr val="lt1"/>
                          </a:solidFill>
                        </a:rPr>
                        <a:t>✓</a:t>
                      </a:r>
                      <a:endParaRPr sz="1300">
                        <a:solidFill>
                          <a:schemeClr val="lt1"/>
                        </a:solidFill>
                      </a:endParaRPr>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142D"/>
        </a:solidFill>
      </p:bgPr>
    </p:bg>
    <p:spTree>
      <p:nvGrpSpPr>
        <p:cNvPr id="244" name="Shape 244"/>
        <p:cNvGrpSpPr/>
        <p:nvPr/>
      </p:nvGrpSpPr>
      <p:grpSpPr>
        <a:xfrm>
          <a:off x="0" y="0"/>
          <a:ext cx="0" cy="0"/>
          <a:chOff x="0" y="0"/>
          <a:chExt cx="0" cy="0"/>
        </a:xfrm>
      </p:grpSpPr>
      <p:sp>
        <p:nvSpPr>
          <p:cNvPr id="245" name="Google Shape;245;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DEVELOPMENT PLAN</a:t>
            </a:r>
            <a:endParaRPr/>
          </a:p>
        </p:txBody>
      </p:sp>
      <p:graphicFrame>
        <p:nvGraphicFramePr>
          <p:cNvPr id="246" name="Google Shape;246;p39"/>
          <p:cNvGraphicFramePr/>
          <p:nvPr/>
        </p:nvGraphicFramePr>
        <p:xfrm>
          <a:off x="532213" y="1153865"/>
          <a:ext cx="3000000" cy="3000000"/>
        </p:xfrm>
        <a:graphic>
          <a:graphicData uri="http://schemas.openxmlformats.org/drawingml/2006/table">
            <a:tbl>
              <a:tblPr>
                <a:noFill/>
                <a:tableStyleId>{FDEBCDA6-D3FD-4288-83AE-F66163E1008C}</a:tableStyleId>
              </a:tblPr>
              <a:tblGrid>
                <a:gridCol w="6920900"/>
                <a:gridCol w="1196225"/>
              </a:tblGrid>
              <a:tr h="427825">
                <a:tc>
                  <a:txBody>
                    <a:bodyPr/>
                    <a:lstStyle/>
                    <a:p>
                      <a:pPr indent="0" lvl="0" marL="0" rtl="0" algn="ctr">
                        <a:spcBef>
                          <a:spcPts val="0"/>
                        </a:spcBef>
                        <a:spcAft>
                          <a:spcPts val="0"/>
                        </a:spcAft>
                        <a:buNone/>
                      </a:pPr>
                      <a:r>
                        <a:rPr b="1" lang="en">
                          <a:solidFill>
                            <a:schemeClr val="lt1"/>
                          </a:solidFill>
                        </a:rPr>
                        <a:t>Milestone</a:t>
                      </a:r>
                      <a:endParaRPr b="1">
                        <a:solidFill>
                          <a:schemeClr val="lt1"/>
                        </a:solidFill>
                      </a:endParaRPr>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1"/>
                          </a:solidFill>
                        </a:rPr>
                        <a:t>Status</a:t>
                      </a:r>
                      <a:endParaRPr b="1">
                        <a:solidFill>
                          <a:schemeClr val="lt1"/>
                        </a:solidFill>
                      </a:endParaRPr>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r>
              <a:tr h="399150">
                <a:tc>
                  <a:txBody>
                    <a:bodyPr/>
                    <a:lstStyle/>
                    <a:p>
                      <a:pPr indent="0" lvl="0" marL="0" rtl="0" algn="l">
                        <a:spcBef>
                          <a:spcPts val="0"/>
                        </a:spcBef>
                        <a:spcAft>
                          <a:spcPts val="0"/>
                        </a:spcAft>
                        <a:buNone/>
                      </a:pPr>
                      <a:r>
                        <a:rPr lang="en" sz="1200">
                          <a:solidFill>
                            <a:schemeClr val="lt1"/>
                          </a:solidFill>
                        </a:rPr>
                        <a:t>Multi-chain data indexer aggregator</a:t>
                      </a:r>
                      <a:endParaRPr>
                        <a:solidFill>
                          <a:schemeClr val="lt1"/>
                        </a:solidFill>
                      </a:endParaRPr>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700">
                          <a:solidFill>
                            <a:schemeClr val="lt1"/>
                          </a:solidFill>
                        </a:rPr>
                        <a:t>✓</a:t>
                      </a:r>
                      <a:endParaRPr sz="1700">
                        <a:solidFill>
                          <a:schemeClr val="lt1"/>
                        </a:solidFill>
                      </a:endParaRPr>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r>
              <a:tr h="394800">
                <a:tc>
                  <a:txBody>
                    <a:bodyPr/>
                    <a:lstStyle/>
                    <a:p>
                      <a:pPr indent="0" lvl="0" marL="0" rtl="0" algn="l">
                        <a:spcBef>
                          <a:spcPts val="0"/>
                        </a:spcBef>
                        <a:spcAft>
                          <a:spcPts val="0"/>
                        </a:spcAft>
                        <a:buNone/>
                      </a:pPr>
                      <a:r>
                        <a:rPr lang="en" sz="1200">
                          <a:solidFill>
                            <a:schemeClr val="lt1"/>
                          </a:solidFill>
                        </a:rPr>
                        <a:t>Basic analytics view</a:t>
                      </a:r>
                      <a:endParaRPr>
                        <a:solidFill>
                          <a:schemeClr val="lt1"/>
                        </a:solidFill>
                      </a:endParaRPr>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700">
                          <a:solidFill>
                            <a:schemeClr val="lt1"/>
                          </a:solidFill>
                        </a:rPr>
                        <a:t>✓</a:t>
                      </a:r>
                      <a:endParaRPr sz="1700">
                        <a:solidFill>
                          <a:schemeClr val="lt1"/>
                        </a:solidFill>
                      </a:endParaRPr>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r>
              <a:tr h="394800">
                <a:tc>
                  <a:txBody>
                    <a:bodyPr/>
                    <a:lstStyle/>
                    <a:p>
                      <a:pPr indent="0" lvl="0" marL="0" rtl="0" algn="l">
                        <a:spcBef>
                          <a:spcPts val="0"/>
                        </a:spcBef>
                        <a:spcAft>
                          <a:spcPts val="0"/>
                        </a:spcAft>
                        <a:buNone/>
                      </a:pPr>
                      <a:r>
                        <a:rPr lang="en" sz="1200">
                          <a:solidFill>
                            <a:schemeClr val="lt1"/>
                          </a:solidFill>
                        </a:rPr>
                        <a:t>Comprehensive analytics view</a:t>
                      </a:r>
                      <a:endParaRPr>
                        <a:solidFill>
                          <a:schemeClr val="lt1"/>
                        </a:solidFill>
                      </a:endParaRPr>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r>
              <a:tr h="422650">
                <a:tc>
                  <a:txBody>
                    <a:bodyPr/>
                    <a:lstStyle/>
                    <a:p>
                      <a:pPr indent="0" lvl="0" marL="0" rtl="0" algn="l">
                        <a:spcBef>
                          <a:spcPts val="0"/>
                        </a:spcBef>
                        <a:spcAft>
                          <a:spcPts val="0"/>
                        </a:spcAft>
                        <a:buNone/>
                      </a:pPr>
                      <a:r>
                        <a:rPr lang="en" sz="1200">
                          <a:solidFill>
                            <a:schemeClr val="lt1"/>
                          </a:solidFill>
                        </a:rPr>
                        <a:t>User profiles &amp; ENS / others integration</a:t>
                      </a:r>
                      <a:endParaRPr>
                        <a:solidFill>
                          <a:schemeClr val="lt1"/>
                        </a:solidFill>
                      </a:endParaRPr>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r>
              <a:tr h="394800">
                <a:tc>
                  <a:txBody>
                    <a:bodyPr/>
                    <a:lstStyle/>
                    <a:p>
                      <a:pPr indent="0" lvl="0" marL="0" rtl="0" algn="l">
                        <a:spcBef>
                          <a:spcPts val="0"/>
                        </a:spcBef>
                        <a:spcAft>
                          <a:spcPts val="0"/>
                        </a:spcAft>
                        <a:buNone/>
                      </a:pPr>
                      <a:r>
                        <a:rPr lang="en" sz="1200">
                          <a:solidFill>
                            <a:schemeClr val="lt1"/>
                          </a:solidFill>
                        </a:rPr>
                        <a:t>Rankings &amp; Platform statistics</a:t>
                      </a:r>
                      <a:endParaRPr>
                        <a:solidFill>
                          <a:schemeClr val="lt1"/>
                        </a:solidFill>
                      </a:endParaRPr>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r>
              <a:tr h="394800">
                <a:tc>
                  <a:txBody>
                    <a:bodyPr/>
                    <a:lstStyle/>
                    <a:p>
                      <a:pPr indent="0" lvl="0" marL="0" rtl="0" algn="l">
                        <a:spcBef>
                          <a:spcPts val="0"/>
                        </a:spcBef>
                        <a:spcAft>
                          <a:spcPts val="0"/>
                        </a:spcAft>
                        <a:buNone/>
                      </a:pPr>
                      <a:r>
                        <a:rPr lang="en" sz="1200">
                          <a:solidFill>
                            <a:schemeClr val="lt1"/>
                          </a:solidFill>
                        </a:rPr>
                        <a:t>Multi-sig support</a:t>
                      </a:r>
                      <a:endParaRPr>
                        <a:solidFill>
                          <a:schemeClr val="lt1"/>
                        </a:solidFill>
                      </a:endParaRPr>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r>
              <a:tr h="394800">
                <a:tc>
                  <a:txBody>
                    <a:bodyPr/>
                    <a:lstStyle/>
                    <a:p>
                      <a:pPr indent="0" lvl="0" marL="0" rtl="0" algn="l">
                        <a:spcBef>
                          <a:spcPts val="0"/>
                        </a:spcBef>
                        <a:spcAft>
                          <a:spcPts val="0"/>
                        </a:spcAft>
                        <a:buNone/>
                      </a:pPr>
                      <a:r>
                        <a:rPr lang="en" sz="1200">
                          <a:solidFill>
                            <a:schemeClr val="lt1"/>
                          </a:solidFill>
                        </a:rPr>
                        <a:t>NFT airdrop &amp; Token batch payments based on CSV file</a:t>
                      </a:r>
                      <a:endParaRPr>
                        <a:solidFill>
                          <a:schemeClr val="lt1"/>
                        </a:solidFill>
                      </a:endParaRPr>
                    </a:p>
                    <a:p>
                      <a:pPr indent="0" lvl="0" marL="0" rtl="0" algn="l">
                        <a:spcBef>
                          <a:spcPts val="0"/>
                        </a:spcBef>
                        <a:spcAft>
                          <a:spcPts val="0"/>
                        </a:spcAft>
                        <a:buNone/>
                      </a:pPr>
                      <a:r>
                        <a:t/>
                      </a:r>
                      <a:endParaRPr sz="1200">
                        <a:solidFill>
                          <a:schemeClr val="lt1"/>
                        </a:solidFill>
                      </a:endParaRPr>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c>
                  <a:txBody>
                    <a:bodyPr/>
                    <a:lstStyle/>
                    <a:p>
                      <a:pPr indent="0" lvl="0" marL="0" rtl="0" algn="ctr">
                        <a:spcBef>
                          <a:spcPts val="0"/>
                        </a:spcBef>
                        <a:spcAft>
                          <a:spcPts val="0"/>
                        </a:spcAft>
                        <a:buNone/>
                      </a:pPr>
                      <a:r>
                        <a:t/>
                      </a:r>
                      <a:endParaRPr sz="1300">
                        <a:solidFill>
                          <a:schemeClr val="lt1"/>
                        </a:solidFill>
                      </a:endParaRPr>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142D"/>
        </a:solidFill>
      </p:bgPr>
    </p:bg>
    <p:spTree>
      <p:nvGrpSpPr>
        <p:cNvPr id="250" name="Shape 250"/>
        <p:cNvGrpSpPr/>
        <p:nvPr/>
      </p:nvGrpSpPr>
      <p:grpSpPr>
        <a:xfrm>
          <a:off x="0" y="0"/>
          <a:ext cx="0" cy="0"/>
          <a:chOff x="0" y="0"/>
          <a:chExt cx="0" cy="0"/>
        </a:xfrm>
      </p:grpSpPr>
      <p:sp>
        <p:nvSpPr>
          <p:cNvPr id="251" name="Google Shape;251;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DEVELOPMENT PLAN</a:t>
            </a:r>
            <a:endParaRPr/>
          </a:p>
        </p:txBody>
      </p:sp>
      <p:graphicFrame>
        <p:nvGraphicFramePr>
          <p:cNvPr id="252" name="Google Shape;252;p40"/>
          <p:cNvGraphicFramePr/>
          <p:nvPr/>
        </p:nvGraphicFramePr>
        <p:xfrm>
          <a:off x="532213" y="1230915"/>
          <a:ext cx="3000000" cy="3000000"/>
        </p:xfrm>
        <a:graphic>
          <a:graphicData uri="http://schemas.openxmlformats.org/drawingml/2006/table">
            <a:tbl>
              <a:tblPr>
                <a:noFill/>
                <a:tableStyleId>{FDEBCDA6-D3FD-4288-83AE-F66163E1008C}</a:tableStyleId>
              </a:tblPr>
              <a:tblGrid>
                <a:gridCol w="6920900"/>
                <a:gridCol w="1196225"/>
              </a:tblGrid>
              <a:tr h="350775">
                <a:tc>
                  <a:txBody>
                    <a:bodyPr/>
                    <a:lstStyle/>
                    <a:p>
                      <a:pPr indent="0" lvl="0" marL="0" rtl="0" algn="ctr">
                        <a:spcBef>
                          <a:spcPts val="0"/>
                        </a:spcBef>
                        <a:spcAft>
                          <a:spcPts val="0"/>
                        </a:spcAft>
                        <a:buNone/>
                      </a:pPr>
                      <a:r>
                        <a:rPr b="1" lang="en">
                          <a:solidFill>
                            <a:schemeClr val="lt1"/>
                          </a:solidFill>
                        </a:rPr>
                        <a:t>Milestone</a:t>
                      </a:r>
                      <a:endParaRPr b="1">
                        <a:solidFill>
                          <a:schemeClr val="lt1"/>
                        </a:solidFill>
                      </a:endParaRPr>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1"/>
                          </a:solidFill>
                        </a:rPr>
                        <a:t>Status</a:t>
                      </a:r>
                      <a:endParaRPr b="1">
                        <a:solidFill>
                          <a:schemeClr val="lt1"/>
                        </a:solidFill>
                      </a:endParaRPr>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r>
              <a:tr h="399150">
                <a:tc>
                  <a:txBody>
                    <a:bodyPr/>
                    <a:lstStyle/>
                    <a:p>
                      <a:pPr indent="0" lvl="0" marL="0" rtl="0" algn="l">
                        <a:spcBef>
                          <a:spcPts val="0"/>
                        </a:spcBef>
                        <a:spcAft>
                          <a:spcPts val="0"/>
                        </a:spcAft>
                        <a:buNone/>
                      </a:pPr>
                      <a:r>
                        <a:rPr lang="en" sz="1200">
                          <a:solidFill>
                            <a:schemeClr val="lt1"/>
                          </a:solidFill>
                        </a:rPr>
                        <a:t>NFT vesting pools</a:t>
                      </a:r>
                      <a:endParaRPr>
                        <a:solidFill>
                          <a:schemeClr val="lt1"/>
                        </a:solidFill>
                      </a:endParaRPr>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t/>
                      </a:r>
                      <a:endParaRPr sz="1700">
                        <a:solidFill>
                          <a:schemeClr val="lt1"/>
                        </a:solidFill>
                      </a:endParaRPr>
                    </a:p>
                  </a:txBody>
                  <a:tcPr marT="91425" marB="91425" marR="91425" marL="91425">
                    <a:lnL cap="flat" cmpd="sng" w="9525">
                      <a:solidFill>
                        <a:srgbClr val="0C4286"/>
                      </a:solidFill>
                      <a:prstDash val="solid"/>
                      <a:round/>
                      <a:headEnd len="sm" w="sm" type="none"/>
                      <a:tailEnd len="sm" w="sm" type="none"/>
                    </a:lnL>
                    <a:lnR cap="flat" cmpd="sng" w="9525">
                      <a:solidFill>
                        <a:srgbClr val="0C4286"/>
                      </a:solidFill>
                      <a:prstDash val="solid"/>
                      <a:round/>
                      <a:headEnd len="sm" w="sm" type="none"/>
                      <a:tailEnd len="sm" w="sm" type="none"/>
                    </a:lnR>
                    <a:lnT cap="flat" cmpd="sng" w="9525">
                      <a:solidFill>
                        <a:srgbClr val="0C4286"/>
                      </a:solidFill>
                      <a:prstDash val="solid"/>
                      <a:round/>
                      <a:headEnd len="sm" w="sm" type="none"/>
                      <a:tailEnd len="sm" w="sm" type="none"/>
                    </a:lnT>
                    <a:lnB cap="flat" cmpd="sng" w="9525">
                      <a:solidFill>
                        <a:srgbClr val="0C4286"/>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142D"/>
        </a:solidFill>
      </p:bgPr>
    </p:bg>
    <p:spTree>
      <p:nvGrpSpPr>
        <p:cNvPr id="256" name="Shape 256"/>
        <p:cNvGrpSpPr/>
        <p:nvPr/>
      </p:nvGrpSpPr>
      <p:grpSpPr>
        <a:xfrm>
          <a:off x="0" y="0"/>
          <a:ext cx="0" cy="0"/>
          <a:chOff x="0" y="0"/>
          <a:chExt cx="0" cy="0"/>
        </a:xfrm>
      </p:grpSpPr>
      <p:sp>
        <p:nvSpPr>
          <p:cNvPr id="257" name="Google Shape;257;p41"/>
          <p:cNvSpPr txBox="1"/>
          <p:nvPr>
            <p:ph type="title"/>
          </p:nvPr>
        </p:nvSpPr>
        <p:spPr>
          <a:xfrm>
            <a:off x="947473" y="2286475"/>
            <a:ext cx="5046600" cy="146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Financing Plan</a:t>
            </a:r>
            <a:endParaRPr/>
          </a:p>
        </p:txBody>
      </p:sp>
      <p:sp>
        <p:nvSpPr>
          <p:cNvPr id="258" name="Google Shape;258;p41"/>
          <p:cNvSpPr txBox="1"/>
          <p:nvPr>
            <p:ph idx="2" type="title"/>
          </p:nvPr>
        </p:nvSpPr>
        <p:spPr>
          <a:xfrm>
            <a:off x="883652" y="1022401"/>
            <a:ext cx="2561400" cy="121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09</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142D"/>
        </a:solidFill>
      </p:bgPr>
    </p:bg>
    <p:spTree>
      <p:nvGrpSpPr>
        <p:cNvPr id="262" name="Shape 262"/>
        <p:cNvGrpSpPr/>
        <p:nvPr/>
      </p:nvGrpSpPr>
      <p:grpSpPr>
        <a:xfrm>
          <a:off x="0" y="0"/>
          <a:ext cx="0" cy="0"/>
          <a:chOff x="0" y="0"/>
          <a:chExt cx="0" cy="0"/>
        </a:xfrm>
      </p:grpSpPr>
      <p:sp>
        <p:nvSpPr>
          <p:cNvPr id="263" name="Google Shape;263;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FINANCING PLAN</a:t>
            </a:r>
            <a:endParaRPr/>
          </a:p>
        </p:txBody>
      </p:sp>
      <p:sp>
        <p:nvSpPr>
          <p:cNvPr id="264" name="Google Shape;264;p42"/>
          <p:cNvSpPr txBox="1"/>
          <p:nvPr/>
        </p:nvSpPr>
        <p:spPr>
          <a:xfrm>
            <a:off x="930775" y="1290700"/>
            <a:ext cx="7421100" cy="152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100"/>
              <a:buFont typeface="Arial"/>
              <a:buNone/>
            </a:pPr>
            <a:r>
              <a:rPr b="1" lang="en" sz="1500">
                <a:solidFill>
                  <a:schemeClr val="lt1"/>
                </a:solidFill>
              </a:rPr>
              <a:t>Total Budget Requested</a:t>
            </a:r>
            <a:endParaRPr b="1" sz="1500">
              <a:solidFill>
                <a:schemeClr val="lt1"/>
              </a:solidFill>
            </a:endParaRPr>
          </a:p>
          <a:p>
            <a:pPr indent="0" lvl="0" marL="0" rtl="0" algn="l">
              <a:spcBef>
                <a:spcPts val="0"/>
              </a:spcBef>
              <a:spcAft>
                <a:spcPts val="0"/>
              </a:spcAft>
              <a:buClr>
                <a:srgbClr val="000000"/>
              </a:buClr>
              <a:buSzPts val="1100"/>
              <a:buFont typeface="Arial"/>
              <a:buNone/>
            </a:pPr>
            <a:r>
              <a:t/>
            </a:r>
            <a:endParaRPr sz="1200">
              <a:solidFill>
                <a:schemeClr val="lt1"/>
              </a:solidFill>
            </a:endParaRPr>
          </a:p>
          <a:p>
            <a:pPr indent="0" lvl="0" marL="0" rtl="0" algn="l">
              <a:spcBef>
                <a:spcPts val="0"/>
              </a:spcBef>
              <a:spcAft>
                <a:spcPts val="0"/>
              </a:spcAft>
              <a:buClr>
                <a:srgbClr val="000000"/>
              </a:buClr>
              <a:buSzPts val="1100"/>
              <a:buFont typeface="Arial"/>
              <a:buNone/>
            </a:pPr>
            <a:r>
              <a:rPr lang="en" sz="1200">
                <a:solidFill>
                  <a:schemeClr val="lt1"/>
                </a:solidFill>
              </a:rPr>
              <a:t>20k USD - but we are looking for the support of several network partners to keep our team working actively, so we don't have a current cap. </a:t>
            </a:r>
            <a:endParaRPr sz="1200">
              <a:solidFill>
                <a:schemeClr val="lt1"/>
              </a:solidFill>
            </a:endParaRPr>
          </a:p>
          <a:p>
            <a:pPr indent="0" lvl="0" marL="0" rtl="0" algn="l">
              <a:spcBef>
                <a:spcPts val="0"/>
              </a:spcBef>
              <a:spcAft>
                <a:spcPts val="0"/>
              </a:spcAft>
              <a:buClr>
                <a:srgbClr val="000000"/>
              </a:buClr>
              <a:buSzPts val="1100"/>
              <a:buFont typeface="Arial"/>
              <a:buNone/>
            </a:pPr>
            <a:r>
              <a:t/>
            </a:r>
            <a:endParaRPr sz="1200">
              <a:solidFill>
                <a:schemeClr val="lt1"/>
              </a:solidFill>
            </a:endParaRPr>
          </a:p>
          <a:p>
            <a:pPr indent="0" lvl="0" marL="0" rtl="0" algn="l">
              <a:spcBef>
                <a:spcPts val="0"/>
              </a:spcBef>
              <a:spcAft>
                <a:spcPts val="0"/>
              </a:spcAft>
              <a:buClr>
                <a:srgbClr val="000000"/>
              </a:buClr>
              <a:buSzPts val="1100"/>
              <a:buFont typeface="Arial"/>
              <a:buNone/>
            </a:pPr>
            <a:r>
              <a:t/>
            </a:r>
            <a:endParaRPr sz="1200">
              <a:solidFill>
                <a:schemeClr val="lt1"/>
              </a:solidFill>
            </a:endParaRPr>
          </a:p>
          <a:p>
            <a:pPr indent="0" lvl="0" marL="0" rtl="0" algn="l">
              <a:spcBef>
                <a:spcPts val="0"/>
              </a:spcBef>
              <a:spcAft>
                <a:spcPts val="0"/>
              </a:spcAft>
              <a:buClr>
                <a:srgbClr val="000000"/>
              </a:buClr>
              <a:buSzPts val="1100"/>
              <a:buFont typeface="Arial"/>
              <a:buNone/>
            </a:pPr>
            <a:r>
              <a:rPr lang="en" sz="1200">
                <a:solidFill>
                  <a:schemeClr val="lt1"/>
                </a:solidFill>
              </a:rPr>
              <a:t>Grants of 3-5k USD will keep us alive and working actively on it.</a:t>
            </a:r>
            <a:endParaRPr b="1" sz="12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142D"/>
        </a:solidFill>
      </p:bgPr>
    </p:bg>
    <p:spTree>
      <p:nvGrpSpPr>
        <p:cNvPr id="268" name="Shape 268"/>
        <p:cNvGrpSpPr/>
        <p:nvPr/>
      </p:nvGrpSpPr>
      <p:grpSpPr>
        <a:xfrm>
          <a:off x="0" y="0"/>
          <a:ext cx="0" cy="0"/>
          <a:chOff x="0" y="0"/>
          <a:chExt cx="0" cy="0"/>
        </a:xfrm>
      </p:grpSpPr>
      <p:sp>
        <p:nvSpPr>
          <p:cNvPr id="269" name="Google Shape;269;p43"/>
          <p:cNvSpPr txBox="1"/>
          <p:nvPr>
            <p:ph type="title"/>
          </p:nvPr>
        </p:nvSpPr>
        <p:spPr>
          <a:xfrm>
            <a:off x="947485" y="2286474"/>
            <a:ext cx="4099800" cy="146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situation</a:t>
            </a:r>
            <a:endParaRPr/>
          </a:p>
        </p:txBody>
      </p:sp>
      <p:sp>
        <p:nvSpPr>
          <p:cNvPr id="270" name="Google Shape;270;p43"/>
          <p:cNvSpPr txBox="1"/>
          <p:nvPr>
            <p:ph idx="2" type="title"/>
          </p:nvPr>
        </p:nvSpPr>
        <p:spPr>
          <a:xfrm>
            <a:off x="883652" y="1022401"/>
            <a:ext cx="2561400" cy="121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a:t>
            </a:r>
            <a:r>
              <a:rPr lang="en"/>
              <a:t>0</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142D"/>
        </a:solidFill>
      </p:bgPr>
    </p:bg>
    <p:spTree>
      <p:nvGrpSpPr>
        <p:cNvPr id="274" name="Shape 274"/>
        <p:cNvGrpSpPr/>
        <p:nvPr/>
      </p:nvGrpSpPr>
      <p:grpSpPr>
        <a:xfrm>
          <a:off x="0" y="0"/>
          <a:ext cx="0" cy="0"/>
          <a:chOff x="0" y="0"/>
          <a:chExt cx="0" cy="0"/>
        </a:xfrm>
      </p:grpSpPr>
      <p:sp>
        <p:nvSpPr>
          <p:cNvPr id="275" name="Google Shape;275;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TEAM</a:t>
            </a:r>
            <a:endParaRPr/>
          </a:p>
        </p:txBody>
      </p:sp>
      <p:pic>
        <p:nvPicPr>
          <p:cNvPr id="276" name="Google Shape;276;p44"/>
          <p:cNvPicPr preferRelativeResize="0"/>
          <p:nvPr/>
        </p:nvPicPr>
        <p:blipFill rotWithShape="1">
          <a:blip r:embed="rId3">
            <a:alphaModFix/>
          </a:blip>
          <a:srcRect b="55762" l="17616" r="17616" t="1631"/>
          <a:stretch/>
        </p:blipFill>
        <p:spPr>
          <a:xfrm>
            <a:off x="866625" y="1858081"/>
            <a:ext cx="1089300" cy="1088100"/>
          </a:xfrm>
          <a:prstGeom prst="ellipse">
            <a:avLst/>
          </a:prstGeom>
          <a:noFill/>
          <a:ln>
            <a:noFill/>
          </a:ln>
        </p:spPr>
      </p:pic>
      <p:sp>
        <p:nvSpPr>
          <p:cNvPr id="277" name="Google Shape;277;p44"/>
          <p:cNvSpPr txBox="1"/>
          <p:nvPr/>
        </p:nvSpPr>
        <p:spPr>
          <a:xfrm>
            <a:off x="733425" y="2942263"/>
            <a:ext cx="1355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000000"/>
              </a:buClr>
              <a:buSzPts val="1100"/>
              <a:buFont typeface="Arial"/>
              <a:buNone/>
            </a:pPr>
            <a:r>
              <a:rPr b="1" lang="en" sz="900">
                <a:solidFill>
                  <a:srgbClr val="FFFFFF"/>
                </a:solidFill>
              </a:rPr>
              <a:t>Leon Nicolas Acosta</a:t>
            </a:r>
            <a:endParaRPr b="1" sz="900">
              <a:solidFill>
                <a:srgbClr val="FFFFFF"/>
              </a:solidFill>
            </a:endParaRPr>
          </a:p>
          <a:p>
            <a:pPr indent="0" lvl="0" marL="0" rtl="0" algn="ctr">
              <a:spcBef>
                <a:spcPts val="0"/>
              </a:spcBef>
              <a:spcAft>
                <a:spcPts val="0"/>
              </a:spcAft>
              <a:buClr>
                <a:srgbClr val="000000"/>
              </a:buClr>
              <a:buSzPts val="1100"/>
              <a:buFont typeface="Arial"/>
              <a:buNone/>
            </a:pPr>
            <a:r>
              <a:rPr b="1" lang="en" sz="900">
                <a:solidFill>
                  <a:srgbClr val="FBA80A"/>
                </a:solidFill>
              </a:rPr>
              <a:t>Founder CEO</a:t>
            </a:r>
            <a:endParaRPr b="1" sz="900">
              <a:solidFill>
                <a:srgbClr val="FBA80A"/>
              </a:solidFill>
            </a:endParaRPr>
          </a:p>
        </p:txBody>
      </p:sp>
      <p:sp>
        <p:nvSpPr>
          <p:cNvPr id="278" name="Google Shape;278;p44"/>
          <p:cNvSpPr txBox="1"/>
          <p:nvPr>
            <p:ph idx="1" type="body"/>
          </p:nvPr>
        </p:nvSpPr>
        <p:spPr>
          <a:xfrm>
            <a:off x="2882850" y="1541125"/>
            <a:ext cx="4313100" cy="31677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CEO &amp; Founder - Dandelion Labs</a:t>
            </a:r>
            <a:endParaRPr/>
          </a:p>
          <a:p>
            <a:pPr indent="-317500" lvl="0" marL="457200" rtl="0" algn="l">
              <a:lnSpc>
                <a:spcPct val="150000"/>
              </a:lnSpc>
              <a:spcBef>
                <a:spcPts val="0"/>
              </a:spcBef>
              <a:spcAft>
                <a:spcPts val="0"/>
              </a:spcAft>
              <a:buSzPts val="1400"/>
              <a:buChar char="●"/>
            </a:pPr>
            <a:r>
              <a:rPr lang="en"/>
              <a:t>Working in blockchain industry since 2015</a:t>
            </a:r>
            <a:endParaRPr/>
          </a:p>
          <a:p>
            <a:pPr indent="-317500" lvl="0" marL="457200" rtl="0" algn="l">
              <a:lnSpc>
                <a:spcPct val="150000"/>
              </a:lnSpc>
              <a:spcBef>
                <a:spcPts val="0"/>
              </a:spcBef>
              <a:spcAft>
                <a:spcPts val="0"/>
              </a:spcAft>
              <a:buSzPts val="1400"/>
              <a:buChar char="●"/>
            </a:pPr>
            <a:r>
              <a:rPr lang="en"/>
              <a:t>Own a web3 software development company</a:t>
            </a:r>
            <a:endParaRPr/>
          </a:p>
          <a:p>
            <a:pPr indent="-317500" lvl="0" marL="457200" rtl="0" algn="l">
              <a:lnSpc>
                <a:spcPct val="150000"/>
              </a:lnSpc>
              <a:spcBef>
                <a:spcPts val="0"/>
              </a:spcBef>
              <a:spcAft>
                <a:spcPts val="0"/>
              </a:spcAft>
              <a:buSzPts val="1400"/>
              <a:buChar char="●"/>
            </a:pPr>
            <a:r>
              <a:rPr lang="en"/>
              <a:t>Experience with open-source projects, solidity and EVM.</a:t>
            </a:r>
            <a:endParaRPr/>
          </a:p>
          <a:p>
            <a:pPr indent="-317500" lvl="0" marL="457200" rtl="0" algn="l">
              <a:lnSpc>
                <a:spcPct val="150000"/>
              </a:lnSpc>
              <a:spcBef>
                <a:spcPts val="0"/>
              </a:spcBef>
              <a:spcAft>
                <a:spcPts val="0"/>
              </a:spcAft>
              <a:buSzPts val="1400"/>
              <a:buChar char="●"/>
            </a:pPr>
            <a:r>
              <a:rPr lang="en"/>
              <a:t>25+ combined software development experience</a:t>
            </a:r>
            <a:endParaRPr/>
          </a:p>
          <a:p>
            <a:pPr indent="-317500" lvl="0" marL="457200" rtl="0" algn="l">
              <a:lnSpc>
                <a:spcPct val="150000"/>
              </a:lnSpc>
              <a:spcBef>
                <a:spcPts val="0"/>
              </a:spcBef>
              <a:spcAft>
                <a:spcPts val="0"/>
              </a:spcAft>
              <a:buSzPts val="1400"/>
              <a:buChar char="●"/>
            </a:pPr>
            <a:r>
              <a:rPr lang="en"/>
              <a:t>Entrepreneur, dreamer and builder.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142D"/>
        </a:solidFill>
      </p:bgPr>
    </p:bg>
    <p:spTree>
      <p:nvGrpSpPr>
        <p:cNvPr id="282" name="Shape 282"/>
        <p:cNvGrpSpPr/>
        <p:nvPr/>
      </p:nvGrpSpPr>
      <p:grpSpPr>
        <a:xfrm>
          <a:off x="0" y="0"/>
          <a:ext cx="0" cy="0"/>
          <a:chOff x="0" y="0"/>
          <a:chExt cx="0" cy="0"/>
        </a:xfrm>
      </p:grpSpPr>
      <p:sp>
        <p:nvSpPr>
          <p:cNvPr id="283" name="Google Shape;283;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TEAM</a:t>
            </a:r>
            <a:endParaRPr/>
          </a:p>
        </p:txBody>
      </p:sp>
      <p:pic>
        <p:nvPicPr>
          <p:cNvPr id="284" name="Google Shape;284;p45"/>
          <p:cNvPicPr preferRelativeResize="0"/>
          <p:nvPr/>
        </p:nvPicPr>
        <p:blipFill rotWithShape="1">
          <a:blip r:embed="rId3">
            <a:alphaModFix/>
          </a:blip>
          <a:srcRect b="0" l="35704" r="6277" t="0"/>
          <a:stretch/>
        </p:blipFill>
        <p:spPr>
          <a:xfrm>
            <a:off x="820713" y="2002556"/>
            <a:ext cx="1089300" cy="1088100"/>
          </a:xfrm>
          <a:prstGeom prst="ellipse">
            <a:avLst/>
          </a:prstGeom>
          <a:noFill/>
          <a:ln>
            <a:noFill/>
          </a:ln>
        </p:spPr>
      </p:pic>
      <p:sp>
        <p:nvSpPr>
          <p:cNvPr id="285" name="Google Shape;285;p45"/>
          <p:cNvSpPr txBox="1"/>
          <p:nvPr/>
        </p:nvSpPr>
        <p:spPr>
          <a:xfrm>
            <a:off x="687513" y="3086738"/>
            <a:ext cx="1355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000000"/>
              </a:buClr>
              <a:buSzPts val="1100"/>
              <a:buFont typeface="Arial"/>
              <a:buNone/>
            </a:pPr>
            <a:r>
              <a:rPr b="1" lang="en" sz="900">
                <a:solidFill>
                  <a:srgbClr val="FFFFFF"/>
                </a:solidFill>
              </a:rPr>
              <a:t>Conor Clancy</a:t>
            </a:r>
            <a:endParaRPr b="1" sz="900">
              <a:solidFill>
                <a:srgbClr val="FFFFFF"/>
              </a:solidFill>
            </a:endParaRPr>
          </a:p>
          <a:p>
            <a:pPr indent="0" lvl="0" marL="0" rtl="0" algn="ctr">
              <a:spcBef>
                <a:spcPts val="0"/>
              </a:spcBef>
              <a:spcAft>
                <a:spcPts val="0"/>
              </a:spcAft>
              <a:buClr>
                <a:srgbClr val="000000"/>
              </a:buClr>
              <a:buSzPts val="1100"/>
              <a:buFont typeface="Arial"/>
              <a:buNone/>
            </a:pPr>
            <a:r>
              <a:rPr b="1" lang="en" sz="900">
                <a:solidFill>
                  <a:srgbClr val="FBA80A"/>
                </a:solidFill>
              </a:rPr>
              <a:t>COO</a:t>
            </a:r>
            <a:endParaRPr b="1" sz="900">
              <a:solidFill>
                <a:srgbClr val="FBA80A"/>
              </a:solidFill>
            </a:endParaRPr>
          </a:p>
        </p:txBody>
      </p:sp>
      <p:sp>
        <p:nvSpPr>
          <p:cNvPr id="286" name="Google Shape;286;p45"/>
          <p:cNvSpPr txBox="1"/>
          <p:nvPr/>
        </p:nvSpPr>
        <p:spPr>
          <a:xfrm>
            <a:off x="2783050" y="1367725"/>
            <a:ext cx="5202900" cy="3309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rgbClr val="CECECE"/>
              </a:buClr>
              <a:buSzPts val="1400"/>
              <a:buChar char="●"/>
            </a:pPr>
            <a:r>
              <a:rPr lang="en">
                <a:solidFill>
                  <a:srgbClr val="CECECE"/>
                </a:solidFill>
              </a:rPr>
              <a:t>COO - Dandelion Labs</a:t>
            </a:r>
            <a:endParaRPr>
              <a:solidFill>
                <a:srgbClr val="CECECE"/>
              </a:solidFill>
            </a:endParaRPr>
          </a:p>
          <a:p>
            <a:pPr indent="-317500" lvl="0" marL="457200" rtl="0" algn="l">
              <a:lnSpc>
                <a:spcPct val="150000"/>
              </a:lnSpc>
              <a:spcBef>
                <a:spcPts val="0"/>
              </a:spcBef>
              <a:spcAft>
                <a:spcPts val="0"/>
              </a:spcAft>
              <a:buClr>
                <a:srgbClr val="CECECE"/>
              </a:buClr>
              <a:buSzPts val="1400"/>
              <a:buChar char="●"/>
            </a:pPr>
            <a:r>
              <a:rPr lang="en">
                <a:solidFill>
                  <a:srgbClr val="CECECE"/>
                </a:solidFill>
              </a:rPr>
              <a:t>Experience in working as Product Owner</a:t>
            </a:r>
            <a:endParaRPr>
              <a:solidFill>
                <a:srgbClr val="CECECE"/>
              </a:solidFill>
            </a:endParaRPr>
          </a:p>
          <a:p>
            <a:pPr indent="-317500" lvl="0" marL="457200" rtl="0" algn="l">
              <a:lnSpc>
                <a:spcPct val="150000"/>
              </a:lnSpc>
              <a:spcBef>
                <a:spcPts val="0"/>
              </a:spcBef>
              <a:spcAft>
                <a:spcPts val="0"/>
              </a:spcAft>
              <a:buClr>
                <a:srgbClr val="CECECE"/>
              </a:buClr>
              <a:buSzPts val="1400"/>
              <a:buChar char="●"/>
            </a:pPr>
            <a:r>
              <a:rPr lang="en">
                <a:solidFill>
                  <a:srgbClr val="CECECE"/>
                </a:solidFill>
              </a:rPr>
              <a:t>8+ years</a:t>
            </a:r>
            <a:r>
              <a:rPr lang="en">
                <a:solidFill>
                  <a:srgbClr val="CECECE"/>
                </a:solidFill>
              </a:rPr>
              <a:t> software development experience</a:t>
            </a:r>
            <a:endParaRPr>
              <a:solidFill>
                <a:srgbClr val="CECECE"/>
              </a:solidFill>
            </a:endParaRPr>
          </a:p>
          <a:p>
            <a:pPr indent="-317500" lvl="0" marL="457200" rtl="0" algn="l">
              <a:lnSpc>
                <a:spcPct val="150000"/>
              </a:lnSpc>
              <a:spcBef>
                <a:spcPts val="0"/>
              </a:spcBef>
              <a:spcAft>
                <a:spcPts val="0"/>
              </a:spcAft>
              <a:buClr>
                <a:srgbClr val="CECECE"/>
              </a:buClr>
              <a:buSzPts val="1400"/>
              <a:buChar char="●"/>
            </a:pPr>
            <a:r>
              <a:rPr lang="en">
                <a:solidFill>
                  <a:srgbClr val="CECECE"/>
                </a:solidFill>
              </a:rPr>
              <a:t>Experienced Software Engineer with a demonstrated history of working in the automotive industry. </a:t>
            </a:r>
            <a:endParaRPr>
              <a:solidFill>
                <a:srgbClr val="CECECE"/>
              </a:solidFill>
            </a:endParaRPr>
          </a:p>
          <a:p>
            <a:pPr indent="-317500" lvl="0" marL="457200" rtl="0" algn="l">
              <a:lnSpc>
                <a:spcPct val="150000"/>
              </a:lnSpc>
              <a:spcBef>
                <a:spcPts val="0"/>
              </a:spcBef>
              <a:spcAft>
                <a:spcPts val="0"/>
              </a:spcAft>
              <a:buClr>
                <a:srgbClr val="CECECE"/>
              </a:buClr>
              <a:buSzPts val="1400"/>
              <a:buChar char="●"/>
            </a:pPr>
            <a:r>
              <a:rPr lang="en">
                <a:solidFill>
                  <a:srgbClr val="CECECE"/>
                </a:solidFill>
              </a:rPr>
              <a:t>Skilled in Python, Java, C, Embedded Systems, Web Design, and Electronics. </a:t>
            </a:r>
            <a:endParaRPr>
              <a:solidFill>
                <a:srgbClr val="CECECE"/>
              </a:solidFill>
            </a:endParaRPr>
          </a:p>
          <a:p>
            <a:pPr indent="-317500" lvl="0" marL="457200" rtl="0" algn="l">
              <a:lnSpc>
                <a:spcPct val="150000"/>
              </a:lnSpc>
              <a:spcBef>
                <a:spcPts val="0"/>
              </a:spcBef>
              <a:spcAft>
                <a:spcPts val="0"/>
              </a:spcAft>
              <a:buClr>
                <a:srgbClr val="CECECE"/>
              </a:buClr>
              <a:buSzPts val="1400"/>
              <a:buChar char="●"/>
            </a:pPr>
            <a:r>
              <a:rPr lang="en">
                <a:solidFill>
                  <a:srgbClr val="CECECE"/>
                </a:solidFill>
              </a:rPr>
              <a:t>Strong engineering professional with a BSc Computer &amp; Electronic Systems focused in Computer Software Engineering from GMIT.</a:t>
            </a:r>
            <a:endParaRPr>
              <a:solidFill>
                <a:srgbClr val="CECECE"/>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142D"/>
        </a:solidFill>
      </p:bgPr>
    </p:bg>
    <p:spTree>
      <p:nvGrpSpPr>
        <p:cNvPr id="290" name="Shape 290"/>
        <p:cNvGrpSpPr/>
        <p:nvPr/>
      </p:nvGrpSpPr>
      <p:grpSpPr>
        <a:xfrm>
          <a:off x="0" y="0"/>
          <a:ext cx="0" cy="0"/>
          <a:chOff x="0" y="0"/>
          <a:chExt cx="0" cy="0"/>
        </a:xfrm>
      </p:grpSpPr>
      <p:sp>
        <p:nvSpPr>
          <p:cNvPr id="291" name="Google Shape;291;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TEAM</a:t>
            </a:r>
            <a:endParaRPr/>
          </a:p>
        </p:txBody>
      </p:sp>
      <p:pic>
        <p:nvPicPr>
          <p:cNvPr id="292" name="Google Shape;292;p46"/>
          <p:cNvPicPr preferRelativeResize="0"/>
          <p:nvPr/>
        </p:nvPicPr>
        <p:blipFill rotWithShape="1">
          <a:blip r:embed="rId3">
            <a:alphaModFix/>
          </a:blip>
          <a:srcRect b="4431" l="8484" r="-1620" t="1086"/>
          <a:stretch/>
        </p:blipFill>
        <p:spPr>
          <a:xfrm>
            <a:off x="744238" y="2021838"/>
            <a:ext cx="1089300" cy="1088100"/>
          </a:xfrm>
          <a:prstGeom prst="ellipse">
            <a:avLst/>
          </a:prstGeom>
          <a:noFill/>
          <a:ln>
            <a:noFill/>
          </a:ln>
        </p:spPr>
      </p:pic>
      <p:sp>
        <p:nvSpPr>
          <p:cNvPr id="293" name="Google Shape;293;p46"/>
          <p:cNvSpPr txBox="1"/>
          <p:nvPr/>
        </p:nvSpPr>
        <p:spPr>
          <a:xfrm>
            <a:off x="611038" y="3105522"/>
            <a:ext cx="1355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000000"/>
              </a:buClr>
              <a:buSzPts val="1100"/>
              <a:buFont typeface="Arial"/>
              <a:buNone/>
            </a:pPr>
            <a:r>
              <a:rPr b="1" lang="en" sz="900">
                <a:solidFill>
                  <a:srgbClr val="FFFFFF"/>
                </a:solidFill>
              </a:rPr>
              <a:t>Alan Tran</a:t>
            </a:r>
            <a:endParaRPr b="1" sz="900">
              <a:solidFill>
                <a:srgbClr val="FFFFFF"/>
              </a:solidFill>
            </a:endParaRPr>
          </a:p>
          <a:p>
            <a:pPr indent="0" lvl="0" marL="0" rtl="0" algn="ctr">
              <a:spcBef>
                <a:spcPts val="0"/>
              </a:spcBef>
              <a:spcAft>
                <a:spcPts val="0"/>
              </a:spcAft>
              <a:buClr>
                <a:srgbClr val="000000"/>
              </a:buClr>
              <a:buSzPts val="1100"/>
              <a:buFont typeface="Arial"/>
              <a:buNone/>
            </a:pPr>
            <a:r>
              <a:rPr b="1" lang="en" sz="900">
                <a:solidFill>
                  <a:srgbClr val="FBA80A"/>
                </a:solidFill>
              </a:rPr>
              <a:t>Lead Developer</a:t>
            </a:r>
            <a:endParaRPr b="1" sz="900">
              <a:solidFill>
                <a:srgbClr val="FBA80A"/>
              </a:solidFill>
            </a:endParaRPr>
          </a:p>
        </p:txBody>
      </p:sp>
      <p:sp>
        <p:nvSpPr>
          <p:cNvPr id="294" name="Google Shape;294;p46"/>
          <p:cNvSpPr txBox="1"/>
          <p:nvPr/>
        </p:nvSpPr>
        <p:spPr>
          <a:xfrm>
            <a:off x="2763750" y="1457625"/>
            <a:ext cx="5202900" cy="3309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rgbClr val="CECECE"/>
              </a:buClr>
              <a:buSzPts val="1400"/>
              <a:buChar char="●"/>
            </a:pPr>
            <a:r>
              <a:rPr lang="en">
                <a:solidFill>
                  <a:srgbClr val="CECECE"/>
                </a:solidFill>
              </a:rPr>
              <a:t>Lead Developer team</a:t>
            </a:r>
            <a:endParaRPr>
              <a:solidFill>
                <a:srgbClr val="CECECE"/>
              </a:solidFill>
            </a:endParaRPr>
          </a:p>
          <a:p>
            <a:pPr indent="-317500" lvl="0" marL="457200" rtl="0" algn="l">
              <a:lnSpc>
                <a:spcPct val="150000"/>
              </a:lnSpc>
              <a:spcBef>
                <a:spcPts val="0"/>
              </a:spcBef>
              <a:spcAft>
                <a:spcPts val="0"/>
              </a:spcAft>
              <a:buClr>
                <a:srgbClr val="CECECE"/>
              </a:buClr>
              <a:buSzPts val="1400"/>
              <a:buChar char="●"/>
            </a:pPr>
            <a:r>
              <a:rPr lang="en">
                <a:solidFill>
                  <a:srgbClr val="CECECE"/>
                </a:solidFill>
              </a:rPr>
              <a:t>About +5 years of experience as a Web Developer </a:t>
            </a:r>
            <a:endParaRPr>
              <a:solidFill>
                <a:srgbClr val="CECECE"/>
              </a:solidFill>
            </a:endParaRPr>
          </a:p>
          <a:p>
            <a:pPr indent="-317500" lvl="0" marL="457200" rtl="0" algn="l">
              <a:lnSpc>
                <a:spcPct val="150000"/>
              </a:lnSpc>
              <a:spcBef>
                <a:spcPts val="0"/>
              </a:spcBef>
              <a:spcAft>
                <a:spcPts val="0"/>
              </a:spcAft>
              <a:buClr>
                <a:srgbClr val="CECECE"/>
              </a:buClr>
              <a:buSzPts val="1400"/>
              <a:buChar char="●"/>
            </a:pPr>
            <a:r>
              <a:rPr lang="en">
                <a:solidFill>
                  <a:srgbClr val="CECECE"/>
                </a:solidFill>
              </a:rPr>
              <a:t>Proficient understanding of web markup, including HTML5, CSS3</a:t>
            </a:r>
            <a:endParaRPr>
              <a:solidFill>
                <a:srgbClr val="CECECE"/>
              </a:solidFill>
            </a:endParaRPr>
          </a:p>
          <a:p>
            <a:pPr indent="-317500" lvl="0" marL="457200" rtl="0" algn="l">
              <a:lnSpc>
                <a:spcPct val="150000"/>
              </a:lnSpc>
              <a:spcBef>
                <a:spcPts val="0"/>
              </a:spcBef>
              <a:spcAft>
                <a:spcPts val="0"/>
              </a:spcAft>
              <a:buClr>
                <a:srgbClr val="CECECE"/>
              </a:buClr>
              <a:buSzPts val="1400"/>
              <a:buChar char="●"/>
            </a:pPr>
            <a:r>
              <a:rPr lang="en">
                <a:solidFill>
                  <a:srgbClr val="CECECE"/>
                </a:solidFill>
              </a:rPr>
              <a:t>Good understanding of ReactJS, NodeJs</a:t>
            </a:r>
            <a:endParaRPr>
              <a:solidFill>
                <a:srgbClr val="CECECE"/>
              </a:solidFill>
            </a:endParaRPr>
          </a:p>
          <a:p>
            <a:pPr indent="-317500" lvl="0" marL="457200" rtl="0" algn="l">
              <a:lnSpc>
                <a:spcPct val="150000"/>
              </a:lnSpc>
              <a:spcBef>
                <a:spcPts val="0"/>
              </a:spcBef>
              <a:spcAft>
                <a:spcPts val="0"/>
              </a:spcAft>
              <a:buClr>
                <a:srgbClr val="CECECE"/>
              </a:buClr>
              <a:buSzPts val="1400"/>
              <a:buChar char="●"/>
            </a:pPr>
            <a:r>
              <a:rPr lang="en">
                <a:solidFill>
                  <a:srgbClr val="CECECE"/>
                </a:solidFill>
              </a:rPr>
              <a:t>Excellent knowledge of browser troubleshooting and debugging practices and techniques </a:t>
            </a:r>
            <a:endParaRPr>
              <a:solidFill>
                <a:srgbClr val="CECECE"/>
              </a:solidFill>
            </a:endParaRPr>
          </a:p>
          <a:p>
            <a:pPr indent="-317500" lvl="0" marL="457200" rtl="0" algn="l">
              <a:lnSpc>
                <a:spcPct val="150000"/>
              </a:lnSpc>
              <a:spcBef>
                <a:spcPts val="0"/>
              </a:spcBef>
              <a:spcAft>
                <a:spcPts val="0"/>
              </a:spcAft>
              <a:buClr>
                <a:srgbClr val="CECECE"/>
              </a:buClr>
              <a:buSzPts val="1400"/>
              <a:buChar char="●"/>
            </a:pPr>
            <a:r>
              <a:rPr lang="en">
                <a:solidFill>
                  <a:srgbClr val="CECECE"/>
                </a:solidFill>
              </a:rPr>
              <a:t>Basic English communication and reading comprehension of documents in English.</a:t>
            </a:r>
            <a:endParaRPr>
              <a:solidFill>
                <a:srgbClr val="CECECE"/>
              </a:solidFill>
            </a:endParaRPr>
          </a:p>
          <a:p>
            <a:pPr indent="0" lvl="0" marL="0" rtl="0" algn="l">
              <a:lnSpc>
                <a:spcPct val="150000"/>
              </a:lnSpc>
              <a:spcBef>
                <a:spcPts val="0"/>
              </a:spcBef>
              <a:spcAft>
                <a:spcPts val="0"/>
              </a:spcAft>
              <a:buNone/>
            </a:pPr>
            <a:r>
              <a:t/>
            </a:r>
            <a:endParaRPr>
              <a:solidFill>
                <a:srgbClr val="CECECE"/>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142D"/>
        </a:solidFill>
      </p:bgPr>
    </p:bg>
    <p:spTree>
      <p:nvGrpSpPr>
        <p:cNvPr id="97" name="Shape 97"/>
        <p:cNvGrpSpPr/>
        <p:nvPr/>
      </p:nvGrpSpPr>
      <p:grpSpPr>
        <a:xfrm>
          <a:off x="0" y="0"/>
          <a:ext cx="0" cy="0"/>
          <a:chOff x="0" y="0"/>
          <a:chExt cx="0" cy="0"/>
        </a:xfrm>
      </p:grpSpPr>
      <p:sp>
        <p:nvSpPr>
          <p:cNvPr id="98" name="Google Shape;98;p20"/>
          <p:cNvSpPr txBox="1"/>
          <p:nvPr>
            <p:ph type="title"/>
          </p:nvPr>
        </p:nvSpPr>
        <p:spPr>
          <a:xfrm>
            <a:off x="947468" y="2286475"/>
            <a:ext cx="7211700" cy="146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a:t>
            </a:r>
            <a:r>
              <a:rPr lang="en"/>
              <a:t> Requirements</a:t>
            </a:r>
            <a:endParaRPr/>
          </a:p>
        </p:txBody>
      </p:sp>
      <p:sp>
        <p:nvSpPr>
          <p:cNvPr id="99" name="Google Shape;99;p20"/>
          <p:cNvSpPr txBox="1"/>
          <p:nvPr>
            <p:ph idx="2" type="title"/>
          </p:nvPr>
        </p:nvSpPr>
        <p:spPr>
          <a:xfrm>
            <a:off x="883652" y="1022401"/>
            <a:ext cx="2561400" cy="121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142D"/>
        </a:solidFill>
      </p:bgPr>
    </p:bg>
    <p:spTree>
      <p:nvGrpSpPr>
        <p:cNvPr id="298" name="Shape 298"/>
        <p:cNvGrpSpPr/>
        <p:nvPr/>
      </p:nvGrpSpPr>
      <p:grpSpPr>
        <a:xfrm>
          <a:off x="0" y="0"/>
          <a:ext cx="0" cy="0"/>
          <a:chOff x="0" y="0"/>
          <a:chExt cx="0" cy="0"/>
        </a:xfrm>
      </p:grpSpPr>
      <p:sp>
        <p:nvSpPr>
          <p:cNvPr id="299" name="Google Shape;299;p47"/>
          <p:cNvSpPr txBox="1"/>
          <p:nvPr>
            <p:ph type="ctrTitle"/>
          </p:nvPr>
        </p:nvSpPr>
        <p:spPr>
          <a:xfrm>
            <a:off x="448050" y="2898263"/>
            <a:ext cx="8520600" cy="996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300" name="Google Shape;300;p47"/>
          <p:cNvSpPr txBox="1"/>
          <p:nvPr>
            <p:ph idx="2" type="subTitle"/>
          </p:nvPr>
        </p:nvSpPr>
        <p:spPr>
          <a:xfrm>
            <a:off x="4564050" y="4617000"/>
            <a:ext cx="4134300" cy="509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 2023 Dandelion Labs JSC. All rights reserved.</a:t>
            </a:r>
            <a:endParaRPr/>
          </a:p>
        </p:txBody>
      </p:sp>
      <p:pic>
        <p:nvPicPr>
          <p:cNvPr id="301" name="Google Shape;301;p47"/>
          <p:cNvPicPr preferRelativeResize="0"/>
          <p:nvPr/>
        </p:nvPicPr>
        <p:blipFill>
          <a:blip r:embed="rId3">
            <a:alphaModFix/>
          </a:blip>
          <a:stretch>
            <a:fillRect/>
          </a:stretch>
        </p:blipFill>
        <p:spPr>
          <a:xfrm>
            <a:off x="3472705" y="912925"/>
            <a:ext cx="2198575" cy="480925"/>
          </a:xfrm>
          <a:prstGeom prst="rect">
            <a:avLst/>
          </a:prstGeom>
          <a:noFill/>
          <a:ln>
            <a:noFill/>
          </a:ln>
        </p:spPr>
      </p:pic>
      <p:sp>
        <p:nvSpPr>
          <p:cNvPr id="302" name="Google Shape;302;p47"/>
          <p:cNvSpPr txBox="1"/>
          <p:nvPr/>
        </p:nvSpPr>
        <p:spPr>
          <a:xfrm>
            <a:off x="679656" y="4202830"/>
            <a:ext cx="1735500" cy="7389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0"/>
              </a:spcBef>
              <a:spcAft>
                <a:spcPts val="0"/>
              </a:spcAft>
              <a:buClr>
                <a:srgbClr val="000000"/>
              </a:buClr>
              <a:buSzPts val="1100"/>
              <a:buFont typeface="Arial"/>
              <a:buNone/>
            </a:pPr>
            <a:r>
              <a:rPr lang="en" sz="1000">
                <a:solidFill>
                  <a:srgbClr val="7E858E"/>
                </a:solidFill>
              </a:rPr>
              <a:t>hello@dandelionlabs.io</a:t>
            </a:r>
            <a:endParaRPr sz="1000">
              <a:solidFill>
                <a:srgbClr val="7E858E"/>
              </a:solidFill>
            </a:endParaRPr>
          </a:p>
          <a:p>
            <a:pPr indent="0" lvl="0" marL="0" rtl="0" algn="l">
              <a:lnSpc>
                <a:spcPct val="130000"/>
              </a:lnSpc>
              <a:spcBef>
                <a:spcPts val="0"/>
              </a:spcBef>
              <a:spcAft>
                <a:spcPts val="0"/>
              </a:spcAft>
              <a:buClr>
                <a:srgbClr val="000000"/>
              </a:buClr>
              <a:buSzPts val="1100"/>
              <a:buFont typeface="Arial"/>
              <a:buNone/>
            </a:pPr>
            <a:r>
              <a:rPr lang="en" sz="1000">
                <a:solidFill>
                  <a:srgbClr val="7E858E"/>
                </a:solidFill>
              </a:rPr>
              <a:t>(+84) 343 788 923</a:t>
            </a:r>
            <a:endParaRPr sz="1000">
              <a:solidFill>
                <a:srgbClr val="7E858E"/>
              </a:solidFill>
            </a:endParaRPr>
          </a:p>
          <a:p>
            <a:pPr indent="0" lvl="0" marL="0" rtl="0" algn="l">
              <a:lnSpc>
                <a:spcPct val="130000"/>
              </a:lnSpc>
              <a:spcBef>
                <a:spcPts val="0"/>
              </a:spcBef>
              <a:spcAft>
                <a:spcPts val="0"/>
              </a:spcAft>
              <a:buNone/>
            </a:pPr>
            <a:r>
              <a:rPr lang="en" sz="1000">
                <a:solidFill>
                  <a:srgbClr val="7E858E"/>
                </a:solidFill>
              </a:rPr>
              <a:t>https://dandelionlabs.io/</a:t>
            </a:r>
            <a:endParaRPr sz="1000">
              <a:solidFill>
                <a:srgbClr val="7E858E"/>
              </a:solidFill>
            </a:endParaRPr>
          </a:p>
        </p:txBody>
      </p:sp>
      <p:sp>
        <p:nvSpPr>
          <p:cNvPr id="303" name="Google Shape;303;p47"/>
          <p:cNvSpPr txBox="1"/>
          <p:nvPr/>
        </p:nvSpPr>
        <p:spPr>
          <a:xfrm>
            <a:off x="448056" y="3933543"/>
            <a:ext cx="2198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FFFFFF"/>
                </a:solidFill>
              </a:rPr>
              <a:t>Contact</a:t>
            </a:r>
            <a:endParaRPr b="1" sz="1200">
              <a:solidFill>
                <a:srgbClr val="FFFFFF"/>
              </a:solidFill>
            </a:endParaRPr>
          </a:p>
        </p:txBody>
      </p:sp>
      <p:pic>
        <p:nvPicPr>
          <p:cNvPr id="304" name="Google Shape;304;p47"/>
          <p:cNvPicPr preferRelativeResize="0"/>
          <p:nvPr/>
        </p:nvPicPr>
        <p:blipFill>
          <a:blip r:embed="rId4">
            <a:alphaModFix/>
          </a:blip>
          <a:stretch>
            <a:fillRect/>
          </a:stretch>
        </p:blipFill>
        <p:spPr>
          <a:xfrm>
            <a:off x="534131" y="4292405"/>
            <a:ext cx="157177" cy="157175"/>
          </a:xfrm>
          <a:prstGeom prst="rect">
            <a:avLst/>
          </a:prstGeom>
          <a:noFill/>
          <a:ln>
            <a:noFill/>
          </a:ln>
        </p:spPr>
      </p:pic>
      <p:pic>
        <p:nvPicPr>
          <p:cNvPr id="305" name="Google Shape;305;p47"/>
          <p:cNvPicPr preferRelativeResize="0"/>
          <p:nvPr/>
        </p:nvPicPr>
        <p:blipFill>
          <a:blip r:embed="rId5">
            <a:alphaModFix/>
          </a:blip>
          <a:stretch>
            <a:fillRect/>
          </a:stretch>
        </p:blipFill>
        <p:spPr>
          <a:xfrm>
            <a:off x="534130" y="4489643"/>
            <a:ext cx="157177" cy="157175"/>
          </a:xfrm>
          <a:prstGeom prst="rect">
            <a:avLst/>
          </a:prstGeom>
          <a:noFill/>
          <a:ln>
            <a:noFill/>
          </a:ln>
        </p:spPr>
      </p:pic>
      <p:pic>
        <p:nvPicPr>
          <p:cNvPr id="306" name="Google Shape;306;p47"/>
          <p:cNvPicPr preferRelativeResize="0"/>
          <p:nvPr/>
        </p:nvPicPr>
        <p:blipFill>
          <a:blip r:embed="rId6">
            <a:alphaModFix/>
          </a:blip>
          <a:stretch>
            <a:fillRect/>
          </a:stretch>
        </p:blipFill>
        <p:spPr>
          <a:xfrm>
            <a:off x="534129" y="4686880"/>
            <a:ext cx="157177" cy="157175"/>
          </a:xfrm>
          <a:prstGeom prst="rect">
            <a:avLst/>
          </a:prstGeom>
          <a:noFill/>
          <a:ln>
            <a:noFill/>
          </a:ln>
        </p:spPr>
      </p:pic>
      <p:pic>
        <p:nvPicPr>
          <p:cNvPr id="307" name="Google Shape;307;p47"/>
          <p:cNvPicPr preferRelativeResize="0"/>
          <p:nvPr/>
        </p:nvPicPr>
        <p:blipFill>
          <a:blip r:embed="rId7">
            <a:alphaModFix/>
          </a:blip>
          <a:stretch>
            <a:fillRect/>
          </a:stretch>
        </p:blipFill>
        <p:spPr>
          <a:xfrm>
            <a:off x="3829028" y="1638350"/>
            <a:ext cx="1667864" cy="1259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142D"/>
        </a:solidFill>
      </p:bgPr>
    </p:bg>
    <p:spTree>
      <p:nvGrpSpPr>
        <p:cNvPr id="103" name="Shape 103"/>
        <p:cNvGrpSpPr/>
        <p:nvPr/>
      </p:nvGrpSpPr>
      <p:grpSpPr>
        <a:xfrm>
          <a:off x="0" y="0"/>
          <a:ext cx="0" cy="0"/>
          <a:chOff x="0" y="0"/>
          <a:chExt cx="0" cy="0"/>
        </a:xfrm>
      </p:grpSpPr>
      <p:sp>
        <p:nvSpPr>
          <p:cNvPr id="104" name="Google Shape;104;p21"/>
          <p:cNvSpPr/>
          <p:nvPr/>
        </p:nvSpPr>
        <p:spPr>
          <a:xfrm>
            <a:off x="5787956" y="1152444"/>
            <a:ext cx="2557500" cy="2557500"/>
          </a:xfrm>
          <a:prstGeom prst="rect">
            <a:avLst/>
          </a:prstGeom>
          <a:noFill/>
          <a:ln cap="flat" cmpd="sng" w="28575">
            <a:solidFill>
              <a:schemeClr val="accent4"/>
            </a:solidFill>
            <a:prstDash val="solid"/>
            <a:miter lim="400000"/>
            <a:headEnd len="sm" w="sm" type="none"/>
            <a:tailEnd len="sm" w="sm" type="none"/>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2100"/>
              <a:buFont typeface="Helvetica Neue Light"/>
              <a:buNone/>
            </a:pPr>
            <a:r>
              <a:t/>
            </a:r>
            <a:endParaRPr b="0" i="0" sz="2100" u="none" cap="none" strike="noStrike">
              <a:solidFill>
                <a:srgbClr val="000000"/>
              </a:solidFill>
              <a:latin typeface="Arial"/>
              <a:ea typeface="Arial"/>
              <a:cs typeface="Arial"/>
              <a:sym typeface="Arial"/>
            </a:endParaRPr>
          </a:p>
        </p:txBody>
      </p:sp>
      <p:pic>
        <p:nvPicPr>
          <p:cNvPr id="105" name="Google Shape;105;p21"/>
          <p:cNvPicPr preferRelativeResize="0"/>
          <p:nvPr/>
        </p:nvPicPr>
        <p:blipFill rotWithShape="1">
          <a:blip r:embed="rId3">
            <a:alphaModFix/>
          </a:blip>
          <a:srcRect b="0" l="18800" r="14533" t="0"/>
          <a:stretch/>
        </p:blipFill>
        <p:spPr>
          <a:xfrm rot="2700000">
            <a:off x="5910616" y="1275041"/>
            <a:ext cx="2312168" cy="2312167"/>
          </a:xfrm>
          <a:prstGeom prst="rect">
            <a:avLst/>
          </a:prstGeom>
          <a:noFill/>
          <a:ln>
            <a:noFill/>
          </a:ln>
        </p:spPr>
      </p:pic>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WE ARE?</a:t>
            </a:r>
            <a:endParaRPr/>
          </a:p>
        </p:txBody>
      </p:sp>
      <p:sp>
        <p:nvSpPr>
          <p:cNvPr id="107" name="Google Shape;107;p21"/>
          <p:cNvSpPr txBox="1"/>
          <p:nvPr>
            <p:ph idx="1" type="body"/>
          </p:nvPr>
        </p:nvSpPr>
        <p:spPr>
          <a:xfrm>
            <a:off x="333998" y="1182981"/>
            <a:ext cx="4794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TokenFlows </a:t>
            </a:r>
            <a:r>
              <a:rPr lang="en"/>
              <a:t>is a simple platform for vesting &amp; payments. </a:t>
            </a:r>
            <a:endParaRPr/>
          </a:p>
          <a:p>
            <a:pPr indent="0" lvl="0" marL="0" rtl="0" algn="l">
              <a:spcBef>
                <a:spcPts val="1600"/>
              </a:spcBef>
              <a:spcAft>
                <a:spcPts val="0"/>
              </a:spcAft>
              <a:buNone/>
            </a:pPr>
            <a:r>
              <a:rPr lang="en"/>
              <a:t>Our Token Distribution platform is the simplest way to grant tokens to project stakeholders using vesting strategies, airdrops, and other subscription methods.</a:t>
            </a:r>
            <a:endParaRPr/>
          </a:p>
          <a:p>
            <a:pPr indent="0" lvl="0" marL="0" rtl="0" algn="l">
              <a:spcBef>
                <a:spcPts val="1600"/>
              </a:spcBef>
              <a:spcAft>
                <a:spcPts val="1600"/>
              </a:spcAft>
              <a:buNone/>
            </a:pPr>
            <a:r>
              <a:rPr lang="en"/>
              <a:t>This web app initially connects with EVM networks and provides a multi-chain experience, coming with basic configurable features, saving a significant amount of time for project owners and managers.</a:t>
            </a:r>
            <a:endParaRPr/>
          </a:p>
        </p:txBody>
      </p:sp>
      <p:pic>
        <p:nvPicPr>
          <p:cNvPr id="108" name="Google Shape;108;p21"/>
          <p:cNvPicPr preferRelativeResize="0"/>
          <p:nvPr/>
        </p:nvPicPr>
        <p:blipFill>
          <a:blip r:embed="rId4">
            <a:alphaModFix/>
          </a:blip>
          <a:stretch>
            <a:fillRect/>
          </a:stretch>
        </p:blipFill>
        <p:spPr>
          <a:xfrm>
            <a:off x="468875" y="3507723"/>
            <a:ext cx="1577630" cy="1191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142D"/>
        </a:solidFill>
      </p:bgPr>
    </p:bg>
    <p:spTree>
      <p:nvGrpSpPr>
        <p:cNvPr id="112" name="Shape 112"/>
        <p:cNvGrpSpPr/>
        <p:nvPr/>
      </p:nvGrpSpPr>
      <p:grpSpPr>
        <a:xfrm>
          <a:off x="0" y="0"/>
          <a:ext cx="0" cy="0"/>
          <a:chOff x="0" y="0"/>
          <a:chExt cx="0" cy="0"/>
        </a:xfrm>
      </p:grpSpPr>
      <p:sp>
        <p:nvSpPr>
          <p:cNvPr id="113" name="Google Shape;113;p22"/>
          <p:cNvSpPr txBox="1"/>
          <p:nvPr>
            <p:ph type="title"/>
          </p:nvPr>
        </p:nvSpPr>
        <p:spPr>
          <a:xfrm>
            <a:off x="947473" y="2286475"/>
            <a:ext cx="5046600" cy="146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Industry Pain Point</a:t>
            </a:r>
            <a:endParaRPr/>
          </a:p>
        </p:txBody>
      </p:sp>
      <p:sp>
        <p:nvSpPr>
          <p:cNvPr id="114" name="Google Shape;114;p22"/>
          <p:cNvSpPr txBox="1"/>
          <p:nvPr>
            <p:ph idx="2" type="title"/>
          </p:nvPr>
        </p:nvSpPr>
        <p:spPr>
          <a:xfrm>
            <a:off x="883652" y="1022401"/>
            <a:ext cx="2561400" cy="121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142D"/>
        </a:solidFill>
      </p:bgPr>
    </p:bg>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INDUSTRY PAIN POINT ffab40</a:t>
            </a:r>
            <a:endParaRPr/>
          </a:p>
        </p:txBody>
      </p:sp>
      <p:pic>
        <p:nvPicPr>
          <p:cNvPr id="120" name="Google Shape;120;p23"/>
          <p:cNvPicPr preferRelativeResize="0"/>
          <p:nvPr/>
        </p:nvPicPr>
        <p:blipFill>
          <a:blip r:embed="rId3">
            <a:alphaModFix/>
          </a:blip>
          <a:stretch>
            <a:fillRect/>
          </a:stretch>
        </p:blipFill>
        <p:spPr>
          <a:xfrm>
            <a:off x="2992388" y="3344900"/>
            <a:ext cx="524975" cy="524975"/>
          </a:xfrm>
          <a:prstGeom prst="rect">
            <a:avLst/>
          </a:prstGeom>
          <a:noFill/>
          <a:ln>
            <a:noFill/>
          </a:ln>
        </p:spPr>
      </p:pic>
      <p:sp>
        <p:nvSpPr>
          <p:cNvPr id="121" name="Google Shape;121;p23"/>
          <p:cNvSpPr txBox="1"/>
          <p:nvPr/>
        </p:nvSpPr>
        <p:spPr>
          <a:xfrm>
            <a:off x="885550" y="2207725"/>
            <a:ext cx="21342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a:solidFill>
                  <a:srgbClr val="FFFFFF"/>
                </a:solidFill>
              </a:rPr>
              <a:t>Starting a crypto venture can be  challenging...</a:t>
            </a:r>
            <a:endParaRPr b="1">
              <a:solidFill>
                <a:srgbClr val="FFFFFF"/>
              </a:solidFill>
            </a:endParaRPr>
          </a:p>
        </p:txBody>
      </p:sp>
      <p:sp>
        <p:nvSpPr>
          <p:cNvPr id="122" name="Google Shape;122;p23"/>
          <p:cNvSpPr txBox="1"/>
          <p:nvPr/>
        </p:nvSpPr>
        <p:spPr>
          <a:xfrm>
            <a:off x="3504900" y="2250400"/>
            <a:ext cx="2134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a:solidFill>
                  <a:srgbClr val="FFFFFF"/>
                </a:solidFill>
              </a:rPr>
              <a:t>Operational overhead for token management</a:t>
            </a:r>
            <a:endParaRPr b="1">
              <a:solidFill>
                <a:srgbClr val="FFFFFF"/>
              </a:solidFill>
            </a:endParaRPr>
          </a:p>
        </p:txBody>
      </p:sp>
      <p:sp>
        <p:nvSpPr>
          <p:cNvPr id="123" name="Google Shape;123;p23"/>
          <p:cNvSpPr txBox="1"/>
          <p:nvPr/>
        </p:nvSpPr>
        <p:spPr>
          <a:xfrm>
            <a:off x="6124250" y="2250400"/>
            <a:ext cx="2134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a:solidFill>
                  <a:srgbClr val="FFFFFF"/>
                </a:solidFill>
              </a:rPr>
              <a:t>Community and stakeholders pressure</a:t>
            </a:r>
            <a:endParaRPr b="1">
              <a:solidFill>
                <a:srgbClr val="FFFFFF"/>
              </a:solidFill>
            </a:endParaRPr>
          </a:p>
        </p:txBody>
      </p:sp>
      <p:sp>
        <p:nvSpPr>
          <p:cNvPr id="124" name="Google Shape;124;p23"/>
          <p:cNvSpPr txBox="1"/>
          <p:nvPr/>
        </p:nvSpPr>
        <p:spPr>
          <a:xfrm>
            <a:off x="2187763" y="3949525"/>
            <a:ext cx="21342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a:solidFill>
                  <a:srgbClr val="FFFFFF"/>
                </a:solidFill>
              </a:rPr>
              <a:t>Governance and vesting schedules setup</a:t>
            </a:r>
            <a:endParaRPr b="1">
              <a:solidFill>
                <a:srgbClr val="FFFFFF"/>
              </a:solidFill>
            </a:endParaRPr>
          </a:p>
        </p:txBody>
      </p:sp>
      <p:sp>
        <p:nvSpPr>
          <p:cNvPr id="125" name="Google Shape;125;p23"/>
          <p:cNvSpPr txBox="1"/>
          <p:nvPr/>
        </p:nvSpPr>
        <p:spPr>
          <a:xfrm>
            <a:off x="4822025" y="3949525"/>
            <a:ext cx="21342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a:solidFill>
                  <a:srgbClr val="FFFFFF"/>
                </a:solidFill>
              </a:rPr>
              <a:t>Recurrent token payments to teams &amp; providers</a:t>
            </a:r>
            <a:endParaRPr b="1">
              <a:solidFill>
                <a:srgbClr val="FFFFFF"/>
              </a:solidFill>
            </a:endParaRPr>
          </a:p>
        </p:txBody>
      </p:sp>
      <p:pic>
        <p:nvPicPr>
          <p:cNvPr id="126" name="Google Shape;126;p23"/>
          <p:cNvPicPr preferRelativeResize="0"/>
          <p:nvPr/>
        </p:nvPicPr>
        <p:blipFill>
          <a:blip r:embed="rId4">
            <a:alphaModFix/>
          </a:blip>
          <a:stretch>
            <a:fillRect/>
          </a:stretch>
        </p:blipFill>
        <p:spPr>
          <a:xfrm>
            <a:off x="1589450" y="1660839"/>
            <a:ext cx="726400" cy="726365"/>
          </a:xfrm>
          <a:prstGeom prst="rect">
            <a:avLst/>
          </a:prstGeom>
          <a:noFill/>
          <a:ln>
            <a:noFill/>
          </a:ln>
        </p:spPr>
      </p:pic>
      <p:pic>
        <p:nvPicPr>
          <p:cNvPr id="127" name="Google Shape;127;p23"/>
          <p:cNvPicPr preferRelativeResize="0"/>
          <p:nvPr/>
        </p:nvPicPr>
        <p:blipFill>
          <a:blip r:embed="rId5">
            <a:alphaModFix/>
          </a:blip>
          <a:stretch>
            <a:fillRect/>
          </a:stretch>
        </p:blipFill>
        <p:spPr>
          <a:xfrm>
            <a:off x="6928876" y="1603075"/>
            <a:ext cx="524975" cy="524995"/>
          </a:xfrm>
          <a:prstGeom prst="rect">
            <a:avLst/>
          </a:prstGeom>
          <a:noFill/>
          <a:ln>
            <a:noFill/>
          </a:ln>
        </p:spPr>
      </p:pic>
      <p:pic>
        <p:nvPicPr>
          <p:cNvPr id="128" name="Google Shape;128;p23"/>
          <p:cNvPicPr preferRelativeResize="0"/>
          <p:nvPr/>
        </p:nvPicPr>
        <p:blipFill>
          <a:blip r:embed="rId6">
            <a:alphaModFix/>
          </a:blip>
          <a:stretch>
            <a:fillRect/>
          </a:stretch>
        </p:blipFill>
        <p:spPr>
          <a:xfrm>
            <a:off x="4243913" y="1537488"/>
            <a:ext cx="656175" cy="656175"/>
          </a:xfrm>
          <a:prstGeom prst="rect">
            <a:avLst/>
          </a:prstGeom>
          <a:noFill/>
          <a:ln>
            <a:noFill/>
          </a:ln>
        </p:spPr>
      </p:pic>
      <p:pic>
        <p:nvPicPr>
          <p:cNvPr id="129" name="Google Shape;129;p23"/>
          <p:cNvPicPr preferRelativeResize="0"/>
          <p:nvPr/>
        </p:nvPicPr>
        <p:blipFill>
          <a:blip r:embed="rId7">
            <a:alphaModFix/>
          </a:blip>
          <a:stretch>
            <a:fillRect/>
          </a:stretch>
        </p:blipFill>
        <p:spPr>
          <a:xfrm>
            <a:off x="5581327" y="3344900"/>
            <a:ext cx="615600" cy="615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142D"/>
        </a:solidFill>
      </p:bgPr>
    </p:bg>
    <p:spTree>
      <p:nvGrpSpPr>
        <p:cNvPr id="133" name="Shape 133"/>
        <p:cNvGrpSpPr/>
        <p:nvPr/>
      </p:nvGrpSpPr>
      <p:grpSpPr>
        <a:xfrm>
          <a:off x="0" y="0"/>
          <a:ext cx="0" cy="0"/>
          <a:chOff x="0" y="0"/>
          <a:chExt cx="0" cy="0"/>
        </a:xfrm>
      </p:grpSpPr>
      <p:sp>
        <p:nvSpPr>
          <p:cNvPr id="134" name="Google Shape;134;p24"/>
          <p:cNvSpPr txBox="1"/>
          <p:nvPr>
            <p:ph type="title"/>
          </p:nvPr>
        </p:nvSpPr>
        <p:spPr>
          <a:xfrm>
            <a:off x="947476" y="2286475"/>
            <a:ext cx="8030400" cy="146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solution (products/ services)</a:t>
            </a:r>
            <a:endParaRPr/>
          </a:p>
        </p:txBody>
      </p:sp>
      <p:sp>
        <p:nvSpPr>
          <p:cNvPr id="135" name="Google Shape;135;p24"/>
          <p:cNvSpPr txBox="1"/>
          <p:nvPr>
            <p:ph idx="2" type="title"/>
          </p:nvPr>
        </p:nvSpPr>
        <p:spPr>
          <a:xfrm>
            <a:off x="883652" y="1022401"/>
            <a:ext cx="2561400" cy="121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142D"/>
        </a:solidFill>
      </p:bgPr>
    </p:bg>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OUR PRODUCT</a:t>
            </a:r>
            <a:endParaRPr/>
          </a:p>
        </p:txBody>
      </p:sp>
      <p:pic>
        <p:nvPicPr>
          <p:cNvPr id="141" name="Google Shape;141;p25"/>
          <p:cNvPicPr preferRelativeResize="0"/>
          <p:nvPr/>
        </p:nvPicPr>
        <p:blipFill>
          <a:blip r:embed="rId3">
            <a:alphaModFix/>
          </a:blip>
          <a:stretch>
            <a:fillRect/>
          </a:stretch>
        </p:blipFill>
        <p:spPr>
          <a:xfrm>
            <a:off x="3206412" y="1642225"/>
            <a:ext cx="2622775" cy="1981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142D"/>
        </a:solidFill>
      </p:bgPr>
    </p:bg>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OUR PRODUCT</a:t>
            </a:r>
            <a:endParaRPr/>
          </a:p>
        </p:txBody>
      </p:sp>
      <p:sp>
        <p:nvSpPr>
          <p:cNvPr id="147" name="Google Shape;147;p26"/>
          <p:cNvSpPr txBox="1"/>
          <p:nvPr/>
        </p:nvSpPr>
        <p:spPr>
          <a:xfrm>
            <a:off x="1521275" y="1981650"/>
            <a:ext cx="27951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000000"/>
              </a:buClr>
              <a:buSzPts val="1100"/>
              <a:buFont typeface="Arial"/>
              <a:buNone/>
            </a:pPr>
            <a:r>
              <a:rPr b="1" lang="en">
                <a:solidFill>
                  <a:srgbClr val="FFFFFF"/>
                </a:solidFill>
              </a:rPr>
              <a:t>Organize and automate governance and vesting contracts Launch</a:t>
            </a:r>
            <a:endParaRPr b="1">
              <a:solidFill>
                <a:srgbClr val="FFFFFF"/>
              </a:solidFill>
            </a:endParaRPr>
          </a:p>
        </p:txBody>
      </p:sp>
      <p:sp>
        <p:nvSpPr>
          <p:cNvPr id="148" name="Google Shape;148;p26"/>
          <p:cNvSpPr txBox="1"/>
          <p:nvPr/>
        </p:nvSpPr>
        <p:spPr>
          <a:xfrm>
            <a:off x="5356350" y="2077625"/>
            <a:ext cx="24501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000000"/>
              </a:buClr>
              <a:buSzPts val="1100"/>
              <a:buFont typeface="Arial"/>
              <a:buNone/>
            </a:pPr>
            <a:r>
              <a:rPr b="1" lang="en">
                <a:solidFill>
                  <a:srgbClr val="FFFFFF"/>
                </a:solidFill>
              </a:rPr>
              <a:t>Distribute batch payments with a spreadsheet and a few clicks</a:t>
            </a:r>
            <a:endParaRPr b="1">
              <a:solidFill>
                <a:srgbClr val="FFFFFF"/>
              </a:solidFill>
            </a:endParaRPr>
          </a:p>
        </p:txBody>
      </p:sp>
      <p:sp>
        <p:nvSpPr>
          <p:cNvPr id="149" name="Google Shape;149;p26"/>
          <p:cNvSpPr txBox="1"/>
          <p:nvPr/>
        </p:nvSpPr>
        <p:spPr>
          <a:xfrm>
            <a:off x="5323650" y="3818525"/>
            <a:ext cx="25155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000000"/>
              </a:buClr>
              <a:buSzPts val="1100"/>
              <a:buFont typeface="Arial"/>
              <a:buNone/>
            </a:pPr>
            <a:r>
              <a:rPr b="1" lang="en">
                <a:solidFill>
                  <a:srgbClr val="FFFFFF"/>
                </a:solidFill>
              </a:rPr>
              <a:t>Be transparent with you stakeholders and reduce community pressure</a:t>
            </a:r>
            <a:endParaRPr b="1">
              <a:solidFill>
                <a:srgbClr val="FFFFFF"/>
              </a:solidFill>
            </a:endParaRPr>
          </a:p>
        </p:txBody>
      </p:sp>
      <p:pic>
        <p:nvPicPr>
          <p:cNvPr id="150" name="Google Shape;150;p26"/>
          <p:cNvPicPr preferRelativeResize="0"/>
          <p:nvPr/>
        </p:nvPicPr>
        <p:blipFill>
          <a:blip r:embed="rId3">
            <a:alphaModFix/>
          </a:blip>
          <a:stretch>
            <a:fillRect/>
          </a:stretch>
        </p:blipFill>
        <p:spPr>
          <a:xfrm>
            <a:off x="6365037" y="1335300"/>
            <a:ext cx="524975" cy="524975"/>
          </a:xfrm>
          <a:prstGeom prst="rect">
            <a:avLst/>
          </a:prstGeom>
          <a:noFill/>
          <a:ln>
            <a:noFill/>
          </a:ln>
        </p:spPr>
      </p:pic>
      <p:sp>
        <p:nvSpPr>
          <p:cNvPr id="151" name="Google Shape;151;p26"/>
          <p:cNvSpPr txBox="1"/>
          <p:nvPr/>
        </p:nvSpPr>
        <p:spPr>
          <a:xfrm>
            <a:off x="1594500" y="3776600"/>
            <a:ext cx="24501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000000"/>
              </a:buClr>
              <a:buSzPts val="1100"/>
              <a:buFont typeface="Arial"/>
              <a:buNone/>
            </a:pPr>
            <a:r>
              <a:rPr b="1" lang="en">
                <a:solidFill>
                  <a:srgbClr val="FFFFFF"/>
                </a:solidFill>
              </a:rPr>
              <a:t>Delegate financial responsibility within your team</a:t>
            </a:r>
            <a:endParaRPr b="1">
              <a:solidFill>
                <a:srgbClr val="FFFFFF"/>
              </a:solidFill>
            </a:endParaRPr>
          </a:p>
        </p:txBody>
      </p:sp>
      <p:pic>
        <p:nvPicPr>
          <p:cNvPr id="152" name="Google Shape;152;p26"/>
          <p:cNvPicPr preferRelativeResize="0"/>
          <p:nvPr/>
        </p:nvPicPr>
        <p:blipFill>
          <a:blip r:embed="rId4">
            <a:alphaModFix/>
          </a:blip>
          <a:stretch>
            <a:fillRect/>
          </a:stretch>
        </p:blipFill>
        <p:spPr>
          <a:xfrm>
            <a:off x="2531912" y="1271600"/>
            <a:ext cx="652375" cy="652375"/>
          </a:xfrm>
          <a:prstGeom prst="rect">
            <a:avLst/>
          </a:prstGeom>
          <a:noFill/>
          <a:ln>
            <a:noFill/>
          </a:ln>
        </p:spPr>
      </p:pic>
      <p:pic>
        <p:nvPicPr>
          <p:cNvPr id="153" name="Google Shape;153;p26"/>
          <p:cNvPicPr preferRelativeResize="0"/>
          <p:nvPr/>
        </p:nvPicPr>
        <p:blipFill>
          <a:blip r:embed="rId5">
            <a:alphaModFix/>
          </a:blip>
          <a:stretch>
            <a:fillRect/>
          </a:stretch>
        </p:blipFill>
        <p:spPr>
          <a:xfrm>
            <a:off x="6281911" y="3064213"/>
            <a:ext cx="599000" cy="599000"/>
          </a:xfrm>
          <a:prstGeom prst="rect">
            <a:avLst/>
          </a:prstGeom>
          <a:noFill/>
          <a:ln>
            <a:noFill/>
          </a:ln>
        </p:spPr>
      </p:pic>
      <p:pic>
        <p:nvPicPr>
          <p:cNvPr id="154" name="Google Shape;154;p26"/>
          <p:cNvPicPr preferRelativeResize="0"/>
          <p:nvPr/>
        </p:nvPicPr>
        <p:blipFill>
          <a:blip r:embed="rId6">
            <a:alphaModFix/>
          </a:blip>
          <a:stretch>
            <a:fillRect/>
          </a:stretch>
        </p:blipFill>
        <p:spPr>
          <a:xfrm>
            <a:off x="2493348" y="3037513"/>
            <a:ext cx="652400" cy="652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