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3"/>
  </p:notesMasterIdLst>
  <p:sldIdLst>
    <p:sldId id="256" r:id="rId2"/>
    <p:sldId id="259" r:id="rId3"/>
    <p:sldId id="260" r:id="rId4"/>
    <p:sldId id="293" r:id="rId5"/>
    <p:sldId id="295" r:id="rId6"/>
    <p:sldId id="296" r:id="rId7"/>
    <p:sldId id="299" r:id="rId8"/>
    <p:sldId id="282" r:id="rId9"/>
    <p:sldId id="307" r:id="rId10"/>
    <p:sldId id="308"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ật Hoàng" initials="NH" lastIdx="0" clrIdx="0">
    <p:extLst>
      <p:ext uri="{19B8F6BF-5375-455C-9EA6-DF929625EA0E}">
        <p15:presenceInfo xmlns:p15="http://schemas.microsoft.com/office/powerpoint/2012/main" userId="3d43d5d900cc2649" providerId="Windows Live"/>
      </p:ext>
    </p:extLst>
  </p:cmAuthor>
  <p:cmAuthor id="2" name="Acer" initials="A" lastIdx="1" clrIdx="1">
    <p:extLst>
      <p:ext uri="{19B8F6BF-5375-455C-9EA6-DF929625EA0E}">
        <p15:presenceInfo xmlns:p15="http://schemas.microsoft.com/office/powerpoint/2012/main" userId="bfd66f186fdf5a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33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5821" autoAdjust="0"/>
  </p:normalViewPr>
  <p:slideViewPr>
    <p:cSldViewPr snapToGrid="0">
      <p:cViewPr varScale="1">
        <p:scale>
          <a:sx n="50" d="100"/>
          <a:sy n="50" d="100"/>
        </p:scale>
        <p:origin x="6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A3F80-DA2C-4F36-BBB3-F0BCCB3EE0FC}" type="datetimeFigureOut">
              <a:rPr lang="vi-VN" smtClean="0"/>
              <a:t>12/05/2023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1C151-6AD6-4218-B5EC-082E700D30BB}" type="slidenum">
              <a:rPr lang="vi-VN" smtClean="0"/>
              <a:t>‹#›</a:t>
            </a:fld>
            <a:endParaRPr lang="vi-VN"/>
          </a:p>
        </p:txBody>
      </p:sp>
    </p:spTree>
    <p:extLst>
      <p:ext uri="{BB962C8B-B14F-4D97-AF65-F5344CB8AC3E}">
        <p14:creationId xmlns:p14="http://schemas.microsoft.com/office/powerpoint/2010/main" val="221439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B1C151-6AD6-4218-B5EC-082E700D30BB}" type="slidenum">
              <a:rPr lang="vi-VN" smtClean="0"/>
              <a:t>2</a:t>
            </a:fld>
            <a:endParaRPr lang="vi-VN"/>
          </a:p>
        </p:txBody>
      </p:sp>
    </p:spTree>
    <p:extLst>
      <p:ext uri="{BB962C8B-B14F-4D97-AF65-F5344CB8AC3E}">
        <p14:creationId xmlns:p14="http://schemas.microsoft.com/office/powerpoint/2010/main" val="129838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800" kern="1200" dirty="0" smtClean="0">
              <a:solidFill>
                <a:schemeClr val="tx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2B1C151-6AD6-4218-B5EC-082E700D30BB}" type="slidenum">
              <a:rPr lang="vi-VN" smtClean="0"/>
              <a:t>3</a:t>
            </a:fld>
            <a:endParaRPr lang="vi-VN"/>
          </a:p>
        </p:txBody>
      </p:sp>
    </p:spTree>
    <p:extLst>
      <p:ext uri="{BB962C8B-B14F-4D97-AF65-F5344CB8AC3E}">
        <p14:creationId xmlns:p14="http://schemas.microsoft.com/office/powerpoint/2010/main" val="185266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E2B1C151-6AD6-4218-B5EC-082E700D30BB}" type="slidenum">
              <a:rPr lang="vi-VN" smtClean="0"/>
              <a:t>4</a:t>
            </a:fld>
            <a:endParaRPr lang="vi-VN"/>
          </a:p>
        </p:txBody>
      </p:sp>
    </p:spTree>
    <p:extLst>
      <p:ext uri="{BB962C8B-B14F-4D97-AF65-F5344CB8AC3E}">
        <p14:creationId xmlns:p14="http://schemas.microsoft.com/office/powerpoint/2010/main" val="37355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B1C151-6AD6-4218-B5EC-082E700D30BB}" type="slidenum">
              <a:rPr lang="vi-VN" smtClean="0"/>
              <a:t>5</a:t>
            </a:fld>
            <a:endParaRPr lang="vi-VN"/>
          </a:p>
        </p:txBody>
      </p:sp>
    </p:spTree>
    <p:extLst>
      <p:ext uri="{BB962C8B-B14F-4D97-AF65-F5344CB8AC3E}">
        <p14:creationId xmlns:p14="http://schemas.microsoft.com/office/powerpoint/2010/main" val="1855309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E2B1C151-6AD6-4218-B5EC-082E700D30BB}" type="slidenum">
              <a:rPr lang="vi-VN" smtClean="0"/>
              <a:t>6</a:t>
            </a:fld>
            <a:endParaRPr lang="vi-VN"/>
          </a:p>
        </p:txBody>
      </p:sp>
    </p:spTree>
    <p:extLst>
      <p:ext uri="{BB962C8B-B14F-4D97-AF65-F5344CB8AC3E}">
        <p14:creationId xmlns:p14="http://schemas.microsoft.com/office/powerpoint/2010/main" val="117306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E2B1C151-6AD6-4218-B5EC-082E700D30BB}" type="slidenum">
              <a:rPr lang="vi-VN" smtClean="0"/>
              <a:t>7</a:t>
            </a:fld>
            <a:endParaRPr lang="vi-VN"/>
          </a:p>
        </p:txBody>
      </p:sp>
    </p:spTree>
    <p:extLst>
      <p:ext uri="{BB962C8B-B14F-4D97-AF65-F5344CB8AC3E}">
        <p14:creationId xmlns:p14="http://schemas.microsoft.com/office/powerpoint/2010/main" val="347742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E2B1C151-6AD6-4218-B5EC-082E700D30BB}" type="slidenum">
              <a:rPr lang="vi-VN" smtClean="0"/>
              <a:t>8</a:t>
            </a:fld>
            <a:endParaRPr lang="vi-VN"/>
          </a:p>
        </p:txBody>
      </p:sp>
    </p:spTree>
    <p:extLst>
      <p:ext uri="{BB962C8B-B14F-4D97-AF65-F5344CB8AC3E}">
        <p14:creationId xmlns:p14="http://schemas.microsoft.com/office/powerpoint/2010/main" val="312426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E02FFA-3A61-4648-837D-BA9C9C547171}"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75841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02FFA-3A61-4648-837D-BA9C9C547171}"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19570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02FFA-3A61-4648-837D-BA9C9C547171}"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387013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02FFA-3A61-4648-837D-BA9C9C547171}"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29418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02FFA-3A61-4648-837D-BA9C9C547171}"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222316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E02FFA-3A61-4648-837D-BA9C9C547171}"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412445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E02FFA-3A61-4648-837D-BA9C9C547171}"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224881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E02FFA-3A61-4648-837D-BA9C9C547171}"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69130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02FFA-3A61-4648-837D-BA9C9C547171}"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46677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02FFA-3A61-4648-837D-BA9C9C547171}"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419985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02FFA-3A61-4648-837D-BA9C9C547171}"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4282C-9406-4514-83DF-8D172298EBFE}" type="slidenum">
              <a:rPr lang="en-US" smtClean="0"/>
              <a:t>‹#›</a:t>
            </a:fld>
            <a:endParaRPr lang="en-US"/>
          </a:p>
        </p:txBody>
      </p:sp>
    </p:spTree>
    <p:extLst>
      <p:ext uri="{BB962C8B-B14F-4D97-AF65-F5344CB8AC3E}">
        <p14:creationId xmlns:p14="http://schemas.microsoft.com/office/powerpoint/2010/main" val="139630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02FFA-3A61-4648-837D-BA9C9C547171}" type="datetimeFigureOut">
              <a:rPr lang="en-US" smtClean="0"/>
              <a:t>5/12/2023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282C-9406-4514-83DF-8D172298EBFE}" type="slidenum">
              <a:rPr lang="en-US" smtClean="0"/>
              <a:t>‹#›</a:t>
            </a:fld>
            <a:endParaRPr lang="en-US"/>
          </a:p>
        </p:txBody>
      </p:sp>
    </p:spTree>
    <p:extLst>
      <p:ext uri="{BB962C8B-B14F-4D97-AF65-F5344CB8AC3E}">
        <p14:creationId xmlns:p14="http://schemas.microsoft.com/office/powerpoint/2010/main" val="45016908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thedevastator/cancer-patients-and-air-pollution-a-new-lin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0455" y="1736595"/>
            <a:ext cx="9144000" cy="1257345"/>
          </a:xfrm>
        </p:spPr>
        <p:txBody>
          <a:bodyPr>
            <a:normAutofit/>
          </a:bodyPr>
          <a:lstStyle/>
          <a:p>
            <a:r>
              <a:rPr lang="en-US" sz="2800" dirty="0" smtClean="0">
                <a:latin typeface="Times New Roman" panose="02020603050405020304" pitchFamily="18" charset="0"/>
                <a:cs typeface="Times New Roman" panose="02020603050405020304" pitchFamily="18" charset="0"/>
              </a:rPr>
              <a:t>Report topic </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fontAlgn="base"/>
            <a:r>
              <a:rPr lang="en-US" sz="2800" b="1" dirty="0">
                <a:solidFill>
                  <a:schemeClr val="accent5">
                    <a:lumMod val="75000"/>
                  </a:schemeClr>
                </a:solidFill>
                <a:latin typeface="Times New Roman" panose="02020603050405020304" pitchFamily="18" charset="0"/>
                <a:cs typeface="Times New Roman" panose="02020603050405020304" pitchFamily="18" charset="0"/>
              </a:rPr>
              <a:t>Lung Cancer Prediction and </a:t>
            </a:r>
            <a:r>
              <a:rPr lang="en-US" sz="2800" b="1" dirty="0" smtClean="0">
                <a:solidFill>
                  <a:schemeClr val="accent5">
                    <a:lumMod val="75000"/>
                  </a:schemeClr>
                </a:solidFill>
                <a:latin typeface="Times New Roman" panose="02020603050405020304" pitchFamily="18" charset="0"/>
                <a:cs typeface="Times New Roman" panose="02020603050405020304" pitchFamily="18" charset="0"/>
              </a:rPr>
              <a:t>Data Mining</a:t>
            </a: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3362001" y="4108429"/>
            <a:ext cx="5629600" cy="22095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Implementation group : </a:t>
            </a:r>
            <a:r>
              <a:rPr lang="en-US" sz="1600" b="1" dirty="0" smtClean="0">
                <a:latin typeface="Times New Roman" panose="02020603050405020304" pitchFamily="18" charset="0"/>
                <a:cs typeface="Times New Roman" panose="02020603050405020304" pitchFamily="18" charset="0"/>
              </a:rPr>
              <a:t>Decision Tree</a:t>
            </a:r>
          </a:p>
          <a:p>
            <a:pPr marL="514350" indent="-514350" algn="l">
              <a:buAutoNum type="arabicPeriod"/>
            </a:pPr>
            <a:r>
              <a:rPr lang="en-US" sz="1600" b="1" dirty="0" smtClean="0">
                <a:latin typeface="Times New Roman" panose="02020603050405020304" pitchFamily="18" charset="0"/>
                <a:cs typeface="Times New Roman" panose="02020603050405020304" pitchFamily="18" charset="0"/>
              </a:rPr>
              <a:t>Phan </a:t>
            </a:r>
            <a:r>
              <a:rPr lang="en-US" sz="1600" b="1" dirty="0" err="1" smtClean="0">
                <a:latin typeface="Times New Roman" panose="02020603050405020304" pitchFamily="18" charset="0"/>
                <a:cs typeface="Times New Roman" panose="02020603050405020304" pitchFamily="18" charset="0"/>
              </a:rPr>
              <a:t>Văn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Thạch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Quang</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MSSV : 20133083</a:t>
            </a:r>
            <a:endParaRPr lang="en-US" sz="1600" b="1" dirty="0">
              <a:latin typeface="Times New Roman" panose="02020603050405020304" pitchFamily="18" charset="0"/>
              <a:cs typeface="Times New Roman" panose="02020603050405020304" pitchFamily="18" charset="0"/>
            </a:endParaRPr>
          </a:p>
          <a:p>
            <a:pPr marL="514350" indent="-514350" algn="l">
              <a:buAutoNum type="arabicPeriod"/>
            </a:pPr>
            <a:r>
              <a:rPr lang="en-US" sz="1600" b="1" dirty="0" smtClean="0">
                <a:latin typeface="Times New Roman" panose="02020603050405020304" pitchFamily="18" charset="0"/>
                <a:cs typeface="Times New Roman" panose="02020603050405020304" pitchFamily="18" charset="0"/>
              </a:rPr>
              <a:t>Cao </a:t>
            </a:r>
            <a:r>
              <a:rPr lang="en-US" sz="1600" b="1" dirty="0" err="1" smtClean="0">
                <a:latin typeface="Times New Roman" panose="02020603050405020304" pitchFamily="18" charset="0"/>
                <a:cs typeface="Times New Roman" panose="02020603050405020304" pitchFamily="18" charset="0"/>
              </a:rPr>
              <a:t>Trọng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Nghĩa</a:t>
            </a:r>
            <a:r>
              <a:rPr lang="en-US" sz="1600" b="1" dirty="0" smtClean="0">
                <a:latin typeface="Times New Roman" panose="02020603050405020304" pitchFamily="18" charset="0"/>
                <a:cs typeface="Times New Roman" panose="02020603050405020304" pitchFamily="18" charset="0"/>
              </a:rPr>
              <a:t>		MSSV : 20133071 </a:t>
            </a:r>
          </a:p>
          <a:p>
            <a:pPr marL="514350" indent="-514350" algn="l">
              <a:buAutoNum type="arabicPeriod"/>
            </a:pPr>
            <a:r>
              <a:rPr lang="en-US" sz="1600" b="1" dirty="0" err="1" smtClean="0">
                <a:latin typeface="Times New Roman" panose="02020603050405020304" pitchFamily="18" charset="0"/>
                <a:cs typeface="Times New Roman" panose="02020603050405020304" pitchFamily="18" charset="0"/>
              </a:rPr>
              <a:t>Trần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Văn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Trọng</a:t>
            </a:r>
            <a:r>
              <a:rPr lang="en-US" sz="1600" b="1" dirty="0" smtClean="0">
                <a:latin typeface="Times New Roman" panose="02020603050405020304" pitchFamily="18" charset="0"/>
                <a:cs typeface="Times New Roman" panose="02020603050405020304" pitchFamily="18" charset="0"/>
              </a:rPr>
              <a:t>		MSSV : 20133103</a:t>
            </a:r>
          </a:p>
          <a:p>
            <a:pPr marL="514350" indent="-514350" algn="l">
              <a:buAutoNum type="arabicPeriod"/>
            </a:pPr>
            <a:r>
              <a:rPr lang="en-US" sz="1600" b="1" dirty="0" err="1" smtClean="0">
                <a:latin typeface="Times New Roman" panose="02020603050405020304" pitchFamily="18" charset="0"/>
                <a:cs typeface="Times New Roman" panose="02020603050405020304" pitchFamily="18" charset="0"/>
              </a:rPr>
              <a:t>Nguyễn</a:t>
            </a:r>
            <a:r>
              <a:rPr lang="en-US" sz="1600" b="1" dirty="0" smtClean="0">
                <a:latin typeface="Times New Roman" panose="02020603050405020304" pitchFamily="18" charset="0"/>
                <a:cs typeface="Times New Roman" panose="02020603050405020304" pitchFamily="18" charset="0"/>
              </a:rPr>
              <a:t> Minh </a:t>
            </a:r>
            <a:r>
              <a:rPr lang="en-US" sz="1600" b="1" dirty="0" err="1" smtClean="0">
                <a:latin typeface="Times New Roman" panose="02020603050405020304" pitchFamily="18" charset="0"/>
                <a:cs typeface="Times New Roman" panose="02020603050405020304" pitchFamily="18" charset="0"/>
              </a:rPr>
              <a:t>Đức</a:t>
            </a:r>
            <a:r>
              <a:rPr lang="en-US" sz="1600" b="1" dirty="0" smtClean="0">
                <a:latin typeface="Times New Roman" panose="02020603050405020304" pitchFamily="18" charset="0"/>
                <a:cs typeface="Times New Roman" panose="02020603050405020304" pitchFamily="18" charset="0"/>
              </a:rPr>
              <a:t> 		MSSV: 19110350</a:t>
            </a:r>
          </a:p>
          <a:p>
            <a:pPr marL="514350" indent="-514350" algn="l">
              <a:buAutoNum type="arabicPeriod"/>
            </a:pPr>
            <a:r>
              <a:rPr lang="en-US" sz="1600" b="1" dirty="0" smtClean="0">
                <a:latin typeface="Times New Roman" panose="02020603050405020304" pitchFamily="18" charset="0"/>
                <a:cs typeface="Times New Roman" panose="02020603050405020304" pitchFamily="18" charset="0"/>
              </a:rPr>
              <a:t>Phan </a:t>
            </a:r>
            <a:r>
              <a:rPr lang="en-US" sz="1600" b="1" dirty="0" err="1" smtClean="0">
                <a:latin typeface="Times New Roman" panose="02020603050405020304" pitchFamily="18" charset="0"/>
                <a:cs typeface="Times New Roman" panose="02020603050405020304" pitchFamily="18" charset="0"/>
              </a:rPr>
              <a:t>Gia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Huy</a:t>
            </a:r>
            <a:r>
              <a:rPr lang="en-US" sz="1600" b="1" dirty="0" smtClean="0">
                <a:latin typeface="Times New Roman" panose="02020603050405020304" pitchFamily="18" charset="0"/>
                <a:cs typeface="Times New Roman" panose="02020603050405020304" pitchFamily="18" charset="0"/>
              </a:rPr>
              <a:t>			MSSV: 19110369</a:t>
            </a:r>
          </a:p>
          <a:p>
            <a:pPr marL="514350" indent="-514350" algn="l">
              <a:buAutoNum type="arabicPeriod"/>
            </a:pPr>
            <a:endParaRPr lang="en-US" sz="1600" b="1"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3566158" y="3106365"/>
            <a:ext cx="4972594" cy="73956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Instructors</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GV. </a:t>
            </a:r>
            <a:r>
              <a:rPr lang="en-US" sz="2200" b="1" dirty="0" err="1" smtClean="0">
                <a:latin typeface="Times New Roman" panose="02020603050405020304" pitchFamily="18" charset="0"/>
                <a:cs typeface="Times New Roman" panose="02020603050405020304" pitchFamily="18" charset="0"/>
              </a:rPr>
              <a:t>Trần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Trọng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Bình</a:t>
            </a:r>
            <a:endParaRPr lang="en-US" sz="22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Class</a:t>
            </a:r>
            <a:r>
              <a:rPr lang="en-US" sz="2200"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Data Mining</a:t>
            </a:r>
            <a:endParaRPr lang="en-US" sz="2200" b="1" dirty="0">
              <a:latin typeface="Times New Roman" panose="02020603050405020304" pitchFamily="18" charset="0"/>
              <a:cs typeface="Times New Roman" panose="02020603050405020304" pitchFamily="18" charset="0"/>
            </a:endParaRPr>
          </a:p>
        </p:txBody>
      </p:sp>
      <p:sp>
        <p:nvSpPr>
          <p:cNvPr id="7" name="AutoShape 2" descr="Khoa Công nghệ Thông t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0" y="6317978"/>
            <a:ext cx="12131040" cy="5400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06/05/2023</a:t>
            </a:r>
            <a:endParaRPr lang="en-US" sz="20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623330" y="210373"/>
            <a:ext cx="9467850" cy="1526222"/>
          </a:xfrm>
          <a:prstGeom prst="rect">
            <a:avLst/>
          </a:prstGeom>
        </p:spPr>
      </p:pic>
      <p:pic>
        <p:nvPicPr>
          <p:cNvPr id="8" name="Picture 7"/>
          <p:cNvPicPr>
            <a:picLocks noChangeAspect="1"/>
          </p:cNvPicPr>
          <p:nvPr/>
        </p:nvPicPr>
        <p:blipFill>
          <a:blip r:embed="rId3"/>
          <a:stretch>
            <a:fillRect/>
          </a:stretch>
        </p:blipFill>
        <p:spPr>
          <a:xfrm>
            <a:off x="9158795" y="485022"/>
            <a:ext cx="1193074" cy="923629"/>
          </a:xfrm>
          <a:prstGeom prst="rect">
            <a:avLst/>
          </a:prstGeom>
        </p:spPr>
      </p:pic>
    </p:spTree>
    <p:extLst>
      <p:ext uri="{BB962C8B-B14F-4D97-AF65-F5344CB8AC3E}">
        <p14:creationId xmlns:p14="http://schemas.microsoft.com/office/powerpoint/2010/main" val="3240919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838200" y="365125"/>
            <a:ext cx="10515600" cy="447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5</a:t>
            </a:r>
            <a:r>
              <a:rPr lang="en-US" sz="3200" b="1" dirty="0" smtClean="0">
                <a:latin typeface="Times New Roman" panose="02020603050405020304" pitchFamily="18" charset="0"/>
                <a:cs typeface="Times New Roman" panose="02020603050405020304" pitchFamily="18" charset="0"/>
              </a:rPr>
              <a:t>. Clustering</a:t>
            </a:r>
            <a:endParaRPr lang="en-US"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860" y="6139673"/>
            <a:ext cx="2284280" cy="369332"/>
          </a:xfrm>
          <a:prstGeom prst="rect">
            <a:avLst/>
          </a:prstGeom>
          <a:noFill/>
        </p:spPr>
        <p:txBody>
          <a:bodyPr wrap="none" rtlCol="0">
            <a:spAutoFit/>
          </a:bodyPr>
          <a:lstStyle/>
          <a:p>
            <a:r>
              <a:rPr lang="en-US" dirty="0" smtClean="0"/>
              <a:t>K-means for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75" y="888135"/>
            <a:ext cx="7002050" cy="5251538"/>
          </a:xfrm>
          <a:prstGeom prst="rect">
            <a:avLst/>
          </a:prstGeom>
        </p:spPr>
      </p:pic>
    </p:spTree>
    <p:extLst>
      <p:ext uri="{BB962C8B-B14F-4D97-AF65-F5344CB8AC3E}">
        <p14:creationId xmlns:p14="http://schemas.microsoft.com/office/powerpoint/2010/main" val="380569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38200" y="365125"/>
            <a:ext cx="10515600" cy="447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5. Association Rule Mining</a:t>
            </a:r>
          </a:p>
        </p:txBody>
      </p:sp>
      <p:pic>
        <p:nvPicPr>
          <p:cNvPr id="7" name="Picture 6"/>
          <p:cNvPicPr>
            <a:picLocks noChangeAspect="1"/>
          </p:cNvPicPr>
          <p:nvPr/>
        </p:nvPicPr>
        <p:blipFill>
          <a:blip r:embed="rId2"/>
          <a:stretch>
            <a:fillRect/>
          </a:stretch>
        </p:blipFill>
        <p:spPr>
          <a:xfrm>
            <a:off x="2187480" y="1017351"/>
            <a:ext cx="7817039" cy="5308293"/>
          </a:xfrm>
          <a:prstGeom prst="rect">
            <a:avLst/>
          </a:prstGeom>
        </p:spPr>
      </p:pic>
    </p:spTree>
    <p:extLst>
      <p:ext uri="{BB962C8B-B14F-4D97-AF65-F5344CB8AC3E}">
        <p14:creationId xmlns:p14="http://schemas.microsoft.com/office/powerpoint/2010/main" val="334525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119" y="35646"/>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Part 1: Introduction about </a:t>
            </a:r>
            <a:r>
              <a:rPr lang="en-US" sz="3200" b="1" dirty="0" smtClean="0">
                <a:latin typeface="Times New Roman" panose="02020603050405020304" pitchFamily="18" charset="0"/>
                <a:cs typeface="Times New Roman" panose="02020603050405020304" pitchFamily="18" charset="0"/>
              </a:rPr>
              <a:t>the topic</a:t>
            </a:r>
            <a:endParaRPr lang="en-US" sz="3200" b="1" dirty="0"/>
          </a:p>
        </p:txBody>
      </p:sp>
      <p:sp>
        <p:nvSpPr>
          <p:cNvPr id="3" name="Content Placeholder 2"/>
          <p:cNvSpPr>
            <a:spLocks noGrp="1"/>
          </p:cNvSpPr>
          <p:nvPr>
            <p:ph idx="1"/>
          </p:nvPr>
        </p:nvSpPr>
        <p:spPr>
          <a:xfrm>
            <a:off x="838200" y="986852"/>
            <a:ext cx="10515600" cy="5663045"/>
          </a:xfrm>
        </p:spPr>
        <p:txBody>
          <a:bodyPr>
            <a:normAutofit/>
          </a:bodyPr>
          <a:lstStyle/>
          <a:p>
            <a:pPr fontAlgn="base">
              <a:lnSpc>
                <a:spcPct val="170000"/>
              </a:lnSpc>
            </a:pPr>
            <a:r>
              <a:rPr lang="en-US" sz="1600" dirty="0">
                <a:latin typeface="Palatino Linotype" panose="02040502050505030304" pitchFamily="18" charset="0"/>
              </a:rPr>
              <a:t>Lung cancer is the leading cause of cancer death worldwide, accounting for 1.59 million deaths in 2018. The majority of lung cancer cases are attributed to smoking, but exposure to air pollution is also a risk factor. A new study has found that air pollution may be linked to an increased risk of lung cancer, even in nonsmokers.</a:t>
            </a:r>
          </a:p>
          <a:p>
            <a:pPr fontAlgn="base">
              <a:lnSpc>
                <a:spcPct val="170000"/>
              </a:lnSpc>
            </a:pPr>
            <a:r>
              <a:rPr lang="en-US" sz="1600" dirty="0">
                <a:latin typeface="Palatino Linotype" panose="02040502050505030304" pitchFamily="18" charset="0"/>
              </a:rPr>
              <a:t>The study, which was published in the journal Nature Medicine, looked at data from over 462,000 people in China who were followed for an average of six years. The participants were divided into two groups: those who lived in areas with high levels of air pollution and those who lived in areas with low levels of air pollution.</a:t>
            </a:r>
          </a:p>
          <a:p>
            <a:pPr fontAlgn="base">
              <a:lnSpc>
                <a:spcPct val="170000"/>
              </a:lnSpc>
            </a:pPr>
            <a:r>
              <a:rPr lang="en-US" sz="1600" dirty="0">
                <a:latin typeface="Palatino Linotype" panose="02040502050505030304" pitchFamily="18" charset="0"/>
              </a:rPr>
              <a:t>The researchers found that the people in the high-pollution group were more likely to develop lung cancer than those in the low-pollution group. They also found that the risk was higher in nonsmokers than smokers, and that the risk increased with age.</a:t>
            </a:r>
          </a:p>
          <a:p>
            <a:pPr fontAlgn="base">
              <a:lnSpc>
                <a:spcPct val="170000"/>
              </a:lnSpc>
            </a:pPr>
            <a:r>
              <a:rPr lang="en-US" sz="1600" dirty="0">
                <a:latin typeface="Palatino Linotype" panose="02040502050505030304" pitchFamily="18" charset="0"/>
              </a:rPr>
              <a:t>While this study does not prove that air pollution causes lung cancer, it does suggest that there may be a link between the two. More research is needed to confirm these findings and to determine what effect different types and levels of air pollution may have on lung cancer risk</a:t>
            </a:r>
          </a:p>
        </p:txBody>
      </p:sp>
    </p:spTree>
    <p:extLst>
      <p:ext uri="{BB962C8B-B14F-4D97-AF65-F5344CB8AC3E}">
        <p14:creationId xmlns:p14="http://schemas.microsoft.com/office/powerpoint/2010/main" val="4014244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606" y="-106045"/>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source of the topic</a:t>
            </a:r>
          </a:p>
        </p:txBody>
      </p:sp>
      <p:sp>
        <p:nvSpPr>
          <p:cNvPr id="3" name="Content Placeholder 2"/>
          <p:cNvSpPr>
            <a:spLocks noGrp="1"/>
          </p:cNvSpPr>
          <p:nvPr>
            <p:ph idx="1"/>
          </p:nvPr>
        </p:nvSpPr>
        <p:spPr>
          <a:xfrm>
            <a:off x="176347" y="1094887"/>
            <a:ext cx="5029258" cy="5202003"/>
          </a:xfrm>
        </p:spPr>
        <p:txBody>
          <a:bodyPr>
            <a:noAutofit/>
          </a:bodyPr>
          <a:lstStyle/>
          <a:p>
            <a:r>
              <a:rPr lang="en-US" sz="2000" b="1" dirty="0">
                <a:latin typeface="Times New Roman" panose="02020603050405020304" pitchFamily="18" charset="0"/>
                <a:cs typeface="Times New Roman" panose="02020603050405020304" pitchFamily="18" charset="0"/>
              </a:rPr>
              <a:t>source </a:t>
            </a:r>
            <a:r>
              <a:rPr lang="en-US" sz="2000" dirty="0">
                <a:hlinkClick r:id="rId3"/>
              </a:rPr>
              <a:t>https://</a:t>
            </a:r>
            <a:r>
              <a:rPr lang="en-US" sz="2000" dirty="0" smtClean="0">
                <a:hlinkClick r:id="rId3"/>
              </a:rPr>
              <a:t>www.kaggle.com/datasets/thedevastator/cancer-patients-and-air-pollution-a-new-link</a:t>
            </a:r>
            <a:endParaRPr lang="en-US" sz="2000" b="1" dirty="0" smtClean="0"/>
          </a:p>
          <a:p>
            <a:r>
              <a:rPr lang="en-US" sz="2000" b="1" dirty="0" smtClean="0"/>
              <a:t>Donor</a:t>
            </a:r>
            <a:r>
              <a:rPr lang="en-US" sz="2000" dirty="0" smtClean="0"/>
              <a:t>: </a:t>
            </a:r>
            <a:r>
              <a:rPr lang="en-US" sz="2000" cap="all" dirty="0" smtClean="0"/>
              <a:t>THE DEVASTATOR</a:t>
            </a:r>
          </a:p>
          <a:p>
            <a:pPr algn="just"/>
            <a:r>
              <a:rPr lang="en-US" sz="2000" dirty="0"/>
              <a:t>This dataset contains </a:t>
            </a:r>
            <a:r>
              <a:rPr lang="en-US" sz="2000" dirty="0" smtClean="0"/>
              <a:t>information on patients with lung cancer, including their age, gender, air pollution exposure, alcohol use, dust allergy, occupational hazards, genetic risk, chronic lung disease, balanced diet, obesity, smoking, passive smoker, chest pain, coughing of blood, fatigue, weight loss ,shortness of breath ,wheezing ,swallowing difficulty ,clubbing of finger nails and snoring.</a:t>
            </a:r>
          </a:p>
          <a:p>
            <a:pPr algn="just"/>
            <a:r>
              <a:rPr lang="en-US" sz="2000" dirty="0"/>
              <a:t>25 column, with 1000 row (2000 after update on website of dataset) about patients</a:t>
            </a:r>
          </a:p>
          <a:p>
            <a:pPr algn="just"/>
            <a:endParaRPr lang="en-US" sz="2000" dirty="0"/>
          </a:p>
        </p:txBody>
      </p:sp>
      <p:sp>
        <p:nvSpPr>
          <p:cNvPr id="4" name="Content Placeholder 7"/>
          <p:cNvSpPr txBox="1">
            <a:spLocks/>
          </p:cNvSpPr>
          <p:nvPr/>
        </p:nvSpPr>
        <p:spPr>
          <a:xfrm>
            <a:off x="5623122" y="324578"/>
            <a:ext cx="6236369" cy="6439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600" b="1" dirty="0" smtClean="0">
                <a:latin typeface="Times New Roman" panose="02020603050405020304" pitchFamily="18" charset="0"/>
                <a:cs typeface="Times New Roman" panose="02020603050405020304" pitchFamily="18" charset="0"/>
              </a:rPr>
              <a:t>Variables :</a:t>
            </a:r>
          </a:p>
          <a:p>
            <a:pPr fontAlgn="base"/>
            <a:r>
              <a:rPr lang="en-US" sz="1200" dirty="0"/>
              <a:t>Age: The age of the patient. (Numeric)</a:t>
            </a:r>
          </a:p>
          <a:p>
            <a:pPr fontAlgn="base"/>
            <a:r>
              <a:rPr lang="en-US" sz="1200" dirty="0"/>
              <a:t>Gender: The gender of the patient. (Categorical)</a:t>
            </a:r>
          </a:p>
          <a:p>
            <a:pPr fontAlgn="base"/>
            <a:r>
              <a:rPr lang="en-US" sz="1200" dirty="0"/>
              <a:t>Air Pollution: The level of air pollution exposure of the patient. (Categorical)</a:t>
            </a:r>
          </a:p>
          <a:p>
            <a:pPr fontAlgn="base"/>
            <a:r>
              <a:rPr lang="en-US" sz="1200" dirty="0"/>
              <a:t>Alcohol use: The level of alcohol use of the patient. (Categorical)</a:t>
            </a:r>
          </a:p>
          <a:p>
            <a:pPr fontAlgn="base"/>
            <a:r>
              <a:rPr lang="en-US" sz="1200" dirty="0"/>
              <a:t>Dust Allergy: The level of dust allergy of the patient. (Categorical)</a:t>
            </a:r>
          </a:p>
          <a:p>
            <a:pPr fontAlgn="base"/>
            <a:r>
              <a:rPr lang="en-US" sz="1200" dirty="0"/>
              <a:t>OccuPational Hazards: The level of occupational hazards of the patient. (Categorical)</a:t>
            </a:r>
          </a:p>
          <a:p>
            <a:pPr fontAlgn="base"/>
            <a:r>
              <a:rPr lang="en-US" sz="1200" dirty="0"/>
              <a:t>Genetic Risk: The level of genetic risk of the patient. (Categorical)</a:t>
            </a:r>
          </a:p>
          <a:p>
            <a:pPr fontAlgn="base"/>
            <a:r>
              <a:rPr lang="en-US" sz="1200" dirty="0"/>
              <a:t>chronic Lung Disease: The level of chronic lung disease of the patient. (Categorical)</a:t>
            </a:r>
          </a:p>
          <a:p>
            <a:pPr fontAlgn="base"/>
            <a:r>
              <a:rPr lang="en-US" sz="1200" dirty="0"/>
              <a:t>Balanced Diet: The level of balanced diet of the patient. (Categorical)</a:t>
            </a:r>
          </a:p>
          <a:p>
            <a:pPr fontAlgn="base"/>
            <a:r>
              <a:rPr lang="en-US" sz="1200" dirty="0"/>
              <a:t>Obesity: The level of obesity of the patient. (Categorical)</a:t>
            </a:r>
          </a:p>
          <a:p>
            <a:pPr fontAlgn="base"/>
            <a:r>
              <a:rPr lang="en-US" sz="1200" dirty="0"/>
              <a:t>Smoking: The level of smoking of the patient. (Categorical)</a:t>
            </a:r>
          </a:p>
          <a:p>
            <a:pPr fontAlgn="base"/>
            <a:r>
              <a:rPr lang="en-US" sz="1200" dirty="0"/>
              <a:t>Passive Smoker: The level of passive smoker of the patient. (Categorical)</a:t>
            </a:r>
          </a:p>
          <a:p>
            <a:pPr fontAlgn="base"/>
            <a:r>
              <a:rPr lang="en-US" sz="1200" dirty="0"/>
              <a:t>Chest Pain: The level of chest pain of the patient. (Categorical)</a:t>
            </a:r>
          </a:p>
          <a:p>
            <a:pPr fontAlgn="base"/>
            <a:r>
              <a:rPr lang="en-US" sz="1200" dirty="0"/>
              <a:t>Coughing of Blood: The level of coughing of blood of the patient. (Categorical)</a:t>
            </a:r>
          </a:p>
          <a:p>
            <a:pPr fontAlgn="base"/>
            <a:r>
              <a:rPr lang="en-US" sz="1200" dirty="0"/>
              <a:t>Fatigue: The level of fatigue of the patient. (Categorical)</a:t>
            </a:r>
          </a:p>
          <a:p>
            <a:pPr fontAlgn="base"/>
            <a:r>
              <a:rPr lang="en-US" sz="1200" dirty="0"/>
              <a:t>Weight Loss: The level of weight loss of the patient. (Categorical)</a:t>
            </a:r>
          </a:p>
          <a:p>
            <a:pPr fontAlgn="base"/>
            <a:r>
              <a:rPr lang="en-US" sz="1200" dirty="0"/>
              <a:t>Shortness of Breath: The level of shortness of breath of the patient. (Categorical)</a:t>
            </a:r>
          </a:p>
          <a:p>
            <a:pPr fontAlgn="base"/>
            <a:r>
              <a:rPr lang="en-US" sz="1200" dirty="0"/>
              <a:t>Wheezing: The level of wheezing of the patient. (Categorical)</a:t>
            </a:r>
          </a:p>
          <a:p>
            <a:pPr fontAlgn="base"/>
            <a:r>
              <a:rPr lang="en-US" sz="1200" dirty="0"/>
              <a:t>Swallowing Difficulty: The level of swallowing difficulty of the patient. (Categorical)</a:t>
            </a:r>
          </a:p>
          <a:p>
            <a:pPr fontAlgn="base"/>
            <a:r>
              <a:rPr lang="en-US" sz="1200" dirty="0"/>
              <a:t>Clubbing of Finger Nails: The level of clubbing of finger nails of the patient. (Categorical)</a:t>
            </a:r>
          </a:p>
          <a:p>
            <a:endParaRPr lang="en-US" sz="1200" dirty="0"/>
          </a:p>
        </p:txBody>
      </p:sp>
    </p:spTree>
    <p:extLst>
      <p:ext uri="{BB962C8B-B14F-4D97-AF65-F5344CB8AC3E}">
        <p14:creationId xmlns:p14="http://schemas.microsoft.com/office/powerpoint/2010/main" val="2937748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747" y="35864"/>
            <a:ext cx="10515600" cy="1210492"/>
          </a:xfrm>
        </p:spPr>
        <p:txBody>
          <a:bodyPr>
            <a:noAutofit/>
          </a:bodyPr>
          <a:lstStyle/>
          <a:p>
            <a:pPr algn="ctr"/>
            <a:r>
              <a:rPr lang="vi-VN" sz="3200" b="1" dirty="0"/>
              <a:t>1.</a:t>
            </a:r>
            <a:r>
              <a:rPr lang="en-GB" sz="3200" b="1" dirty="0">
                <a:latin typeface="Times New Roman" panose="02020603050405020304" pitchFamily="18" charset="0"/>
                <a:cs typeface="Times New Roman" panose="02020603050405020304" pitchFamily="18" charset="0"/>
              </a:rPr>
              <a:t> Overview analysis of factors affecting </a:t>
            </a:r>
            <a:r>
              <a:rPr lang="en-GB" sz="3200" b="1" dirty="0" smtClean="0">
                <a:latin typeface="Times New Roman" panose="02020603050405020304" pitchFamily="18" charset="0"/>
                <a:cs typeface="Times New Roman" panose="02020603050405020304" pitchFamily="18" charset="0"/>
              </a:rPr>
              <a:t>lung cancer?</a:t>
            </a:r>
            <a:endParaRPr lang="en-US" sz="32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02688" y="1111223"/>
            <a:ext cx="5557741" cy="4788535"/>
          </a:xfrm>
          <a:prstGeom prst="rect">
            <a:avLst/>
          </a:prstGeom>
        </p:spPr>
      </p:pic>
      <p:sp>
        <p:nvSpPr>
          <p:cNvPr id="11" name="TextBox 10"/>
          <p:cNvSpPr txBox="1"/>
          <p:nvPr/>
        </p:nvSpPr>
        <p:spPr>
          <a:xfrm>
            <a:off x="1615038" y="6135664"/>
            <a:ext cx="2733040" cy="369332"/>
          </a:xfrm>
          <a:prstGeom prst="rect">
            <a:avLst/>
          </a:prstGeom>
          <a:noFill/>
        </p:spPr>
        <p:txBody>
          <a:bodyPr wrap="square" rtlCol="0">
            <a:spAutoFit/>
          </a:bodyPr>
          <a:lstStyle/>
          <a:p>
            <a:r>
              <a:rPr lang="en-US" dirty="0" smtClean="0"/>
              <a:t>Number </a:t>
            </a:r>
            <a:r>
              <a:rPr lang="en-US" dirty="0"/>
              <a:t>of patients by age</a:t>
            </a:r>
          </a:p>
        </p:txBody>
      </p:sp>
      <p:pic>
        <p:nvPicPr>
          <p:cNvPr id="12" name="Picture 11"/>
          <p:cNvPicPr>
            <a:picLocks noChangeAspect="1"/>
          </p:cNvPicPr>
          <p:nvPr/>
        </p:nvPicPr>
        <p:blipFill>
          <a:blip r:embed="rId4"/>
          <a:stretch>
            <a:fillRect/>
          </a:stretch>
        </p:blipFill>
        <p:spPr>
          <a:xfrm>
            <a:off x="6047767" y="1027906"/>
            <a:ext cx="5801918" cy="4871853"/>
          </a:xfrm>
          <a:prstGeom prst="rect">
            <a:avLst/>
          </a:prstGeom>
        </p:spPr>
      </p:pic>
      <p:sp>
        <p:nvSpPr>
          <p:cNvPr id="13" name="TextBox 12"/>
          <p:cNvSpPr txBox="1"/>
          <p:nvPr/>
        </p:nvSpPr>
        <p:spPr>
          <a:xfrm>
            <a:off x="7167613" y="6135664"/>
            <a:ext cx="4186187" cy="369332"/>
          </a:xfrm>
          <a:prstGeom prst="rect">
            <a:avLst/>
          </a:prstGeom>
          <a:noFill/>
        </p:spPr>
        <p:txBody>
          <a:bodyPr wrap="square" rtlCol="0">
            <a:spAutoFit/>
          </a:bodyPr>
          <a:lstStyle/>
          <a:p>
            <a:r>
              <a:rPr lang="en-US" dirty="0" smtClean="0"/>
              <a:t>Number </a:t>
            </a:r>
            <a:r>
              <a:rPr lang="en-US" dirty="0"/>
              <a:t>of patients based on weight loss</a:t>
            </a:r>
          </a:p>
        </p:txBody>
      </p:sp>
    </p:spTree>
    <p:extLst>
      <p:ext uri="{BB962C8B-B14F-4D97-AF65-F5344CB8AC3E}">
        <p14:creationId xmlns:p14="http://schemas.microsoft.com/office/powerpoint/2010/main" val="2656290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8343" y="109526"/>
            <a:ext cx="11495313" cy="536317"/>
          </a:xfrm>
        </p:spPr>
        <p:txBody>
          <a:bodyPr>
            <a:noAutofit/>
          </a:bodyPr>
          <a:lstStyle/>
          <a:p>
            <a:pPr algn="ctr"/>
            <a:r>
              <a:rPr lang="en-GB" sz="3200" b="1" dirty="0">
                <a:latin typeface="Times New Roman" panose="02020603050405020304" pitchFamily="18" charset="0"/>
                <a:cs typeface="Times New Roman" panose="02020603050405020304" pitchFamily="18" charset="0"/>
              </a:rPr>
              <a:t>Exploratory analysis for </a:t>
            </a:r>
            <a:r>
              <a:rPr lang="en-GB" sz="3200" b="1" dirty="0" smtClean="0">
                <a:latin typeface="Times New Roman" panose="02020603050405020304" pitchFamily="18" charset="0"/>
                <a:cs typeface="Times New Roman" panose="02020603050405020304" pitchFamily="18" charset="0"/>
              </a:rPr>
              <a:t>variables</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17055" y="645843"/>
            <a:ext cx="11404009" cy="4454478"/>
          </a:xfrm>
          <a:prstGeom prst="rect">
            <a:avLst/>
          </a:prstGeom>
        </p:spPr>
      </p:pic>
    </p:spTree>
    <p:extLst>
      <p:ext uri="{BB962C8B-B14F-4D97-AF65-F5344CB8AC3E}">
        <p14:creationId xmlns:p14="http://schemas.microsoft.com/office/powerpoint/2010/main" val="4261879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 y="103868"/>
            <a:ext cx="11512731" cy="548957"/>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What are the main factors that cause </a:t>
            </a:r>
            <a:r>
              <a:rPr lang="en-US" sz="2400" b="1" dirty="0" smtClean="0">
                <a:latin typeface="Times New Roman" panose="02020603050405020304" pitchFamily="18" charset="0"/>
                <a:cs typeface="Times New Roman" panose="02020603050405020304" pitchFamily="18" charset="0"/>
              </a:rPr>
              <a:t>lung cancer?</a:t>
            </a:r>
            <a:endParaRPr lang="en-US" sz="24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116821" y="652825"/>
            <a:ext cx="10515600" cy="424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smtClean="0">
                <a:latin typeface="Times New Roman" panose="02020603050405020304" pitchFamily="18" charset="0"/>
                <a:cs typeface="Times New Roman" panose="02020603050405020304" pitchFamily="18" charset="0"/>
              </a:rPr>
              <a:t>The importance of predictor and outcome variables (Lung cancer)</a:t>
            </a:r>
            <a:endParaRPr lang="en-US" sz="1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384006" y="1201782"/>
            <a:ext cx="7423985" cy="5081170"/>
          </a:xfrm>
          <a:prstGeom prst="rect">
            <a:avLst/>
          </a:prstGeom>
        </p:spPr>
      </p:pic>
    </p:spTree>
    <p:extLst>
      <p:ext uri="{BB962C8B-B14F-4D97-AF65-F5344CB8AC3E}">
        <p14:creationId xmlns:p14="http://schemas.microsoft.com/office/powerpoint/2010/main" val="3673757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429956" y="510152"/>
            <a:ext cx="9762044" cy="584775"/>
          </a:xfrm>
          <a:prstGeom prst="rect">
            <a:avLst/>
          </a:prstGeom>
          <a:noFill/>
        </p:spPr>
        <p:txBody>
          <a:bodyPr wrap="square" rtlCol="0">
            <a:spAutoFit/>
          </a:bodyPr>
          <a:lstStyle/>
          <a:p>
            <a:r>
              <a:rPr lang="en-US" altLang="en-US" sz="3200" b="1" dirty="0" smtClean="0">
                <a:latin typeface="Times New Roman" panose="02020603050405020304" pitchFamily="18" charset="0"/>
                <a:ea typeface="张海山锐线体2.0" panose="02000000000000000000" pitchFamily="2" charset="-122"/>
                <a:cs typeface="Times New Roman" panose="02020603050405020304" pitchFamily="18" charset="0"/>
              </a:rPr>
              <a:t>3&amp;4. Level of lung cancer by Age, Gender</a:t>
            </a:r>
            <a:endParaRPr lang="vi-VN" altLang="en-US" sz="3200" b="1" dirty="0">
              <a:latin typeface="Times New Roman" panose="02020603050405020304" pitchFamily="18" charset="0"/>
              <a:ea typeface="张海山锐线体2.0" panose="02000000000000000000" pitchFamily="2" charset="-122"/>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99351" y="1563240"/>
            <a:ext cx="5370358" cy="3610010"/>
          </a:xfrm>
          <a:prstGeom prst="rect">
            <a:avLst/>
          </a:prstGeom>
        </p:spPr>
      </p:pic>
      <p:pic>
        <p:nvPicPr>
          <p:cNvPr id="3" name="Picture 2"/>
          <p:cNvPicPr>
            <a:picLocks noChangeAspect="1"/>
          </p:cNvPicPr>
          <p:nvPr/>
        </p:nvPicPr>
        <p:blipFill>
          <a:blip r:embed="rId4"/>
          <a:stretch>
            <a:fillRect/>
          </a:stretch>
        </p:blipFill>
        <p:spPr>
          <a:xfrm>
            <a:off x="6036333" y="1563239"/>
            <a:ext cx="5399930" cy="4317455"/>
          </a:xfrm>
          <a:prstGeom prst="rect">
            <a:avLst/>
          </a:prstGeom>
        </p:spPr>
      </p:pic>
    </p:spTree>
    <p:extLst>
      <p:ext uri="{BB962C8B-B14F-4D97-AF65-F5344CB8AC3E}">
        <p14:creationId xmlns:p14="http://schemas.microsoft.com/office/powerpoint/2010/main" val="3187851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9538" y="1432560"/>
            <a:ext cx="5268152" cy="4012565"/>
          </a:xfrm>
          <a:prstGeom prst="rect">
            <a:avLst/>
          </a:prstGeom>
        </p:spPr>
      </p:pic>
      <p:sp>
        <p:nvSpPr>
          <p:cNvPr id="3" name="Title 2"/>
          <p:cNvSpPr>
            <a:spLocks noGrp="1"/>
          </p:cNvSpPr>
          <p:nvPr>
            <p:ph type="title"/>
          </p:nvPr>
        </p:nvSpPr>
        <p:spPr>
          <a:xfrm>
            <a:off x="838200" y="365125"/>
            <a:ext cx="10515600" cy="447675"/>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4. Modeling data</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6353175" y="1656080"/>
            <a:ext cx="4668625" cy="3348990"/>
          </a:xfrm>
          <a:prstGeom prst="rect">
            <a:avLst/>
          </a:prstGeom>
        </p:spPr>
      </p:pic>
      <p:sp>
        <p:nvSpPr>
          <p:cNvPr id="6" name="TextBox 5"/>
          <p:cNvSpPr txBox="1"/>
          <p:nvPr/>
        </p:nvSpPr>
        <p:spPr>
          <a:xfrm>
            <a:off x="3521128" y="5663684"/>
            <a:ext cx="5149743" cy="369332"/>
          </a:xfrm>
          <a:prstGeom prst="rect">
            <a:avLst/>
          </a:prstGeom>
          <a:noFill/>
        </p:spPr>
        <p:txBody>
          <a:bodyPr wrap="none" rtlCol="0">
            <a:spAutoFit/>
          </a:bodyPr>
          <a:lstStyle/>
          <a:p>
            <a:r>
              <a:rPr lang="en-US" dirty="0"/>
              <a:t>Logistic </a:t>
            </a:r>
            <a:r>
              <a:rPr lang="en-US" dirty="0" smtClean="0"/>
              <a:t>Regression, G. Naive Bayes and Decision Tree</a:t>
            </a:r>
            <a:endParaRPr lang="en-US" dirty="0"/>
          </a:p>
        </p:txBody>
      </p:sp>
    </p:spTree>
    <p:extLst>
      <p:ext uri="{BB962C8B-B14F-4D97-AF65-F5344CB8AC3E}">
        <p14:creationId xmlns:p14="http://schemas.microsoft.com/office/powerpoint/2010/main" val="3411089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175759" y="441376"/>
            <a:ext cx="442975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All Confusion </a:t>
            </a:r>
            <a:r>
              <a:rPr lang="en-US" sz="2400" b="1" dirty="0" smtClean="0">
                <a:effectLst>
                  <a:outerShdw blurRad="38100" dist="38100" dir="2700000" algn="tl">
                    <a:srgbClr val="000000">
                      <a:alpha val="43137"/>
                    </a:srgbClr>
                  </a:outerShdw>
                </a:effectLst>
              </a:rPr>
              <a:t>Matrices</a:t>
            </a:r>
            <a:endParaRPr lang="en-US" sz="2400"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98683" y="1400880"/>
            <a:ext cx="11873166" cy="3597839"/>
          </a:xfrm>
          <a:prstGeom prst="rect">
            <a:avLst/>
          </a:prstGeom>
        </p:spPr>
      </p:pic>
    </p:spTree>
    <p:extLst>
      <p:ext uri="{BB962C8B-B14F-4D97-AF65-F5344CB8AC3E}">
        <p14:creationId xmlns:p14="http://schemas.microsoft.com/office/powerpoint/2010/main" val="1308285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1546</TotalTime>
  <Words>756</Words>
  <Application>Microsoft Office PowerPoint</Application>
  <PresentationFormat>Widescreen</PresentationFormat>
  <Paragraphs>62</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Palatino Linotype</vt:lpstr>
      <vt:lpstr>Times New Roman</vt:lpstr>
      <vt:lpstr>张海山锐线体2.0</vt:lpstr>
      <vt:lpstr>Office Theme</vt:lpstr>
      <vt:lpstr>PowerPoint Presentation</vt:lpstr>
      <vt:lpstr>Part 1: Introduction about the topic</vt:lpstr>
      <vt:lpstr>Data source of the topic</vt:lpstr>
      <vt:lpstr>1. Overview analysis of factors affecting lung cancer?</vt:lpstr>
      <vt:lpstr>Exploratory analysis for variables</vt:lpstr>
      <vt:lpstr>2. What are the main factors that cause lung cancer?</vt:lpstr>
      <vt:lpstr>PowerPoint Presentation</vt:lpstr>
      <vt:lpstr>4. Modeling data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Hoàng</dc:creator>
  <cp:lastModifiedBy>Acer</cp:lastModifiedBy>
  <cp:revision>395</cp:revision>
  <dcterms:created xsi:type="dcterms:W3CDTF">2021-12-05T14:50:20Z</dcterms:created>
  <dcterms:modified xsi:type="dcterms:W3CDTF">2023-05-12T11:35:58Z</dcterms:modified>
</cp:coreProperties>
</file>